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</p:sldMasterIdLst>
  <p:notesMasterIdLst>
    <p:notesMasterId r:id="rId14"/>
  </p:notesMasterIdLst>
  <p:handoutMasterIdLst>
    <p:handoutMasterId r:id="rId15"/>
  </p:handoutMasterIdLst>
  <p:sldIdLst>
    <p:sldId id="256" r:id="rId2"/>
    <p:sldId id="420" r:id="rId3"/>
    <p:sldId id="431" r:id="rId4"/>
    <p:sldId id="437" r:id="rId5"/>
    <p:sldId id="433" r:id="rId6"/>
    <p:sldId id="434" r:id="rId7"/>
    <p:sldId id="436" r:id="rId8"/>
    <p:sldId id="438" r:id="rId9"/>
    <p:sldId id="440" r:id="rId10"/>
    <p:sldId id="427" r:id="rId11"/>
    <p:sldId id="283" r:id="rId12"/>
    <p:sldId id="439" r:id="rId13"/>
  </p:sldIdLst>
  <p:sldSz cx="9144000" cy="5143500" type="screen16x9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lasny, Daryl" initials="HD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FFFFCC"/>
    <a:srgbClr val="CCECFF"/>
    <a:srgbClr val="CCFFFF"/>
    <a:srgbClr val="CCFFCC"/>
    <a:srgbClr val="FFCCFF"/>
    <a:srgbClr val="006600"/>
    <a:srgbClr val="663300"/>
    <a:srgbClr val="FF5050"/>
    <a:srgbClr val="728E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52" autoAdjust="0"/>
    <p:restoredTop sz="76975" autoAdjust="0"/>
  </p:normalViewPr>
  <p:slideViewPr>
    <p:cSldViewPr>
      <p:cViewPr>
        <p:scale>
          <a:sx n="90" d="100"/>
          <a:sy n="90" d="100"/>
        </p:scale>
        <p:origin x="-292" y="-380"/>
      </p:cViewPr>
      <p:guideLst>
        <p:guide orient="horz" pos="1627"/>
        <p:guide pos="2880"/>
      </p:guideLst>
    </p:cSldViewPr>
  </p:slideViewPr>
  <p:outlineViewPr>
    <p:cViewPr>
      <p:scale>
        <a:sx n="33" d="100"/>
        <a:sy n="33" d="100"/>
      </p:scale>
      <p:origin x="0" y="3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3780" y="-78"/>
      </p:cViewPr>
      <p:guideLst>
        <p:guide orient="horz" pos="2928"/>
        <p:guide pos="22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US"/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1265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5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F781F78A-6DA5-4E5C-B7DA-CC0FBB00C99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3340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11175" y="511175"/>
            <a:ext cx="6040438" cy="3397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72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87828" y="4376060"/>
            <a:ext cx="6259286" cy="4419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1265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5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14BF4540-F070-4ED6-A048-E38C81298C3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6477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11175" y="511175"/>
            <a:ext cx="6040438" cy="33972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4540-F070-4ED6-A048-E38C81298C3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8464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11175" y="511175"/>
            <a:ext cx="6040438" cy="33972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4540-F070-4ED6-A048-E38C81298C3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136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SLATITLEPAGE.jpg copy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0539" y="845202"/>
            <a:ext cx="8262922" cy="1102519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lang="en-US" sz="3600" b="1" baseline="0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903402" y="3375921"/>
            <a:ext cx="5337199" cy="1075292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lang="en-US" sz="1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Presenter Information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30078" y="2198903"/>
            <a:ext cx="8283844" cy="926702"/>
          </a:xfrm>
        </p:spPr>
        <p:txBody>
          <a:bodyPr/>
          <a:lstStyle>
            <a:lvl1pPr marL="0" indent="0" algn="ctr">
              <a:spcBef>
                <a:spcPts val="0"/>
              </a:spcBef>
              <a:buNone/>
              <a:defRPr lang="en-US" sz="2400" b="1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Subtitle</a:t>
            </a:r>
            <a:endParaRPr lang="en-US" dirty="0"/>
          </a:p>
        </p:txBody>
      </p:sp>
      <p:pic>
        <p:nvPicPr>
          <p:cNvPr id="7" name="Picture 6" descr="SLA Logo Vertical110728 copy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657598" y="4589879"/>
            <a:ext cx="1828804" cy="470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601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idx="1"/>
          </p:nvPr>
        </p:nvSpPr>
        <p:spPr bwMode="auto">
          <a:xfrm>
            <a:off x="572293" y="942268"/>
            <a:ext cx="8152608" cy="3650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" name="Tit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40263309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5776" y="936198"/>
            <a:ext cx="3800474" cy="3692281"/>
          </a:xfr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752976" y="945714"/>
            <a:ext cx="3819525" cy="36922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35931296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461267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pic>
        <p:nvPicPr>
          <p:cNvPr id="5" name="Picture 13" descr="SLATITLEPAGE.jpg copy.png"/>
          <p:cNvPicPr>
            <a:picLocks noChangeAspect="1"/>
          </p:cNvPicPr>
          <p:nvPr userDrawn="1"/>
        </p:nvPicPr>
        <p:blipFill>
          <a:blip r:embed="rId2" cstate="print"/>
          <a:srcRect l="15042" r="12174"/>
          <a:stretch>
            <a:fillRect/>
          </a:stretch>
        </p:blipFill>
        <p:spPr bwMode="auto">
          <a:xfrm>
            <a:off x="0" y="-961611"/>
            <a:ext cx="9144000" cy="7066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SLA Logo Vertical110728 copy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262267" y="2234495"/>
            <a:ext cx="2619466" cy="674511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SLATITLEPAGE.jpg copy.pn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916837"/>
            <a:ext cx="9144000" cy="22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6" name="Rectangle 14"/>
          <p:cNvSpPr>
            <a:spLocks noChangeArrowheads="1"/>
          </p:cNvSpPr>
          <p:nvPr userDrawn="1"/>
        </p:nvSpPr>
        <p:spPr bwMode="auto">
          <a:xfrm>
            <a:off x="0" y="1"/>
            <a:ext cx="9144000" cy="610245"/>
          </a:xfrm>
          <a:prstGeom prst="rect">
            <a:avLst/>
          </a:prstGeom>
          <a:solidFill>
            <a:srgbClr val="000066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9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1032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title</a:t>
            </a:r>
          </a:p>
        </p:txBody>
      </p:sp>
      <p:sp>
        <p:nvSpPr>
          <p:cNvPr id="103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2293" y="770812"/>
            <a:ext cx="8152608" cy="3835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1" name="Picture 10" descr="SLA Logo Horizontal 110728 copy.png"/>
          <p:cNvPicPr>
            <a:picLocks noChangeAspect="1"/>
          </p:cNvPicPr>
          <p:nvPr userDrawn="1"/>
        </p:nvPicPr>
        <p:blipFill>
          <a:blip r:embed="rId8" cstate="print"/>
          <a:srcRect l="3013"/>
          <a:stretch>
            <a:fillRect/>
          </a:stretch>
        </p:blipFill>
        <p:spPr>
          <a:xfrm>
            <a:off x="69528" y="4947551"/>
            <a:ext cx="2291120" cy="171516"/>
          </a:xfrm>
          <a:prstGeom prst="rect">
            <a:avLst/>
          </a:prstGeom>
        </p:spPr>
      </p:pic>
      <p:sp>
        <p:nvSpPr>
          <p:cNvPr id="13" name="Footer Placeholder 3"/>
          <p:cNvSpPr txBox="1">
            <a:spLocks/>
          </p:cNvSpPr>
          <p:nvPr userDrawn="1"/>
        </p:nvSpPr>
        <p:spPr>
          <a:xfrm>
            <a:off x="1981200" y="4929344"/>
            <a:ext cx="7162801" cy="214156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600" b="1" kern="1200">
                <a:solidFill>
                  <a:srgbClr val="000066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/>
              <a:t>JCTVC-N0252 SCE2 test 2.3 motion buffer modification results </a:t>
            </a:r>
            <a:r>
              <a:rPr lang="en-US" sz="800" baseline="0" dirty="0" smtClean="0"/>
              <a:t>| </a:t>
            </a:r>
            <a:fld id="{95F343B4-3827-46CB-BBEB-8360B6C13ADE}" type="slidenum">
              <a:rPr lang="en-US" sz="700" kern="0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r>
              <a:rPr lang="en-US" sz="700" kern="0" dirty="0" smtClean="0"/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68" r:id="rId2"/>
    <p:sldLayoutId id="2147483696" r:id="rId3"/>
    <p:sldLayoutId id="2147483669" r:id="rId4"/>
    <p:sldLayoutId id="2147483699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+mj-ea"/>
          <a:cs typeface="Calibri" pitchFamily="34" charset="0"/>
        </a:defRPr>
      </a:lvl1pPr>
      <a:lvl2pPr algn="l" defTabSz="871538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2pPr>
      <a:lvl3pPr algn="l" defTabSz="871538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3pPr>
      <a:lvl4pPr algn="l" defTabSz="871538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4pPr>
      <a:lvl5pPr algn="l" defTabSz="871538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5pPr>
      <a:lvl6pPr marL="4572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6pPr>
      <a:lvl7pPr marL="9144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7pPr>
      <a:lvl8pPr marL="13716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8pPr>
      <a:lvl9pPr marL="18288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9pPr>
    </p:titleStyle>
    <p:bodyStyle>
      <a:lvl1pPr marL="325438" indent="-325438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706438" indent="-269875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marL="1087438" indent="-215900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50000"/>
        <a:buFont typeface="Wingdings" pitchFamily="2" charset="2"/>
        <a:buChar char="n"/>
        <a:defRPr sz="2200">
          <a:solidFill>
            <a:schemeClr val="tx1"/>
          </a:solidFill>
          <a:latin typeface="Calibri" pitchFamily="34" charset="0"/>
          <a:cs typeface="Calibri" pitchFamily="34" charset="0"/>
        </a:defRPr>
      </a:lvl3pPr>
      <a:lvl4pPr marL="1524000" indent="-217488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cs typeface="Calibri" pitchFamily="34" charset="0"/>
        </a:defRPr>
      </a:lvl4pPr>
      <a:lvl5pPr marL="1960563" indent="-217488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50000"/>
        <a:buFont typeface="Wingdings" pitchFamily="2" charset="2"/>
        <a:buChar char="n"/>
        <a:defRPr sz="1800">
          <a:solidFill>
            <a:schemeClr val="tx1"/>
          </a:solidFill>
          <a:latin typeface="Calibri" pitchFamily="34" charset="0"/>
          <a:cs typeface="Calibri" pitchFamily="34" charset="0"/>
        </a:defRPr>
      </a:lvl5pPr>
      <a:lvl6pPr marL="24177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6pPr>
      <a:lvl7pPr marL="28749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7pPr>
      <a:lvl8pPr marL="33321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8pPr>
      <a:lvl9pPr marL="37893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9.emf"/><Relationship Id="rId4" Type="http://schemas.openxmlformats.org/officeDocument/2006/relationships/package" Target="../embeddings/Microsoft_Word_Document1.docx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7.emf"/><Relationship Id="rId4" Type="http://schemas.openxmlformats.org/officeDocument/2006/relationships/oleObject" Target="../embeddings/Microsoft_Excel_97-2003_Worksheet1.xls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8.emf"/><Relationship Id="rId4" Type="http://schemas.openxmlformats.org/officeDocument/2006/relationships/oleObject" Target="../embeddings/Microsoft_Excel_97-2003_Worksheet2.xls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/>
              <a:t>SCE2 test 2.3 motion buffer modification results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3402" y="3429000"/>
            <a:ext cx="5337199" cy="1075292"/>
          </a:xfrm>
        </p:spPr>
        <p:txBody>
          <a:bodyPr/>
          <a:lstStyle/>
          <a:p>
            <a:r>
              <a:rPr lang="en-US" dirty="0" smtClean="0"/>
              <a:t>Kiran Misra, Andrew </a:t>
            </a:r>
            <a:r>
              <a:rPr lang="en-US" dirty="0"/>
              <a:t>Segall, Jie Zhao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81000" y="2419350"/>
            <a:ext cx="8283844" cy="926702"/>
          </a:xfrm>
        </p:spPr>
        <p:txBody>
          <a:bodyPr/>
          <a:lstStyle/>
          <a:p>
            <a:r>
              <a:rPr lang="en-US" dirty="0" smtClean="0"/>
              <a:t>(JCTVC-N0252)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666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742950"/>
            <a:ext cx="8152608" cy="3650794"/>
          </a:xfrm>
        </p:spPr>
        <p:txBody>
          <a:bodyPr/>
          <a:lstStyle/>
          <a:p>
            <a:r>
              <a:rPr lang="en-CA" sz="1800" dirty="0" smtClean="0"/>
              <a:t>The resampled motion field buffer update mechanism using enhancement layer and reference layer motion information was proposed and tested in SCE2 (test 2.3).</a:t>
            </a:r>
          </a:p>
          <a:p>
            <a:r>
              <a:rPr lang="en-CA" sz="1800" dirty="0" smtClean="0"/>
              <a:t>The </a:t>
            </a:r>
            <a:r>
              <a:rPr lang="en-CA" sz="1800" dirty="0"/>
              <a:t>proposed </a:t>
            </a:r>
            <a:r>
              <a:rPr lang="en-CA" sz="1800" dirty="0" smtClean="0"/>
              <a:t>changes achieve </a:t>
            </a:r>
            <a:r>
              <a:rPr lang="en-CA" sz="1800" dirty="0"/>
              <a:t>the following average </a:t>
            </a:r>
            <a:r>
              <a:rPr lang="en-CA" sz="1800" dirty="0" err="1"/>
              <a:t>luma</a:t>
            </a:r>
            <a:r>
              <a:rPr lang="en-CA" sz="1800" dirty="0"/>
              <a:t> BD rate improvements with </a:t>
            </a:r>
            <a:r>
              <a:rPr lang="en-CA" sz="1800" dirty="0" smtClean="0"/>
              <a:t>SHM-2.0 reference index framework as </a:t>
            </a:r>
            <a:r>
              <a:rPr lang="en-CA" sz="1800" dirty="0"/>
              <a:t>anchors</a:t>
            </a:r>
            <a:r>
              <a:rPr lang="en-CA" sz="1800" dirty="0" smtClean="0"/>
              <a:t>:</a:t>
            </a:r>
          </a:p>
          <a:p>
            <a:pPr marL="0" indent="0">
              <a:buNone/>
            </a:pPr>
            <a:r>
              <a:rPr lang="en-CA" sz="1800" dirty="0" smtClean="0"/>
              <a:t>	  0.0%/0.0%		(AI 2x/AI 1.5x)</a:t>
            </a:r>
          </a:p>
          <a:p>
            <a:pPr marL="0" indent="0">
              <a:buNone/>
            </a:pPr>
            <a:r>
              <a:rPr lang="en-CA" sz="1800" dirty="0" smtClean="0"/>
              <a:t>	-0.5%/-0.2%/-0.2% 	(RA 2x/RA 1.5x/RA SNR)</a:t>
            </a:r>
          </a:p>
          <a:p>
            <a:pPr marL="0" indent="0">
              <a:buNone/>
            </a:pPr>
            <a:r>
              <a:rPr lang="en-CA" sz="1800" dirty="0"/>
              <a:t>	</a:t>
            </a:r>
            <a:r>
              <a:rPr lang="en-CA" sz="1800" dirty="0" smtClean="0"/>
              <a:t>  0.0%/0.0%/0.0%		(LDB 2x/LDB 1.5x/LDB SNR)</a:t>
            </a:r>
          </a:p>
          <a:p>
            <a:pPr marL="0" indent="0">
              <a:buNone/>
            </a:pPr>
            <a:r>
              <a:rPr lang="en-CA" sz="1800" dirty="0"/>
              <a:t>	</a:t>
            </a:r>
            <a:r>
              <a:rPr lang="en-CA" sz="1800" dirty="0" smtClean="0"/>
              <a:t>  0.0%/0.0%/0.0%</a:t>
            </a:r>
            <a:r>
              <a:rPr lang="en-CA" sz="1800" dirty="0"/>
              <a:t>	</a:t>
            </a:r>
            <a:r>
              <a:rPr lang="en-CA" sz="1800" dirty="0" smtClean="0"/>
              <a:t>	(LDP 2x/LDP 1.5x/LDP </a:t>
            </a:r>
            <a:r>
              <a:rPr lang="en-CA" sz="1800" dirty="0"/>
              <a:t>SNR</a:t>
            </a:r>
            <a:r>
              <a:rPr lang="en-CA" sz="1800" dirty="0" smtClean="0"/>
              <a:t>)</a:t>
            </a:r>
          </a:p>
          <a:p>
            <a:pPr marL="0" indent="0">
              <a:buNone/>
            </a:pPr>
            <a:endParaRPr lang="en-CA" sz="1800" dirty="0" smtClean="0"/>
          </a:p>
          <a:p>
            <a:pPr marL="0" indent="0">
              <a:buNone/>
            </a:pPr>
            <a:r>
              <a:rPr lang="en-CA" sz="1800" dirty="0" smtClean="0"/>
              <a:t>Recommend: Adopt to SHVC test model and working draft</a:t>
            </a:r>
            <a:endParaRPr lang="en-CA" sz="1800" dirty="0"/>
          </a:p>
          <a:p>
            <a:pPr marL="0" indent="0">
              <a:buNone/>
            </a:pPr>
            <a:r>
              <a:rPr lang="en-CA" sz="1800" dirty="0"/>
              <a:t>	</a:t>
            </a:r>
            <a:endParaRPr lang="en-CA" sz="1800" dirty="0" smtClean="0"/>
          </a:p>
          <a:p>
            <a:endParaRPr lang="en-CA" sz="1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310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1441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72293" y="942268"/>
            <a:ext cx="4075907" cy="3650794"/>
          </a:xfrm>
        </p:spPr>
        <p:txBody>
          <a:bodyPr/>
          <a:lstStyle/>
          <a:p>
            <a:r>
              <a:rPr lang="en-US" sz="2000" dirty="0" smtClean="0"/>
              <a:t>A note on motion field mapping performance</a:t>
            </a:r>
          </a:p>
          <a:p>
            <a:pPr lvl="1"/>
            <a:r>
              <a:rPr lang="en-US" sz="1600" dirty="0" smtClean="0"/>
              <a:t>Originally proposed in JCTVC-L0366</a:t>
            </a:r>
            <a:endParaRPr lang="en-US" sz="1600" dirty="0"/>
          </a:p>
          <a:p>
            <a:pPr lvl="1"/>
            <a:r>
              <a:rPr lang="en-US" sz="1600" dirty="0" smtClean="0"/>
              <a:t>Gains biased toward random access</a:t>
            </a:r>
          </a:p>
          <a:p>
            <a:pPr lvl="1"/>
            <a:r>
              <a:rPr lang="en-US" sz="1600" dirty="0" smtClean="0"/>
              <a:t>We observe similar performance with LD-P and LD-B</a:t>
            </a:r>
          </a:p>
          <a:p>
            <a:pPr lvl="1"/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Information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6965587"/>
              </p:ext>
            </p:extLst>
          </p:nvPr>
        </p:nvGraphicFramePr>
        <p:xfrm>
          <a:off x="4724400" y="1123950"/>
          <a:ext cx="4244548" cy="259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6" name="Document" r:id="rId4" imgW="6299000" imgH="3845294" progId="Word.Document.12">
                  <p:embed/>
                </p:oleObj>
              </mc:Choice>
              <mc:Fallback>
                <p:oleObj name="Document" r:id="rId4" imgW="6299000" imgH="384529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724400" y="1123950"/>
                        <a:ext cx="4244548" cy="2590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ontent Placeholder 7"/>
          <p:cNvSpPr txBox="1">
            <a:spLocks/>
          </p:cNvSpPr>
          <p:nvPr/>
        </p:nvSpPr>
        <p:spPr bwMode="auto">
          <a:xfrm>
            <a:off x="7543801" y="819150"/>
            <a:ext cx="1676399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t" anchorCtr="0" compatLnSpc="1">
            <a:prstTxWarp prst="textNoShape">
              <a:avLst/>
            </a:prstTxWarp>
          </a:bodyPr>
          <a:lstStyle>
            <a:lvl1pPr marL="325438" indent="-325438" algn="l" defTabSz="8715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>
                  <a:lumMod val="50000"/>
                </a:schemeClr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706438" indent="-269875" algn="l" defTabSz="8715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>
                  <a:lumMod val="50000"/>
                </a:schemeClr>
              </a:buClr>
              <a:buSzPct val="5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 marL="1087438" indent="-215900" algn="l" defTabSz="8715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>
                  <a:lumMod val="50000"/>
                </a:schemeClr>
              </a:buClr>
              <a:buSzPct val="50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 marL="1524000" indent="-217488" algn="l" defTabSz="8715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>
                  <a:lumMod val="50000"/>
                </a:schemeClr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 marL="1960563" indent="-217488" algn="l" defTabSz="8715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>
                  <a:lumMod val="50000"/>
                </a:schemeClr>
              </a:buClr>
              <a:buSzPct val="50000"/>
              <a:buFont typeface="Wingdings" pitchFamily="2" charset="2"/>
              <a:buChar char="n"/>
              <a:defRPr sz="18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  <a:lvl6pPr marL="2417763" indent="-217488" algn="l" defTabSz="871538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900">
                <a:solidFill>
                  <a:schemeClr val="tx1"/>
                </a:solidFill>
                <a:latin typeface="+mn-lt"/>
              </a:defRPr>
            </a:lvl6pPr>
            <a:lvl7pPr marL="2874963" indent="-217488" algn="l" defTabSz="871538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900">
                <a:solidFill>
                  <a:schemeClr val="tx1"/>
                </a:solidFill>
                <a:latin typeface="+mn-lt"/>
              </a:defRPr>
            </a:lvl7pPr>
            <a:lvl8pPr marL="3332163" indent="-217488" algn="l" defTabSz="871538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900">
                <a:solidFill>
                  <a:schemeClr val="tx1"/>
                </a:solidFill>
                <a:latin typeface="+mn-lt"/>
              </a:defRPr>
            </a:lvl8pPr>
            <a:lvl9pPr marL="3789363" indent="-217488" algn="l" defTabSz="871538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9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400" dirty="0" smtClean="0"/>
              <a:t>JCTVC-L0366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329529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JCTVC-M0258</a:t>
            </a:r>
          </a:p>
          <a:p>
            <a:pPr lvl="1"/>
            <a:r>
              <a:rPr lang="en-US" dirty="0" smtClean="0"/>
              <a:t>During the motion mapping process, we propose to use motion information from a candidate enhancement layer motion field instead of the motion </a:t>
            </a:r>
            <a:r>
              <a:rPr lang="en-US" dirty="0"/>
              <a:t>field mapped from the base </a:t>
            </a:r>
            <a:r>
              <a:rPr lang="en-US" dirty="0" smtClean="0"/>
              <a:t>layer when:  (</a:t>
            </a:r>
            <a:r>
              <a:rPr lang="en-US" dirty="0" err="1" smtClean="0"/>
              <a:t>i</a:t>
            </a:r>
            <a:r>
              <a:rPr lang="en-US" dirty="0" smtClean="0"/>
              <a:t>) the candidate enhancement layer is valid and (ii) the candidate enhancement layer does not reference its own </a:t>
            </a:r>
            <a:r>
              <a:rPr lang="en-US" dirty="0" err="1" smtClean="0"/>
              <a:t>baselayer</a:t>
            </a:r>
            <a:endParaRPr lang="en-US" dirty="0"/>
          </a:p>
          <a:p>
            <a:r>
              <a:rPr lang="en-US" dirty="0" smtClean="0"/>
              <a:t>Tested in SCE2 (single tool test 2.3)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001000" y="4933950"/>
            <a:ext cx="1143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7DDDACF-1741-487C-B6C1-64395A471AC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630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5181600" y="666750"/>
            <a:ext cx="3124200" cy="4038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819150"/>
            <a:ext cx="3657600" cy="28194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1600" dirty="0" smtClean="0"/>
              <a:t>To the right is an illustration </a:t>
            </a:r>
            <a:r>
              <a:rPr lang="en-US" sz="1600" dirty="0"/>
              <a:t>of EL motion data selectively </a:t>
            </a:r>
            <a:r>
              <a:rPr lang="en-US" sz="1600" dirty="0" smtClean="0"/>
              <a:t>replacing </a:t>
            </a:r>
            <a:r>
              <a:rPr lang="en-US" sz="1600" dirty="0"/>
              <a:t>mapped BL motion data </a:t>
            </a:r>
            <a:r>
              <a:rPr lang="en-US" sz="1600" dirty="0" smtClean="0"/>
              <a:t>within the resampled motion </a:t>
            </a:r>
            <a:r>
              <a:rPr lang="en-US" sz="1600" dirty="0"/>
              <a:t>storage </a:t>
            </a:r>
            <a:r>
              <a:rPr lang="en-US" sz="1600" dirty="0" smtClean="0"/>
              <a:t>buffer.</a:t>
            </a:r>
          </a:p>
          <a:p>
            <a:pPr marL="0" indent="0">
              <a:spcBef>
                <a:spcPts val="0"/>
              </a:spcBef>
              <a:buNone/>
            </a:pPr>
            <a:endParaRPr lang="en-US" sz="16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 smtClean="0"/>
              <a:t>The EL motion data is selected only if it is valid (e.g. not intra) and if it does not reference its own BL.</a:t>
            </a:r>
          </a:p>
          <a:p>
            <a:pPr marL="0" indent="0">
              <a:spcBef>
                <a:spcPts val="0"/>
              </a:spcBef>
              <a:buNone/>
            </a:pPr>
            <a:endParaRPr lang="en-US" sz="16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 smtClean="0"/>
              <a:t>The EL motion data reference picture list is selected as in HEVC, based on reference picture list status.</a:t>
            </a:r>
            <a:endParaRPr lang="en-US" sz="1600" dirty="0"/>
          </a:p>
          <a:p>
            <a:pPr marL="0" indent="0">
              <a:spcBef>
                <a:spcPts val="0"/>
              </a:spcBef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change</a:t>
            </a:r>
            <a:endParaRPr lang="en-US" dirty="0"/>
          </a:p>
        </p:txBody>
      </p:sp>
      <p:sp>
        <p:nvSpPr>
          <p:cNvPr id="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4592141"/>
              </p:ext>
            </p:extLst>
          </p:nvPr>
        </p:nvGraphicFramePr>
        <p:xfrm>
          <a:off x="5181600" y="819150"/>
          <a:ext cx="2895600" cy="38105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0" r:id="rId3" imgW="3413093" imgH="4492228" progId="Visio.Drawing.11">
                  <p:embed/>
                </p:oleObj>
              </mc:Choice>
              <mc:Fallback>
                <p:oleObj r:id="rId3" imgW="3413093" imgH="4492228" progId="Visio.Drawing.11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819150"/>
                        <a:ext cx="2895600" cy="381056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61650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666750"/>
            <a:ext cx="8152608" cy="3650794"/>
          </a:xfrm>
        </p:spPr>
        <p:txBody>
          <a:bodyPr/>
          <a:lstStyle/>
          <a:p>
            <a:r>
              <a:rPr lang="en-US" dirty="0" smtClean="0"/>
              <a:t>Anchor: SHM-2.0 reference index framework</a:t>
            </a:r>
          </a:p>
          <a:p>
            <a:r>
              <a:rPr lang="en-US" dirty="0" smtClean="0"/>
              <a:t>Average </a:t>
            </a:r>
            <a:r>
              <a:rPr lang="en-US" dirty="0" err="1" smtClean="0"/>
              <a:t>luma</a:t>
            </a:r>
            <a:r>
              <a:rPr lang="en-US" dirty="0" smtClean="0"/>
              <a:t> BD rate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Syntax, semantics and decoding process changes included in contribution document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3649611"/>
              </p:ext>
            </p:extLst>
          </p:nvPr>
        </p:nvGraphicFramePr>
        <p:xfrm>
          <a:off x="1961405" y="1773019"/>
          <a:ext cx="5068789" cy="1463040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1716316"/>
                <a:gridCol w="1170215"/>
                <a:gridCol w="1001654"/>
                <a:gridCol w="1180604"/>
              </a:tblGrid>
              <a:tr h="17081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EL+BL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</a:tr>
              <a:tr h="17081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2x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1.5x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SNR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All-intra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0.0%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0.0%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Random</a:t>
                      </a:r>
                      <a:r>
                        <a:rPr lang="en-US" sz="1600" baseline="0" dirty="0" smtClean="0">
                          <a:effectLst/>
                          <a:latin typeface="Times New Roman"/>
                          <a:ea typeface="Times New Roman"/>
                        </a:rPr>
                        <a:t> access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-0.5%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-0.2%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-0.2%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70815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Low delay</a:t>
                      </a:r>
                      <a:r>
                        <a:rPr lang="en-US" sz="1600" baseline="0" dirty="0" smtClean="0">
                          <a:effectLst/>
                          <a:latin typeface="Times New Roman"/>
                          <a:ea typeface="Times New Roman"/>
                        </a:rPr>
                        <a:t> B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0.0%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0.0%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0.0%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70815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Low delay P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0.0%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0.0%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0.0%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922331" y="4476750"/>
            <a:ext cx="4221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Cross-check: JCTVC-N0122 (Thanks to ETRI)</a:t>
            </a:r>
          </a:p>
        </p:txBody>
      </p:sp>
    </p:spTree>
    <p:extLst>
      <p:ext uri="{BB962C8B-B14F-4D97-AF65-F5344CB8AC3E}">
        <p14:creationId xmlns:p14="http://schemas.microsoft.com/office/powerpoint/2010/main" val="112244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iamond 12"/>
          <p:cNvSpPr/>
          <p:nvPr/>
        </p:nvSpPr>
        <p:spPr bwMode="auto">
          <a:xfrm>
            <a:off x="4953000" y="2654300"/>
            <a:ext cx="1676400" cy="685800"/>
          </a:xfrm>
          <a:prstGeom prst="diamon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2" name="Diamond 11"/>
          <p:cNvSpPr/>
          <p:nvPr/>
        </p:nvSpPr>
        <p:spPr bwMode="auto">
          <a:xfrm>
            <a:off x="6324600" y="1511300"/>
            <a:ext cx="1676400" cy="685800"/>
          </a:xfrm>
          <a:prstGeom prst="diamon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1" name="Diamond 10"/>
          <p:cNvSpPr/>
          <p:nvPr/>
        </p:nvSpPr>
        <p:spPr bwMode="auto">
          <a:xfrm>
            <a:off x="6334313" y="666750"/>
            <a:ext cx="1676400" cy="685800"/>
          </a:xfrm>
          <a:prstGeom prst="diamon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85776" y="936198"/>
            <a:ext cx="4314824" cy="3692281"/>
          </a:xfrm>
        </p:spPr>
        <p:txBody>
          <a:bodyPr/>
          <a:lstStyle/>
          <a:p>
            <a:r>
              <a:rPr lang="en-US" sz="1800" dirty="0" smtClean="0"/>
              <a:t>Worst Case Complexity Analysis</a:t>
            </a:r>
          </a:p>
          <a:p>
            <a:pPr lvl="1"/>
            <a:r>
              <a:rPr lang="en-US" sz="1600" dirty="0" smtClean="0"/>
              <a:t>Addition of two slice level checks</a:t>
            </a:r>
          </a:p>
          <a:p>
            <a:pPr lvl="2"/>
            <a:r>
              <a:rPr lang="en-US" sz="1600" dirty="0" smtClean="0"/>
              <a:t>Is tool enabled?</a:t>
            </a:r>
          </a:p>
          <a:p>
            <a:pPr lvl="2"/>
            <a:r>
              <a:rPr lang="en-US" sz="1600" dirty="0" smtClean="0"/>
              <a:t>Is low delay condition true?</a:t>
            </a:r>
          </a:p>
          <a:p>
            <a:pPr lvl="1"/>
            <a:r>
              <a:rPr lang="en-US" sz="1600" dirty="0" smtClean="0"/>
              <a:t>Addition of following block level checks</a:t>
            </a:r>
          </a:p>
          <a:p>
            <a:pPr lvl="2"/>
            <a:r>
              <a:rPr lang="en-US" sz="1600" dirty="0" smtClean="0"/>
              <a:t>Is enhancement layer INTER?</a:t>
            </a:r>
          </a:p>
          <a:p>
            <a:pPr lvl="2"/>
            <a:r>
              <a:rPr lang="en-US" sz="1600" dirty="0" smtClean="0"/>
              <a:t>Does enhancement layer reference it’s </a:t>
            </a:r>
            <a:r>
              <a:rPr lang="en-US" sz="1600" dirty="0" err="1" smtClean="0"/>
              <a:t>baselayer</a:t>
            </a:r>
            <a:endParaRPr lang="en-US" sz="1600" dirty="0" smtClean="0"/>
          </a:p>
          <a:p>
            <a:pPr lvl="2"/>
            <a:r>
              <a:rPr lang="en-US" sz="1600" dirty="0" smtClean="0"/>
              <a:t>Is delta POC in reference picture list?</a:t>
            </a:r>
          </a:p>
          <a:p>
            <a:pPr lvl="2"/>
            <a:r>
              <a:rPr lang="en-US" sz="1600" dirty="0" smtClean="0"/>
              <a:t>Is RPL length maximum?</a:t>
            </a:r>
          </a:p>
          <a:p>
            <a:pPr lvl="2"/>
            <a:r>
              <a:rPr lang="en-US" sz="1600" dirty="0" smtClean="0"/>
              <a:t>Each performed for list L0/L1</a:t>
            </a:r>
            <a:endParaRPr lang="en-US" sz="16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Complexity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639113" y="819150"/>
            <a:ext cx="11288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latin typeface="Calibri" pitchFamily="34" charset="0"/>
                <a:cs typeface="Calibri" pitchFamily="34" charset="0"/>
              </a:rPr>
              <a:t>Is Enhancement </a:t>
            </a:r>
          </a:p>
          <a:p>
            <a:pPr algn="ctr"/>
            <a:r>
              <a:rPr lang="en-US" sz="1100" dirty="0" smtClean="0">
                <a:latin typeface="Calibri" pitchFamily="34" charset="0"/>
                <a:cs typeface="Calibri" pitchFamily="34" charset="0"/>
              </a:rPr>
              <a:t>Layer INTER?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05600" y="1549400"/>
            <a:ext cx="93487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latin typeface="Calibri" pitchFamily="34" charset="0"/>
                <a:cs typeface="Calibri" pitchFamily="34" charset="0"/>
              </a:rPr>
              <a:t>Does </a:t>
            </a:r>
          </a:p>
          <a:p>
            <a:pPr algn="ctr"/>
            <a:r>
              <a:rPr lang="en-US" sz="1100" dirty="0" smtClean="0">
                <a:latin typeface="Calibri" pitchFamily="34" charset="0"/>
                <a:cs typeface="Calibri" pitchFamily="34" charset="0"/>
              </a:rPr>
              <a:t>EL </a:t>
            </a:r>
            <a:r>
              <a:rPr lang="en-US" sz="1100" dirty="0">
                <a:latin typeface="Calibri" pitchFamily="34" charset="0"/>
                <a:cs typeface="Calibri" pitchFamily="34" charset="0"/>
              </a:rPr>
              <a:t>r</a:t>
            </a:r>
            <a:r>
              <a:rPr lang="en-US" sz="1100" dirty="0" smtClean="0">
                <a:latin typeface="Calibri" pitchFamily="34" charset="0"/>
                <a:cs typeface="Calibri" pitchFamily="34" charset="0"/>
              </a:rPr>
              <a:t>eference </a:t>
            </a:r>
          </a:p>
          <a:p>
            <a:pPr algn="ctr"/>
            <a:r>
              <a:rPr lang="en-US" sz="1100" dirty="0" smtClean="0">
                <a:latin typeface="Calibri" pitchFamily="34" charset="0"/>
                <a:cs typeface="Calibri" pitchFamily="34" charset="0"/>
              </a:rPr>
              <a:t>its BL?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26417" y="2730500"/>
            <a:ext cx="135005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latin typeface="Calibri" pitchFamily="34" charset="0"/>
                <a:cs typeface="Calibri" pitchFamily="34" charset="0"/>
              </a:rPr>
              <a:t>Is </a:t>
            </a:r>
            <a:r>
              <a:rPr lang="en-US" sz="1100" dirty="0" err="1" smtClean="0">
                <a:latin typeface="Calibri" pitchFamily="34" charset="0"/>
                <a:cs typeface="Calibri" pitchFamily="34" charset="0"/>
              </a:rPr>
              <a:t>deltaPOC</a:t>
            </a:r>
            <a:r>
              <a:rPr lang="en-US" sz="1100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pPr algn="ctr"/>
            <a:r>
              <a:rPr lang="en-US" sz="1100" dirty="0" smtClean="0">
                <a:latin typeface="Calibri" pitchFamily="34" charset="0"/>
                <a:cs typeface="Calibri" pitchFamily="34" charset="0"/>
              </a:rPr>
              <a:t>in reference picture </a:t>
            </a:r>
          </a:p>
          <a:p>
            <a:pPr algn="ctr"/>
            <a:r>
              <a:rPr lang="en-US" sz="1100" dirty="0" smtClean="0">
                <a:latin typeface="Calibri" pitchFamily="34" charset="0"/>
                <a:cs typeface="Calibri" pitchFamily="34" charset="0"/>
              </a:rPr>
              <a:t>list?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100651" y="3633113"/>
            <a:ext cx="9765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latin typeface="Calibri" pitchFamily="34" charset="0"/>
                <a:cs typeface="Calibri" pitchFamily="34" charset="0"/>
              </a:rPr>
              <a:t>Add </a:t>
            </a:r>
            <a:r>
              <a:rPr lang="en-US" sz="1100" dirty="0" err="1" smtClean="0">
                <a:latin typeface="Calibri" pitchFamily="34" charset="0"/>
                <a:cs typeface="Calibri" pitchFamily="34" charset="0"/>
              </a:rPr>
              <a:t>deltaPOC</a:t>
            </a:r>
            <a:endParaRPr lang="en-US" sz="1100" dirty="0" smtClean="0"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en-US" sz="1100" dirty="0" smtClean="0">
                <a:latin typeface="Calibri" pitchFamily="34" charset="0"/>
                <a:cs typeface="Calibri" pitchFamily="34" charset="0"/>
              </a:rPr>
              <a:t>to RPL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924800" y="2293263"/>
            <a:ext cx="121058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latin typeface="Calibri" pitchFamily="34" charset="0"/>
                <a:cs typeface="Calibri" pitchFamily="34" charset="0"/>
              </a:rPr>
              <a:t>Use </a:t>
            </a:r>
            <a:r>
              <a:rPr lang="en-US" sz="1100" dirty="0" err="1" smtClean="0">
                <a:latin typeface="Calibri" pitchFamily="34" charset="0"/>
                <a:cs typeface="Calibri" pitchFamily="34" charset="0"/>
              </a:rPr>
              <a:t>upscaled</a:t>
            </a:r>
            <a:r>
              <a:rPr lang="en-US" sz="1100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pPr algn="ctr"/>
            <a:r>
              <a:rPr lang="en-US" sz="1100" dirty="0" smtClean="0">
                <a:latin typeface="Calibri" pitchFamily="34" charset="0"/>
                <a:cs typeface="Calibri" pitchFamily="34" charset="0"/>
              </a:rPr>
              <a:t>base layer motion</a:t>
            </a:r>
          </a:p>
        </p:txBody>
      </p:sp>
      <p:cxnSp>
        <p:nvCxnSpPr>
          <p:cNvPr id="16" name="Elbow Connector 15"/>
          <p:cNvCxnSpPr>
            <a:stCxn id="11" idx="3"/>
          </p:cNvCxnSpPr>
          <p:nvPr/>
        </p:nvCxnSpPr>
        <p:spPr bwMode="auto">
          <a:xfrm>
            <a:off x="8010713" y="1009650"/>
            <a:ext cx="519381" cy="1213763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7934513" y="786140"/>
            <a:ext cx="2760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latin typeface="Calibri" pitchFamily="34" charset="0"/>
                <a:cs typeface="Calibri" pitchFamily="34" charset="0"/>
              </a:rPr>
              <a:t>N</a:t>
            </a:r>
          </a:p>
        </p:txBody>
      </p:sp>
      <p:cxnSp>
        <p:nvCxnSpPr>
          <p:cNvPr id="31" name="Elbow Connector 30"/>
          <p:cNvCxnSpPr>
            <a:stCxn id="11" idx="2"/>
            <a:endCxn id="8" idx="0"/>
          </p:cNvCxnSpPr>
          <p:nvPr/>
        </p:nvCxnSpPr>
        <p:spPr bwMode="auto">
          <a:xfrm rot="16200000" flipH="1">
            <a:off x="7074349" y="1450713"/>
            <a:ext cx="196850" cy="52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cxnSp>
        <p:nvCxnSpPr>
          <p:cNvPr id="34" name="Elbow Connector 33"/>
          <p:cNvCxnSpPr>
            <a:stCxn id="48" idx="2"/>
            <a:endCxn id="13" idx="0"/>
          </p:cNvCxnSpPr>
          <p:nvPr/>
        </p:nvCxnSpPr>
        <p:spPr bwMode="auto">
          <a:xfrm rot="16200000" flipH="1">
            <a:off x="5674747" y="2537847"/>
            <a:ext cx="228600" cy="430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sp>
        <p:nvSpPr>
          <p:cNvPr id="38" name="TextBox 37"/>
          <p:cNvSpPr txBox="1"/>
          <p:nvPr/>
        </p:nvSpPr>
        <p:spPr>
          <a:xfrm>
            <a:off x="7188200" y="1268740"/>
            <a:ext cx="2535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Calibri" pitchFamily="34" charset="0"/>
                <a:cs typeface="Calibri" pitchFamily="34" charset="0"/>
              </a:rPr>
              <a:t>Y</a:t>
            </a:r>
            <a:endParaRPr lang="en-US" sz="1100" dirty="0" smtClean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43" name="Elbow Connector 42"/>
          <p:cNvCxnSpPr>
            <a:stCxn id="12" idx="2"/>
          </p:cNvCxnSpPr>
          <p:nvPr/>
        </p:nvCxnSpPr>
        <p:spPr bwMode="auto">
          <a:xfrm rot="16200000" flipH="1">
            <a:off x="7422922" y="1936978"/>
            <a:ext cx="241757" cy="762000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sp>
        <p:nvSpPr>
          <p:cNvPr id="46" name="TextBox 45"/>
          <p:cNvSpPr txBox="1"/>
          <p:nvPr/>
        </p:nvSpPr>
        <p:spPr>
          <a:xfrm>
            <a:off x="7181850" y="2120900"/>
            <a:ext cx="2535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Calibri" pitchFamily="34" charset="0"/>
                <a:cs typeface="Calibri" pitchFamily="34" charset="0"/>
              </a:rPr>
              <a:t>Y</a:t>
            </a:r>
            <a:endParaRPr lang="en-US" sz="11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175188" y="1994813"/>
            <a:ext cx="122341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latin typeface="Calibri" pitchFamily="34" charset="0"/>
                <a:cs typeface="Calibri" pitchFamily="34" charset="0"/>
              </a:rPr>
              <a:t>Use enhancement</a:t>
            </a:r>
          </a:p>
          <a:p>
            <a:pPr algn="ctr"/>
            <a:r>
              <a:rPr lang="en-US" sz="1100" dirty="0" smtClean="0">
                <a:latin typeface="Calibri" pitchFamily="34" charset="0"/>
                <a:cs typeface="Calibri" pitchFamily="34" charset="0"/>
              </a:rPr>
              <a:t>layer motion</a:t>
            </a:r>
          </a:p>
        </p:txBody>
      </p:sp>
      <p:cxnSp>
        <p:nvCxnSpPr>
          <p:cNvPr id="49" name="Elbow Connector 48"/>
          <p:cNvCxnSpPr>
            <a:stCxn id="12" idx="1"/>
            <a:endCxn id="48" idx="0"/>
          </p:cNvCxnSpPr>
          <p:nvPr/>
        </p:nvCxnSpPr>
        <p:spPr bwMode="auto">
          <a:xfrm rot="10800000" flipV="1">
            <a:off x="5786894" y="1854199"/>
            <a:ext cx="537706" cy="140613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sp>
        <p:nvSpPr>
          <p:cNvPr id="52" name="TextBox 51"/>
          <p:cNvSpPr txBox="1"/>
          <p:nvPr/>
        </p:nvSpPr>
        <p:spPr>
          <a:xfrm>
            <a:off x="6142333" y="1625600"/>
            <a:ext cx="2760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Calibri" pitchFamily="34" charset="0"/>
                <a:cs typeface="Calibri" pitchFamily="34" charset="0"/>
              </a:rPr>
              <a:t>N</a:t>
            </a:r>
            <a:endParaRPr lang="en-US" sz="1100" dirty="0" smtClean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55" name="Elbow Connector 54"/>
          <p:cNvCxnSpPr>
            <a:stCxn id="56" idx="3"/>
            <a:endCxn id="10" idx="1"/>
          </p:cNvCxnSpPr>
          <p:nvPr/>
        </p:nvCxnSpPr>
        <p:spPr bwMode="auto">
          <a:xfrm>
            <a:off x="6642100" y="3848100"/>
            <a:ext cx="458551" cy="45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sp>
        <p:nvSpPr>
          <p:cNvPr id="56" name="Diamond 55"/>
          <p:cNvSpPr/>
          <p:nvPr/>
        </p:nvSpPr>
        <p:spPr bwMode="auto">
          <a:xfrm>
            <a:off x="4965700" y="3505200"/>
            <a:ext cx="1676400" cy="685800"/>
          </a:xfrm>
          <a:prstGeom prst="diamon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357917" y="3632200"/>
            <a:ext cx="94128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latin typeface="Calibri" pitchFamily="34" charset="0"/>
                <a:cs typeface="Calibri" pitchFamily="34" charset="0"/>
              </a:rPr>
              <a:t>Is RPL length </a:t>
            </a:r>
          </a:p>
          <a:p>
            <a:pPr algn="ctr"/>
            <a:r>
              <a:rPr lang="en-US" sz="1100" dirty="0" smtClean="0">
                <a:latin typeface="Calibri" pitchFamily="34" charset="0"/>
                <a:cs typeface="Calibri" pitchFamily="34" charset="0"/>
              </a:rPr>
              <a:t>maximum?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7016265" y="4350663"/>
            <a:ext cx="182293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Calibri" pitchFamily="34" charset="0"/>
                <a:cs typeface="Calibri" pitchFamily="34" charset="0"/>
              </a:rPr>
              <a:t>Scale enhancement layer </a:t>
            </a:r>
          </a:p>
          <a:p>
            <a:r>
              <a:rPr lang="en-US" sz="1100" dirty="0" smtClean="0">
                <a:latin typeface="Calibri" pitchFamily="34" charset="0"/>
                <a:cs typeface="Calibri" pitchFamily="34" charset="0"/>
              </a:rPr>
              <a:t>motion to first picture in RPL</a:t>
            </a:r>
          </a:p>
          <a:p>
            <a:r>
              <a:rPr lang="en-US" sz="1100" dirty="0" smtClean="0">
                <a:latin typeface="Calibri" pitchFamily="34" charset="0"/>
                <a:cs typeface="Calibri" pitchFamily="34" charset="0"/>
              </a:rPr>
              <a:t>JCTVC-N0233</a:t>
            </a:r>
          </a:p>
        </p:txBody>
      </p:sp>
      <p:cxnSp>
        <p:nvCxnSpPr>
          <p:cNvPr id="61" name="Elbow Connector 60"/>
          <p:cNvCxnSpPr>
            <a:stCxn id="56" idx="2"/>
            <a:endCxn id="60" idx="1"/>
          </p:cNvCxnSpPr>
          <p:nvPr/>
        </p:nvCxnSpPr>
        <p:spPr bwMode="auto">
          <a:xfrm rot="16200000" flipH="1">
            <a:off x="6180210" y="3814689"/>
            <a:ext cx="459745" cy="1212365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cxnSp>
        <p:nvCxnSpPr>
          <p:cNvPr id="64" name="Elbow Connector 63"/>
          <p:cNvCxnSpPr>
            <a:stCxn id="9" idx="2"/>
            <a:endCxn id="56" idx="0"/>
          </p:cNvCxnSpPr>
          <p:nvPr/>
        </p:nvCxnSpPr>
        <p:spPr bwMode="auto">
          <a:xfrm rot="16200000" flipH="1">
            <a:off x="5715403" y="3416703"/>
            <a:ext cx="174536" cy="245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sp>
        <p:nvSpPr>
          <p:cNvPr id="68" name="TextBox 67"/>
          <p:cNvSpPr txBox="1"/>
          <p:nvPr/>
        </p:nvSpPr>
        <p:spPr>
          <a:xfrm>
            <a:off x="5791200" y="4138940"/>
            <a:ext cx="2535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Calibri" pitchFamily="34" charset="0"/>
                <a:cs typeface="Calibri" pitchFamily="34" charset="0"/>
              </a:rPr>
              <a:t>Y</a:t>
            </a:r>
            <a:endParaRPr lang="en-US" sz="11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541979" y="3638550"/>
            <a:ext cx="2760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latin typeface="Calibri" pitchFamily="34" charset="0"/>
                <a:cs typeface="Calibri" pitchFamily="34" charset="0"/>
              </a:rPr>
              <a:t>N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5867400" y="3257550"/>
            <a:ext cx="2760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latin typeface="Calibri" pitchFamily="34" charset="0"/>
                <a:cs typeface="Calibri" pitchFamily="34" charset="0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2609462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85776" y="936198"/>
            <a:ext cx="8124824" cy="3692281"/>
          </a:xfrm>
        </p:spPr>
        <p:txBody>
          <a:bodyPr/>
          <a:lstStyle/>
          <a:p>
            <a:r>
              <a:rPr lang="en-US" sz="1800" dirty="0" smtClean="0"/>
              <a:t>Discussion</a:t>
            </a:r>
          </a:p>
          <a:p>
            <a:pPr lvl="1"/>
            <a:r>
              <a:rPr lang="en-US" sz="1600" dirty="0" smtClean="0"/>
              <a:t>On “Is delta POC in referenced picture list?”</a:t>
            </a:r>
          </a:p>
          <a:p>
            <a:pPr lvl="2"/>
            <a:r>
              <a:rPr lang="en-US" sz="1600" dirty="0" smtClean="0"/>
              <a:t>During our last presentation, there was a question about the complexity of this test</a:t>
            </a:r>
          </a:p>
          <a:p>
            <a:pPr lvl="2"/>
            <a:r>
              <a:rPr lang="en-US" sz="1600" dirty="0" smtClean="0"/>
              <a:t>One solution is to search the list to see if the </a:t>
            </a:r>
            <a:r>
              <a:rPr lang="en-US" sz="1600" dirty="0" err="1" smtClean="0"/>
              <a:t>deltaPOC</a:t>
            </a:r>
            <a:r>
              <a:rPr lang="en-US" sz="1600" dirty="0" smtClean="0"/>
              <a:t> is present.  In the worst case, this could be approximately 15 compares</a:t>
            </a:r>
          </a:p>
          <a:p>
            <a:pPr lvl="2"/>
            <a:r>
              <a:rPr lang="en-US" sz="1600" dirty="0" smtClean="0"/>
              <a:t>However, this can be implemented much more efficiently</a:t>
            </a:r>
          </a:p>
          <a:p>
            <a:pPr lvl="3"/>
            <a:r>
              <a:rPr lang="en-US" sz="1400" dirty="0" smtClean="0"/>
              <a:t>Pre-compute the availability of each delta POC for a slice (the RPL of the </a:t>
            </a:r>
            <a:r>
              <a:rPr lang="en-US" sz="1400" dirty="0" err="1" smtClean="0"/>
              <a:t>upsampled</a:t>
            </a:r>
            <a:r>
              <a:rPr lang="en-US" sz="1400" dirty="0" smtClean="0"/>
              <a:t> frame and candidate enhancement layer are known)</a:t>
            </a:r>
          </a:p>
          <a:p>
            <a:pPr lvl="3"/>
            <a:r>
              <a:rPr lang="en-US" sz="1400" dirty="0" smtClean="0"/>
              <a:t>The test then becomes a look up operation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7648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85776" y="936198"/>
            <a:ext cx="2257424" cy="3692281"/>
          </a:xfrm>
        </p:spPr>
        <p:txBody>
          <a:bodyPr/>
          <a:lstStyle/>
          <a:p>
            <a:r>
              <a:rPr lang="en-US" sz="1800" dirty="0" smtClean="0"/>
              <a:t>Run Times</a:t>
            </a:r>
          </a:p>
          <a:p>
            <a:pPr lvl="1"/>
            <a:r>
              <a:rPr lang="en-US" sz="1400" dirty="0" smtClean="0"/>
              <a:t>Decoder performance 99.9% to 101.7% of SHM2.0</a:t>
            </a:r>
          </a:p>
          <a:p>
            <a:pPr lvl="1"/>
            <a:r>
              <a:rPr lang="en-US" sz="1400" dirty="0" smtClean="0"/>
              <a:t>Encoder performance 98.9% and 101.4% of SHM2.0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Times</a:t>
            </a:r>
            <a:endParaRPr lang="en-US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1052803"/>
              </p:ext>
            </p:extLst>
          </p:nvPr>
        </p:nvGraphicFramePr>
        <p:xfrm>
          <a:off x="2895600" y="895350"/>
          <a:ext cx="6096000" cy="3865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Worksheet" r:id="rId4" imgW="9144000" imgH="5797505" progId="Excel.Sheet.8">
                  <p:embed/>
                </p:oleObj>
              </mc:Choice>
              <mc:Fallback>
                <p:oleObj name="Worksheet" r:id="rId4" imgW="9144000" imgH="5797505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895600" y="895350"/>
                        <a:ext cx="6096000" cy="3865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14637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72293" y="942268"/>
            <a:ext cx="7885907" cy="1019882"/>
          </a:xfrm>
        </p:spPr>
        <p:txBody>
          <a:bodyPr/>
          <a:lstStyle/>
          <a:p>
            <a:r>
              <a:rPr lang="en-US" sz="1600" dirty="0" smtClean="0"/>
              <a:t>Worst case memory bandwidth</a:t>
            </a:r>
          </a:p>
          <a:p>
            <a:pPr lvl="1"/>
            <a:r>
              <a:rPr lang="en-US" sz="1200" dirty="0" smtClean="0"/>
              <a:t>Less than 0.5% increase in memory bandwidth (worst case)</a:t>
            </a:r>
            <a:endParaRPr lang="en-US" sz="1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Worst-case memory access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5949811"/>
              </p:ext>
            </p:extLst>
          </p:nvPr>
        </p:nvGraphicFramePr>
        <p:xfrm>
          <a:off x="1066799" y="1581150"/>
          <a:ext cx="7624963" cy="304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3" name="Worksheet" r:id="rId4" imgW="14916198" imgH="5962745" progId="Excel.Sheet.8">
                  <p:embed/>
                </p:oleObj>
              </mc:Choice>
              <mc:Fallback>
                <p:oleObj name="Worksheet" r:id="rId4" imgW="14916198" imgH="5962745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66799" y="1581150"/>
                        <a:ext cx="7624963" cy="304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697217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Based on JCTVC-M0455 excel, with single layer HEVC as anchor.</a:t>
            </a:r>
          </a:p>
          <a:p>
            <a:endParaRPr lang="en-US" sz="1800" dirty="0" smtClean="0"/>
          </a:p>
          <a:p>
            <a:r>
              <a:rPr lang="en-US" sz="1800" dirty="0" smtClean="0"/>
              <a:t>SHM-2.0: 10 bytes per 16x16 region (JCTVC-M0455)</a:t>
            </a:r>
          </a:p>
          <a:p>
            <a:pPr lvl="1"/>
            <a:r>
              <a:rPr lang="en-US" sz="1800" dirty="0"/>
              <a:t>200.20% (PU based/Pic based pointer) and 218.31% (Pic based copy) of single layer HEVC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Proposed: 20 </a:t>
            </a:r>
            <a:r>
              <a:rPr lang="en-US" sz="1800" dirty="0"/>
              <a:t>bytes per 16x16 </a:t>
            </a:r>
            <a:r>
              <a:rPr lang="en-US" sz="1800" dirty="0" smtClean="0"/>
              <a:t>region</a:t>
            </a:r>
          </a:p>
          <a:p>
            <a:pPr lvl="1"/>
            <a:r>
              <a:rPr lang="en-US" sz="1800" dirty="0" smtClean="0"/>
              <a:t>200.40% </a:t>
            </a:r>
            <a:r>
              <a:rPr lang="en-US" sz="1800" dirty="0"/>
              <a:t>(PU based/Pic based pointer) and </a:t>
            </a:r>
            <a:r>
              <a:rPr lang="en-US" sz="1800" dirty="0" smtClean="0"/>
              <a:t>218.51% </a:t>
            </a:r>
            <a:r>
              <a:rPr lang="en-US" sz="1800" dirty="0"/>
              <a:t>(Pic based copy) of single layer HEVC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Worst-case memory access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431527"/>
      </p:ext>
    </p:extLst>
  </p:cSld>
  <p:clrMapOvr>
    <a:masterClrMapping/>
  </p:clrMapOvr>
</p:sld>
</file>

<file path=ppt/theme/theme1.xml><?xml version="1.0" encoding="utf-8"?>
<a:theme xmlns:a="http://schemas.openxmlformats.org/drawingml/2006/main" name="CST July Monthly Dept Meeting 073008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ST July Monthly Dept Meeting 073008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  <a:cs typeface="Calibri" pitchFamily="34" charset="0"/>
          </a:defRPr>
        </a:defPPr>
      </a:lstStyle>
    </a:txDef>
  </a:objectDefaults>
  <a:extraClrSchemeLst>
    <a:extraClrScheme>
      <a:clrScheme name="CST July Monthly Dept Meeting 073008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CST July Monthly Dept Meeting 073008</Template>
  <TotalTime>19578</TotalTime>
  <Words>616</Words>
  <Application>Microsoft Office PowerPoint</Application>
  <PresentationFormat>On-screen Show (16:9)</PresentationFormat>
  <Paragraphs>120</Paragraphs>
  <Slides>12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CST July Monthly Dept Meeting 073008</vt:lpstr>
      <vt:lpstr>Visio.Drawing.11</vt:lpstr>
      <vt:lpstr>Worksheet</vt:lpstr>
      <vt:lpstr>Document</vt:lpstr>
      <vt:lpstr>SCE2 test 2.3 motion buffer modification results</vt:lpstr>
      <vt:lpstr>Background</vt:lpstr>
      <vt:lpstr>Proposed change</vt:lpstr>
      <vt:lpstr>Experimental Results</vt:lpstr>
      <vt:lpstr>Complexity</vt:lpstr>
      <vt:lpstr>Complexity</vt:lpstr>
      <vt:lpstr>Run Times</vt:lpstr>
      <vt:lpstr>Worst-case memory access</vt:lpstr>
      <vt:lpstr>Worst-case memory access</vt:lpstr>
      <vt:lpstr>Conclusion</vt:lpstr>
      <vt:lpstr>PowerPoint Presentation</vt:lpstr>
      <vt:lpstr>Additional Information</vt:lpstr>
    </vt:vector>
  </TitlesOfParts>
  <Company>Sharp Labs of America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 Overview Nov 2011</dc:title>
  <dc:creator>Larry Meixner</dc:creator>
  <dc:description>Letter Paper size
Meets sharp Logo Reqt. 2007</dc:description>
  <cp:lastModifiedBy>Andrew Segall</cp:lastModifiedBy>
  <cp:revision>376</cp:revision>
  <cp:lastPrinted>2012-05-17T23:57:45Z</cp:lastPrinted>
  <dcterms:created xsi:type="dcterms:W3CDTF">2008-07-29T15:54:01Z</dcterms:created>
  <dcterms:modified xsi:type="dcterms:W3CDTF">2013-08-01T08:25:15Z</dcterms:modified>
</cp:coreProperties>
</file>