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93" r:id="rId2"/>
    <p:sldId id="506" r:id="rId3"/>
    <p:sldId id="504" r:id="rId4"/>
    <p:sldId id="505" r:id="rId5"/>
    <p:sldId id="500" r:id="rId6"/>
    <p:sldId id="502" r:id="rId7"/>
    <p:sldId id="503" r:id="rId8"/>
    <p:sldId id="499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FF"/>
    <a:srgbClr val="FFFF00"/>
    <a:srgbClr val="99FF66"/>
    <a:srgbClr val="FF9900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7" autoAdjust="0"/>
    <p:restoredTop sz="99893" autoAdjust="0"/>
  </p:normalViewPr>
  <p:slideViewPr>
    <p:cSldViewPr>
      <p:cViewPr>
        <p:scale>
          <a:sx n="75" d="100"/>
          <a:sy n="75" d="100"/>
        </p:scale>
        <p:origin x="-1834" y="-298"/>
      </p:cViewPr>
      <p:guideLst>
        <p:guide orient="horz" pos="2952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04" y="-64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>
                <a:latin typeface="Arial" pitchFamily="34" charset="0"/>
              </a:rPr>
              <a:t>JCTVC-N0236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B5473-911B-40C8-A586-E7E520A42554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smtClean="0">
                <a:cs typeface="Times New Roman" pitchFamily="18" charset="0"/>
              </a:rPr>
              <a:t>JCTVC-N0236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75265-45A3-4B64-AEE2-D09F3EB0009F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smtClean="0">
                <a:cs typeface="Times New Roman" pitchFamily="18" charset="0"/>
              </a:rPr>
              <a:t>JCTVC-N0236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FB28D-00CC-4C3F-8CF0-024663462861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altLang="zh-CN" smtClean="0">
                <a:latin typeface="Arial" pitchFamily="34" charset="0"/>
              </a:rPr>
              <a:t>JCTVC-N0236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6484F-096B-4606-8BD1-E7C92577F9D9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>
                <a:latin typeface="Arial" pitchFamily="34" charset="0"/>
              </a:rPr>
              <a:t>JCTVC-N0236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C8588-B3B6-4C3B-B119-E29C08032D17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>
                <a:latin typeface="Arial" pitchFamily="34" charset="0"/>
              </a:rPr>
              <a:t>JCTVC-N0236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A792E-62B8-4290-816A-7FF24D98FCA6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>
                <a:latin typeface="Arial" pitchFamily="34" charset="0"/>
              </a:rPr>
              <a:t>JCTVC-N0236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92FD5-FCEA-41C2-9713-F4B72A5A97EC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JCTVC-N0236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19FB4-6FCB-4960-AD8C-4DEB941D8A8A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JCTVC-N0236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4970B-A47B-41B6-86EB-5ACD92782B31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JCTVC-N0236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7CBD8-4EB9-45BD-87B2-A8E2A0A71D6F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>
                <a:cs typeface="Times New Roman" pitchFamily="18" charset="0"/>
              </a:rPr>
              <a:t>JCTVC-N0236</a:t>
            </a:r>
            <a:endParaRPr lang="en-US" altLang="zh-CN" dirty="0"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ED48B-D725-4B2B-A399-C9A5DA4F4932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>
                <a:solidFill>
                  <a:schemeClr val="bg1"/>
                </a:solidFill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>
                <a:latin typeface="Arial" pitchFamily="34" charset="0"/>
              </a:rPr>
              <a:t>JCTVC-N0236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19120289-2357-472E-AF3C-FE24192F170E}" type="datetime1">
              <a:rPr lang="en-US" smtClean="0"/>
              <a:t>7/24/2013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5900"/>
            <a:ext cx="7772400" cy="1938992"/>
          </a:xfrm>
        </p:spPr>
        <p:txBody>
          <a:bodyPr/>
          <a:lstStyle/>
          <a:p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HLS: Extensions of motion-constrained tile sets SEI message for interactivity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229100"/>
            <a:ext cx="8229600" cy="2628900"/>
          </a:xfrm>
        </p:spPr>
        <p:txBody>
          <a:bodyPr/>
          <a:lstStyle/>
          <a:p>
            <a:r>
              <a:rPr lang="en-US" dirty="0" smtClean="0"/>
              <a:t>Cheung Auyeung, Jun Xu</a:t>
            </a:r>
            <a:endParaRPr lang="en-US" dirty="0"/>
          </a:p>
          <a:p>
            <a:r>
              <a:rPr lang="en-US" dirty="0" smtClean="0"/>
              <a:t>Sony Electronics Inc. </a:t>
            </a:r>
          </a:p>
          <a:p>
            <a:r>
              <a:rPr lang="en-US" dirty="0" smtClean="0"/>
              <a:t>July 24,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JCTVC-N0236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2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Tiled Streaming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5800" y="5943600"/>
            <a:ext cx="7772400" cy="609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Provide ROI that each user wants.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JCTVC-N0236</a:t>
            </a:r>
            <a:endParaRPr lang="en-US" altLang="zh-CN" dirty="0"/>
          </a:p>
        </p:txBody>
      </p:sp>
      <p:pic>
        <p:nvPicPr>
          <p:cNvPr id="28" name="図 6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028700"/>
            <a:ext cx="7200900" cy="4457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/>
          <p:cNvGrpSpPr/>
          <p:nvPr/>
        </p:nvGrpSpPr>
        <p:grpSpPr>
          <a:xfrm>
            <a:off x="6858000" y="2628900"/>
            <a:ext cx="1828800" cy="1028700"/>
            <a:chOff x="6858000" y="2628900"/>
            <a:chExt cx="1828800" cy="1028700"/>
          </a:xfrm>
          <a:solidFill>
            <a:srgbClr val="FFC000"/>
          </a:solidFill>
        </p:grpSpPr>
        <p:sp>
          <p:nvSpPr>
            <p:cNvPr id="7" name="Rounded Rectangular Callout 6"/>
            <p:cNvSpPr/>
            <p:nvPr/>
          </p:nvSpPr>
          <p:spPr bwMode="auto">
            <a:xfrm>
              <a:off x="6858000" y="2628900"/>
              <a:ext cx="1828800" cy="1028700"/>
            </a:xfrm>
            <a:prstGeom prst="wedgeRoundRectCallout">
              <a:avLst>
                <a:gd name="adj1" fmla="val -95267"/>
                <a:gd name="adj2" fmla="val -125996"/>
                <a:gd name="adj3" fmla="val 16667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User selects ROI interactively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" name="Rounded Rectangular Callout 7"/>
            <p:cNvSpPr/>
            <p:nvPr/>
          </p:nvSpPr>
          <p:spPr bwMode="auto">
            <a:xfrm>
              <a:off x="6858000" y="2628900"/>
              <a:ext cx="1828800" cy="1028700"/>
            </a:xfrm>
            <a:prstGeom prst="wedgeRoundRectCallout">
              <a:avLst>
                <a:gd name="adj1" fmla="val -68306"/>
                <a:gd name="adj2" fmla="val 118883"/>
                <a:gd name="adj3" fmla="val 16667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User selects ROI interactively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28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Introduction to Tiled Streaming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796865" y="6553200"/>
            <a:ext cx="2095500" cy="304800"/>
          </a:xfrm>
        </p:spPr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JCTVC-N0236</a:t>
            </a:r>
            <a:endParaRPr lang="en-US" altLang="zh-CN" dirty="0"/>
          </a:p>
        </p:txBody>
      </p:sp>
      <p:pic>
        <p:nvPicPr>
          <p:cNvPr id="28" name="図 6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028700"/>
            <a:ext cx="7200900" cy="44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ounded Rectangular Callout 13"/>
          <p:cNvSpPr/>
          <p:nvPr/>
        </p:nvSpPr>
        <p:spPr bwMode="auto">
          <a:xfrm>
            <a:off x="685800" y="4914900"/>
            <a:ext cx="1828800" cy="1028700"/>
          </a:xfrm>
          <a:prstGeom prst="wedgeRoundRectCallout">
            <a:avLst>
              <a:gd name="adj1" fmla="val 38066"/>
              <a:gd name="adj2" fmla="val -163469"/>
              <a:gd name="adj3" fmla="val 16667"/>
            </a:avLst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All tiles are independently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/>
              <a:t>decodable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58000" y="2628900"/>
            <a:ext cx="1828800" cy="1028700"/>
            <a:chOff x="6858000" y="2628900"/>
            <a:chExt cx="1828800" cy="1028700"/>
          </a:xfrm>
        </p:grpSpPr>
        <p:sp>
          <p:nvSpPr>
            <p:cNvPr id="7" name="Rounded Rectangular Callout 6"/>
            <p:cNvSpPr/>
            <p:nvPr/>
          </p:nvSpPr>
          <p:spPr bwMode="auto">
            <a:xfrm>
              <a:off x="6858000" y="2628900"/>
              <a:ext cx="1828800" cy="1028700"/>
            </a:xfrm>
            <a:prstGeom prst="wedgeRoundRectCallout">
              <a:avLst>
                <a:gd name="adj1" fmla="val -95267"/>
                <a:gd name="adj2" fmla="val -125996"/>
                <a:gd name="adj3" fmla="val 16667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User selects ROI interactively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" name="Rounded Rectangular Callout 7"/>
            <p:cNvSpPr/>
            <p:nvPr/>
          </p:nvSpPr>
          <p:spPr bwMode="auto">
            <a:xfrm>
              <a:off x="6858000" y="2628900"/>
              <a:ext cx="1828800" cy="1028700"/>
            </a:xfrm>
            <a:prstGeom prst="wedgeRoundRectCallout">
              <a:avLst>
                <a:gd name="adj1" fmla="val -68306"/>
                <a:gd name="adj2" fmla="val 118883"/>
                <a:gd name="adj3" fmla="val 16667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User selects ROI interactively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13" name="Content Placeholder 9"/>
          <p:cNvSpPr txBox="1">
            <a:spLocks/>
          </p:cNvSpPr>
          <p:nvPr/>
        </p:nvSpPr>
        <p:spPr>
          <a:xfrm>
            <a:off x="685800" y="5943600"/>
            <a:ext cx="7772400" cy="609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996633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66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dirty="0" smtClean="0"/>
              <a:t>Different user may want different ROI.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8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Introduction to Tiled Streaming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796865" y="6553200"/>
            <a:ext cx="2095500" cy="304800"/>
          </a:xfrm>
        </p:spPr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JCTVC-N0236</a:t>
            </a:r>
            <a:endParaRPr lang="en-US" altLang="zh-CN" dirty="0"/>
          </a:p>
        </p:txBody>
      </p:sp>
      <p:pic>
        <p:nvPicPr>
          <p:cNvPr id="28" name="図 6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028700"/>
            <a:ext cx="7200900" cy="44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ounded Rectangular Callout 13"/>
          <p:cNvSpPr/>
          <p:nvPr/>
        </p:nvSpPr>
        <p:spPr bwMode="auto">
          <a:xfrm>
            <a:off x="685800" y="4914900"/>
            <a:ext cx="1828800" cy="1028700"/>
          </a:xfrm>
          <a:prstGeom prst="wedgeRoundRectCallout">
            <a:avLst>
              <a:gd name="adj1" fmla="val 38066"/>
              <a:gd name="adj2" fmla="val -163469"/>
              <a:gd name="adj3" fmla="val 16667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All tiles are independently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/>
              <a:t>decodable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58000" y="2628900"/>
            <a:ext cx="1828800" cy="1028700"/>
            <a:chOff x="6858000" y="2628900"/>
            <a:chExt cx="1828800" cy="1028700"/>
          </a:xfrm>
        </p:grpSpPr>
        <p:sp>
          <p:nvSpPr>
            <p:cNvPr id="7" name="Rounded Rectangular Callout 6"/>
            <p:cNvSpPr/>
            <p:nvPr/>
          </p:nvSpPr>
          <p:spPr bwMode="auto">
            <a:xfrm>
              <a:off x="6858000" y="2628900"/>
              <a:ext cx="1828800" cy="1028700"/>
            </a:xfrm>
            <a:prstGeom prst="wedgeRoundRectCallout">
              <a:avLst>
                <a:gd name="adj1" fmla="val -95267"/>
                <a:gd name="adj2" fmla="val -125996"/>
                <a:gd name="adj3" fmla="val 16667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User selects ROI interactively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" name="Rounded Rectangular Callout 7"/>
            <p:cNvSpPr/>
            <p:nvPr/>
          </p:nvSpPr>
          <p:spPr bwMode="auto">
            <a:xfrm>
              <a:off x="6858000" y="2628900"/>
              <a:ext cx="1828800" cy="1028700"/>
            </a:xfrm>
            <a:prstGeom prst="wedgeRoundRectCallout">
              <a:avLst>
                <a:gd name="adj1" fmla="val -68306"/>
                <a:gd name="adj2" fmla="val 118883"/>
                <a:gd name="adj3" fmla="val 16667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User selects ROI interactively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00600" y="2628900"/>
            <a:ext cx="1828800" cy="1028700"/>
            <a:chOff x="4800600" y="2628900"/>
            <a:chExt cx="1828800" cy="1028700"/>
          </a:xfrm>
          <a:solidFill>
            <a:srgbClr val="FFC000"/>
          </a:solidFill>
        </p:grpSpPr>
        <p:sp>
          <p:nvSpPr>
            <p:cNvPr id="9" name="Rounded Rectangular Callout 8"/>
            <p:cNvSpPr/>
            <p:nvPr/>
          </p:nvSpPr>
          <p:spPr bwMode="auto">
            <a:xfrm>
              <a:off x="4800600" y="2628900"/>
              <a:ext cx="1828800" cy="1028700"/>
            </a:xfrm>
            <a:prstGeom prst="wedgeRoundRectCallout">
              <a:avLst>
                <a:gd name="adj1" fmla="val -86443"/>
                <a:gd name="adj2" fmla="val 154613"/>
                <a:gd name="adj3" fmla="val 16667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Avoid CTU level transcoding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" name="Rounded Rectangular Callout 10"/>
            <p:cNvSpPr/>
            <p:nvPr/>
          </p:nvSpPr>
          <p:spPr bwMode="auto">
            <a:xfrm>
              <a:off x="4800600" y="2628900"/>
              <a:ext cx="1828800" cy="1028700"/>
            </a:xfrm>
            <a:prstGeom prst="wedgeRoundRectCallout">
              <a:avLst>
                <a:gd name="adj1" fmla="val -62914"/>
                <a:gd name="adj2" fmla="val -139069"/>
                <a:gd name="adj3" fmla="val 16667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Avoid CTU level transcoding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13" name="Content Placeholder 9"/>
          <p:cNvSpPr txBox="1">
            <a:spLocks/>
          </p:cNvSpPr>
          <p:nvPr/>
        </p:nvSpPr>
        <p:spPr>
          <a:xfrm>
            <a:off x="342900" y="5943600"/>
            <a:ext cx="8572500" cy="609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996633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66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dirty="0" smtClean="0"/>
              <a:t>Need to reduce complexity to serve all users.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8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All tiles are independently decodable (motion-constrained tiles).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The </a:t>
            </a:r>
            <a:r>
              <a:rPr lang="en-US" dirty="0"/>
              <a:t>region of interests is not necessary determined at the beginning of the encode time of a CVS.</a:t>
            </a:r>
          </a:p>
          <a:p>
            <a:pPr>
              <a:spcAft>
                <a:spcPts val="1200"/>
              </a:spcAft>
            </a:pPr>
            <a:r>
              <a:rPr lang="en-US" dirty="0"/>
              <a:t>Once the region of interests are encoded in a CVS, they </a:t>
            </a:r>
            <a:r>
              <a:rPr lang="en-US" i="1" dirty="0"/>
              <a:t>can</a:t>
            </a:r>
            <a:r>
              <a:rPr lang="en-US" dirty="0"/>
              <a:t> be modified based on user interactivity without re-encoding the CVS at the CTU level.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JCTVC-N0236</a:t>
            </a:r>
            <a:endParaRPr lang="en-US" altLang="zh-CN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for Tiled Streaming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0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Limitation in MCTS SEI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28700"/>
            <a:ext cx="7772400" cy="5486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 smtClean="0"/>
              <a:t>The current motion-constrained tile sets (MCTS) SEI can be used to signal the location of independently decodable ROI. 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But in general, it cannot signal the followings at the same time: 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All tiles are independently decodable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The locations of the ROIs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Propose addition to MCTS to support all tiles are independently decodable and to signal the locations of the ROIs.</a:t>
            </a:r>
          </a:p>
          <a:p>
            <a:pPr lvl="1">
              <a:spcAft>
                <a:spcPts val="600"/>
              </a:spcAft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JCTVC-N0236</a:t>
            </a:r>
            <a:endParaRPr lang="en-US" altLang="zh-CN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56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MCTS Syntax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4800600"/>
            <a:ext cx="8001000" cy="1752600"/>
          </a:xfrm>
        </p:spPr>
        <p:txBody>
          <a:bodyPr/>
          <a:lstStyle/>
          <a:p>
            <a:r>
              <a:rPr lang="en-GB" sz="2400" b="1" dirty="0" err="1"/>
              <a:t>all_tiles</a:t>
            </a:r>
            <a:r>
              <a:rPr lang="en-GB" sz="2400" b="1" dirty="0"/>
              <a:t>_</a:t>
            </a:r>
            <a:r>
              <a:rPr lang="en-US" sz="2400" b="1" dirty="0" err="1" smtClean="0"/>
              <a:t>exact_sample_value_match_flag</a:t>
            </a:r>
            <a:endParaRPr lang="en-US" sz="2400" b="1" dirty="0" smtClean="0"/>
          </a:p>
          <a:p>
            <a:pPr lvl="1"/>
            <a:r>
              <a:rPr lang="en-US" sz="2000" dirty="0" smtClean="0"/>
              <a:t>Similar to the definition of  </a:t>
            </a:r>
            <a:r>
              <a:rPr lang="en-GB" sz="2000" dirty="0" err="1" smtClean="0">
                <a:latin typeface="Times New Roman"/>
                <a:ea typeface="Malgun Gothic"/>
              </a:rPr>
              <a:t>exact_sample_value_match_flag</a:t>
            </a:r>
            <a:r>
              <a:rPr lang="en-GB" sz="2000" dirty="0" smtClean="0">
                <a:latin typeface="Times New Roman"/>
                <a:ea typeface="Malgun Gothic"/>
              </a:rPr>
              <a:t> </a:t>
            </a:r>
            <a:r>
              <a:rPr lang="en-GB" sz="2000" dirty="0"/>
              <a:t>for a motion-constrained tile set, but apply to every tile.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latin typeface="Arial" pitchFamily="34" charset="0"/>
              </a:rPr>
              <a:t>JCTVC-N0236</a:t>
            </a:r>
            <a:endParaRPr lang="en-US" altLang="zh-CN" dirty="0">
              <a:latin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933475"/>
              </p:ext>
            </p:extLst>
          </p:nvPr>
        </p:nvGraphicFramePr>
        <p:xfrm>
          <a:off x="914400" y="914400"/>
          <a:ext cx="7315200" cy="3657600"/>
        </p:xfrm>
        <a:graphic>
          <a:graphicData uri="http://schemas.openxmlformats.org/drawingml/2006/table">
            <a:tbl>
              <a:tblPr/>
              <a:tblGrid>
                <a:gridCol w="6237984"/>
                <a:gridCol w="1077216"/>
              </a:tblGrid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motion_constrained_tile_sets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payloadSize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all_tiles_exact_sample_value_match_flag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u(</a:t>
                      </a:r>
                      <a:r>
                        <a:rPr lang="en-GB" sz="1600" b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1</a:t>
                      </a:r>
                      <a:r>
                        <a:rPr lang="en-GB" sz="1600" b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)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num_sets_in_message_minus1</a:t>
                      </a:r>
                      <a:endParaRPr lang="en-US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for(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&lt;= num_sets_in_message_minus1;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++) {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mcts_id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num_tile_rects_in_set_minus1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for( j = 0; j &lt;= num_tile_rects_in_set_minus1[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]; j++) {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top_left_tile_index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 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j 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bottom_right_tile_index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j 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if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 ! </a:t>
                      </a:r>
                      <a:r>
                        <a:rPr lang="en-GB" sz="1600" b="1" dirty="0" err="1">
                          <a:effectLst/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all_tiles_exact_sample_value_match_flag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exact_sample_value_match_flag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>
                          <a:effectLst/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6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6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16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Proposed additions to MCTS SEI message to support tiled streaming:</a:t>
            </a:r>
          </a:p>
          <a:p>
            <a:pPr lvl="1"/>
            <a:r>
              <a:rPr lang="en-CA" dirty="0" smtClean="0"/>
              <a:t>Signal the locations of the ROIs</a:t>
            </a:r>
          </a:p>
          <a:p>
            <a:pPr lvl="1"/>
            <a:r>
              <a:rPr lang="en-CA" dirty="0" smtClean="0"/>
              <a:t>All tiles are independently decodable.</a:t>
            </a:r>
          </a:p>
          <a:p>
            <a:r>
              <a:rPr lang="en-CA" dirty="0" smtClean="0"/>
              <a:t>Propose to be adopted to an HEVC extension.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JCTVC-N0236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5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201609</TotalTime>
  <Words>324</Words>
  <Application>Microsoft Office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HLS: Extensions of motion-constrained tile sets SEI message for interactivity</vt:lpstr>
      <vt:lpstr>Introduction to Tiled Streaming</vt:lpstr>
      <vt:lpstr>Introduction to Tiled Streaming</vt:lpstr>
      <vt:lpstr>Introduction to Tiled Streaming</vt:lpstr>
      <vt:lpstr>Properties for Tiled Streaming</vt:lpstr>
      <vt:lpstr>Current Limitation in MCTS SEI </vt:lpstr>
      <vt:lpstr>Proposed MCTS Syntax</vt:lpstr>
      <vt:lpstr>Conclusions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Auyeung, Cheung</cp:lastModifiedBy>
  <cp:revision>7868</cp:revision>
  <dcterms:created xsi:type="dcterms:W3CDTF">2006-02-22T01:05:12Z</dcterms:created>
  <dcterms:modified xsi:type="dcterms:W3CDTF">2013-07-24T21:08:35Z</dcterms:modified>
</cp:coreProperties>
</file>