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7" r:id="rId1"/>
  </p:sldMasterIdLst>
  <p:notesMasterIdLst>
    <p:notesMasterId r:id="rId12"/>
  </p:notesMasterIdLst>
  <p:sldIdLst>
    <p:sldId id="617" r:id="rId2"/>
    <p:sldId id="773" r:id="rId3"/>
    <p:sldId id="789" r:id="rId4"/>
    <p:sldId id="783" r:id="rId5"/>
    <p:sldId id="784" r:id="rId6"/>
    <p:sldId id="790" r:id="rId7"/>
    <p:sldId id="791" r:id="rId8"/>
    <p:sldId id="792" r:id="rId9"/>
    <p:sldId id="774" r:id="rId10"/>
    <p:sldId id="768" r:id="rId11"/>
  </p:sldIdLst>
  <p:sldSz cx="9144000" cy="6858000" type="screen4x3"/>
  <p:notesSz cx="7099300" cy="10234613"/>
  <p:defaultTextStyle>
    <a:defPPr>
      <a:defRPr lang="ko-KR"/>
    </a:defPPr>
    <a:lvl1pPr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1pPr>
    <a:lvl2pPr marL="457200"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2pPr>
    <a:lvl3pPr marL="914400"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3pPr>
    <a:lvl4pPr marL="1371600"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4pPr>
    <a:lvl5pPr marL="1828800"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5pPr>
    <a:lvl6pPr marL="2286000" algn="l" defTabSz="914400" rtl="0" eaLnBrk="1" latinLnBrk="1" hangingPunct="1"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6pPr>
    <a:lvl7pPr marL="2743200" algn="l" defTabSz="914400" rtl="0" eaLnBrk="1" latinLnBrk="1" hangingPunct="1"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7pPr>
    <a:lvl8pPr marL="3200400" algn="l" defTabSz="914400" rtl="0" eaLnBrk="1" latinLnBrk="1" hangingPunct="1"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8pPr>
    <a:lvl9pPr marL="3657600" algn="l" defTabSz="914400" rtl="0" eaLnBrk="1" latinLnBrk="1" hangingPunct="1"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1FB5"/>
    <a:srgbClr val="FFFF66"/>
    <a:srgbClr val="87B33F"/>
    <a:srgbClr val="D07DE7"/>
    <a:srgbClr val="DD69CF"/>
    <a:srgbClr val="0066FF"/>
    <a:srgbClr val="58B2B4"/>
    <a:srgbClr val="003399"/>
    <a:srgbClr val="C0C0C0"/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7867" autoAdjust="0"/>
    <p:restoredTop sz="99508" autoAdjust="0"/>
  </p:normalViewPr>
  <p:slideViewPr>
    <p:cSldViewPr snapToGrid="0">
      <p:cViewPr>
        <p:scale>
          <a:sx n="100" d="100"/>
          <a:sy n="100" d="100"/>
        </p:scale>
        <p:origin x="-1320" y="-156"/>
      </p:cViewPr>
      <p:guideLst>
        <p:guide orient="horz" pos="786"/>
        <p:guide orient="horz" pos="2825"/>
        <p:guide orient="horz" pos="4176"/>
        <p:guide pos="90"/>
        <p:guide pos="1114"/>
        <p:guide pos="5504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t" anchorCtr="0" compatLnSpc="1">
            <a:prstTxWarp prst="textNoShape">
              <a:avLst/>
            </a:prstTxWarp>
          </a:bodyPr>
          <a:lstStyle>
            <a:lvl1pPr algn="l">
              <a:defRPr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0506" y="0"/>
            <a:ext cx="3077137" cy="51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t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3338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599" y="4861156"/>
            <a:ext cx="5680103" cy="4605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19035"/>
            <a:ext cx="3077137" cy="51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b" anchorCtr="0" compatLnSpc="1">
            <a:prstTxWarp prst="textNoShape">
              <a:avLst/>
            </a:prstTxWarp>
          </a:bodyPr>
          <a:lstStyle>
            <a:lvl1pPr algn="l">
              <a:defRPr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0506" y="9719035"/>
            <a:ext cx="3077137" cy="51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b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5D85198B-729B-4F47-9660-5A7AD217C8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08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32738" y="90488"/>
            <a:ext cx="884237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325" y="248552"/>
            <a:ext cx="6743700" cy="439224"/>
          </a:xfrm>
        </p:spPr>
        <p:txBody>
          <a:bodyPr/>
          <a:lstStyle>
            <a:lvl1pPr>
              <a:defRPr>
                <a:latin typeface="HY각헤드라인M" pitchFamily="18" charset="-127"/>
                <a:ea typeface="HY각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 hasCustomPrompt="1"/>
          </p:nvPr>
        </p:nvSpPr>
        <p:spPr>
          <a:xfrm>
            <a:off x="293915" y="981075"/>
            <a:ext cx="8564336" cy="5543550"/>
          </a:xfrm>
          <a:ln>
            <a:solidFill>
              <a:schemeClr val="bg1"/>
            </a:solidFill>
          </a:ln>
        </p:spPr>
        <p:txBody>
          <a:bodyPr/>
          <a:lstStyle>
            <a:lvl1pPr>
              <a:defRPr>
                <a:latin typeface="Times New Roman" pitchFamily="18" charset="0"/>
                <a:ea typeface="Arial Unicode MS" pitchFamily="50" charset="-127"/>
                <a:cs typeface="Times New Roman" pitchFamily="18" charset="0"/>
              </a:defRPr>
            </a:lvl1pPr>
            <a:lvl2pPr>
              <a:defRPr>
                <a:latin typeface="Times New Roman" pitchFamily="18" charset="0"/>
                <a:ea typeface="Arial Unicode MS" pitchFamily="50" charset="-127"/>
                <a:cs typeface="Times New Roman" pitchFamily="18" charset="0"/>
              </a:defRPr>
            </a:lvl2pPr>
            <a:lvl3pPr>
              <a:defRPr>
                <a:latin typeface="Times New Roman" pitchFamily="18" charset="0"/>
                <a:ea typeface="Arial Unicode MS" pitchFamily="50" charset="-127"/>
                <a:cs typeface="Times New Roman" pitchFamily="18" charset="0"/>
              </a:defRPr>
            </a:lvl3pPr>
            <a:lvl4pPr>
              <a:defRPr>
                <a:latin typeface="Times New Roman" pitchFamily="18" charset="0"/>
                <a:ea typeface="Arial Unicode MS" pitchFamily="50" charset="-127"/>
                <a:cs typeface="Times New Roman" pitchFamily="18" charset="0"/>
              </a:defRPr>
            </a:lvl4pPr>
            <a:lvl5pPr>
              <a:defRPr>
                <a:latin typeface="Arial Unicode MS" pitchFamily="50" charset="-127"/>
                <a:ea typeface="Arial Unicode MS" pitchFamily="50" charset="-127"/>
                <a:cs typeface="Arial Unicode MS" pitchFamily="50" charset="-127"/>
              </a:defRPr>
            </a:lvl5pPr>
          </a:lstStyle>
          <a:p>
            <a:pPr lvl="0"/>
            <a:r>
              <a:rPr lang="en-US" altLang="ko-KR" dirty="0" smtClean="0"/>
              <a:t>A</a:t>
            </a:r>
            <a:endParaRPr lang="ko-KR" altLang="en-US" dirty="0" smtClean="0"/>
          </a:p>
          <a:p>
            <a:pPr lvl="1"/>
            <a:r>
              <a:rPr lang="en-US" altLang="ko-KR" dirty="0" smtClean="0"/>
              <a:t>B</a:t>
            </a:r>
            <a:endParaRPr lang="ko-KR" altLang="en-US" dirty="0" smtClean="0"/>
          </a:p>
          <a:p>
            <a:pPr lvl="2"/>
            <a:r>
              <a:rPr lang="en-US" altLang="ko-KR" dirty="0" smtClean="0"/>
              <a:t>C</a:t>
            </a:r>
            <a:endParaRPr lang="ko-KR" altLang="en-US" dirty="0" smtClean="0"/>
          </a:p>
          <a:p>
            <a:pPr lvl="3"/>
            <a:r>
              <a:rPr lang="en-US" altLang="ko-KR" dirty="0" smtClean="0"/>
              <a:t>d</a:t>
            </a:r>
            <a:endParaRPr lang="ko-KR" alt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325" y="248552"/>
            <a:ext cx="6743700" cy="439224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588" y="0"/>
            <a:ext cx="914558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1" descr="08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32738" y="90488"/>
            <a:ext cx="884237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8509000" y="6665913"/>
            <a:ext cx="654050" cy="19843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>
              <a:lnSpc>
                <a:spcPct val="70000"/>
              </a:lnSpc>
              <a:spcBef>
                <a:spcPct val="50000"/>
              </a:spcBef>
              <a:buClr>
                <a:schemeClr val="accent2"/>
              </a:buClr>
              <a:defRPr/>
            </a:pPr>
            <a:fld id="{71A79892-0690-400C-AAC7-7C89D6DACEC9}" type="slidenum">
              <a:rPr kumimoji="0" lang="ko-KR" altLang="en-US" sz="1000" b="1">
                <a:latin typeface="Tahoma" pitchFamily="34" charset="0"/>
                <a:ea typeface="HY견고딕" pitchFamily="18" charset="-127"/>
              </a:rPr>
              <a:pPr algn="r">
                <a:lnSpc>
                  <a:spcPct val="70000"/>
                </a:lnSpc>
                <a:spcBef>
                  <a:spcPct val="50000"/>
                </a:spcBef>
                <a:buClr>
                  <a:schemeClr val="accent2"/>
                </a:buClr>
                <a:defRPr/>
              </a:pPr>
              <a:t>‹#›</a:t>
            </a:fld>
            <a:r>
              <a:rPr kumimoji="0" lang="en-US" altLang="ko-KR" sz="1000" b="1" dirty="0" smtClean="0">
                <a:latin typeface="Tahoma" pitchFamily="34" charset="0"/>
                <a:ea typeface="HY견고딕" pitchFamily="18" charset="-127"/>
              </a:rPr>
              <a:t>/7</a:t>
            </a:r>
            <a:endParaRPr kumimoji="0" lang="en-US" altLang="ko-KR" sz="1000" b="1" dirty="0">
              <a:latin typeface="Tahoma" pitchFamily="34" charset="0"/>
              <a:ea typeface="HY견고딕" pitchFamily="18" charset="-127"/>
            </a:endParaRPr>
          </a:p>
        </p:txBody>
      </p:sp>
      <p:sp>
        <p:nvSpPr>
          <p:cNvPr id="8294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0325" y="248552"/>
            <a:ext cx="6743700" cy="43922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3806097" algn="ctr" rotWithShape="0">
              <a:srgbClr val="080808"/>
            </a:outerShdw>
          </a:effec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2079" y="981075"/>
            <a:ext cx="8539841" cy="5543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dirty="0" smtClean="0"/>
              <a:t>A</a:t>
            </a:r>
          </a:p>
          <a:p>
            <a:pPr lvl="1"/>
            <a:r>
              <a:rPr lang="en-US" altLang="ko-KR" dirty="0" smtClean="0"/>
              <a:t>B</a:t>
            </a:r>
          </a:p>
          <a:p>
            <a:pPr lvl="2"/>
            <a:r>
              <a:rPr lang="en-US" altLang="ko-KR" dirty="0" smtClean="0"/>
              <a:t>C</a:t>
            </a:r>
          </a:p>
          <a:p>
            <a:pPr lvl="3"/>
            <a:r>
              <a:rPr lang="en-US" altLang="ko-KR" dirty="0" smtClean="0"/>
              <a:t>d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-31750" y="6681788"/>
            <a:ext cx="2265363" cy="19843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  <a:buClr>
                <a:schemeClr val="accent2"/>
              </a:buClr>
              <a:defRPr/>
            </a:pPr>
            <a:r>
              <a:rPr kumimoji="0" lang="en-US" altLang="ko-KR" sz="1000">
                <a:latin typeface="맑은 고딕" pitchFamily="50" charset="-127"/>
                <a:ea typeface="맑은 고딕" pitchFamily="50" charset="-127"/>
              </a:rPr>
              <a:t>© Samsung Electronics Co., Ltd.</a:t>
            </a:r>
            <a:endParaRPr kumimoji="0" lang="ko-KR" altLang="en-US" sz="100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10" r:id="rId2"/>
    <p:sldLayoutId id="2147483814" r:id="rId3"/>
  </p:sldLayoutIdLst>
  <p:transition/>
  <p:txStyles>
    <p:titleStyle>
      <a:lvl1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0">
          <a:solidFill>
            <a:schemeClr val="bg1"/>
          </a:solidFill>
          <a:latin typeface="HY각헤드라인M" pitchFamily="18" charset="-127"/>
          <a:ea typeface="HY각헤드라인M" pitchFamily="18" charset="-127"/>
          <a:cs typeface="+mj-cs"/>
        </a:defRPr>
      </a:lvl1pPr>
      <a:lvl2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6pPr>
      <a:lvl7pPr marL="914400" algn="l" rtl="0" fontAlgn="base" latinLnBrk="1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7pPr>
      <a:lvl8pPr marL="1371600" algn="l" rtl="0" fontAlgn="base" latinLnBrk="1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8pPr>
      <a:lvl9pPr marL="1828800" algn="l" rtl="0" fontAlgn="base" latinLnBrk="1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266700" indent="-266700" algn="l" rtl="0" eaLnBrk="0" fontAlgn="base" latinLnBrk="1" hangingPunct="0">
        <a:lnSpc>
          <a:spcPct val="125000"/>
        </a:lnSpc>
        <a:spcBef>
          <a:spcPct val="0"/>
        </a:spcBef>
        <a:spcAft>
          <a:spcPct val="0"/>
        </a:spcAft>
        <a:buClr>
          <a:srgbClr val="000066"/>
        </a:buClr>
        <a:buFont typeface="Arial" charset="0"/>
        <a:buBlip>
          <a:blip r:embed="rId7"/>
        </a:buBlip>
        <a:defRPr kumimoji="1" sz="2400" b="1">
          <a:solidFill>
            <a:schemeClr val="tx1"/>
          </a:solidFill>
          <a:latin typeface="Times New Roman" pitchFamily="18" charset="0"/>
          <a:ea typeface="Arial Unicode MS" pitchFamily="50" charset="-127"/>
          <a:cs typeface="Times New Roman" pitchFamily="18" charset="0"/>
        </a:defRPr>
      </a:lvl1pPr>
      <a:lvl2pPr marL="515938" indent="-220663" algn="l" rtl="0" eaLnBrk="0" fontAlgn="base" latinLnBrk="1" hangingPunct="0">
        <a:lnSpc>
          <a:spcPct val="120000"/>
        </a:lnSpc>
        <a:spcBef>
          <a:spcPct val="10000"/>
        </a:spcBef>
        <a:spcAft>
          <a:spcPct val="0"/>
        </a:spcAft>
        <a:buFont typeface="HY헤드라인M" pitchFamily="18" charset="-127"/>
        <a:buChar char="-"/>
        <a:defRPr kumimoji="1" sz="2000" b="0">
          <a:solidFill>
            <a:schemeClr val="tx1"/>
          </a:solidFill>
          <a:latin typeface="Times New Roman" pitchFamily="18" charset="0"/>
          <a:ea typeface="Arial Unicode MS" pitchFamily="50" charset="-127"/>
          <a:cs typeface="Times New Roman" pitchFamily="18" charset="0"/>
        </a:defRPr>
      </a:lvl2pPr>
      <a:lvl3pPr marL="895350" indent="-182563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600" b="0">
          <a:solidFill>
            <a:schemeClr val="tx1"/>
          </a:solidFill>
          <a:latin typeface="Times New Roman" pitchFamily="18" charset="0"/>
          <a:ea typeface="Arial Unicode MS" pitchFamily="50" charset="-127"/>
          <a:cs typeface="Times New Roman" pitchFamily="18" charset="0"/>
        </a:defRPr>
      </a:lvl3pPr>
      <a:lvl4pPr marL="1252538" indent="-173038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400" b="0">
          <a:solidFill>
            <a:schemeClr val="tx1"/>
          </a:solidFill>
          <a:latin typeface="Times New Roman" pitchFamily="18" charset="0"/>
          <a:ea typeface="Arial Unicode MS" pitchFamily="50" charset="-127"/>
          <a:cs typeface="Times New Roman" pitchFamily="18" charset="0"/>
        </a:defRPr>
      </a:lvl4pPr>
      <a:lvl5pPr marL="2124075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5pPr>
      <a:lvl6pPr marL="2581275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6pPr>
      <a:lvl7pPr marL="3038475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7pPr>
      <a:lvl8pPr marL="3495675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8pPr>
      <a:lvl9pPr marL="3952875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95300" y="2524125"/>
            <a:ext cx="81248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JCTVC-N0232</a:t>
            </a:r>
          </a:p>
          <a:p>
            <a:r>
              <a:rPr lang="en-CA" altLang="ko-KR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Non-RCE2: Rice parameter update method </a:t>
            </a:r>
            <a:endParaRPr lang="en-US" altLang="ko-KR" sz="3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34167" y="4698040"/>
            <a:ext cx="4909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err="1" smtClean="0">
                <a:solidFill>
                  <a:schemeClr val="bg2">
                    <a:lumMod val="75000"/>
                  </a:schemeClr>
                </a:solidFill>
              </a:rPr>
              <a:t>Junghye</a:t>
            </a:r>
            <a:r>
              <a:rPr lang="en-US" altLang="ko-KR" sz="2000" dirty="0" smtClean="0">
                <a:solidFill>
                  <a:schemeClr val="bg2">
                    <a:lumMod val="75000"/>
                  </a:schemeClr>
                </a:solidFill>
              </a:rPr>
              <a:t> Min, Sunil Lee, </a:t>
            </a:r>
            <a:r>
              <a:rPr lang="en-US" altLang="ko-KR" sz="2000" dirty="0" err="1" smtClean="0">
                <a:solidFill>
                  <a:schemeClr val="bg2">
                    <a:lumMod val="75000"/>
                  </a:schemeClr>
                </a:solidFill>
              </a:rPr>
              <a:t>Chanyul</a:t>
            </a:r>
            <a:r>
              <a:rPr lang="en-US" altLang="ko-KR" sz="2000" dirty="0" smtClean="0">
                <a:solidFill>
                  <a:schemeClr val="bg2">
                    <a:lumMod val="75000"/>
                  </a:schemeClr>
                </a:solidFill>
              </a:rPr>
              <a:t> Kim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52675" y="2809875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b="1" i="1" dirty="0" smtClean="0">
                <a:latin typeface="Times New Roman" pitchFamily="18" charset="0"/>
                <a:cs typeface="Times New Roman" pitchFamily="18" charset="0"/>
              </a:rPr>
              <a:t>Thank you !</a:t>
            </a:r>
            <a:endParaRPr lang="ko-KR" altLang="en-US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25" y="248552"/>
            <a:ext cx="6743700" cy="439224"/>
          </a:xfrm>
        </p:spPr>
        <p:txBody>
          <a:bodyPr/>
          <a:lstStyle/>
          <a:p>
            <a:r>
              <a:rPr lang="en-US" altLang="ko-KR" sz="2800" dirty="0" smtClean="0"/>
              <a:t>Summary</a:t>
            </a:r>
            <a:endParaRPr lang="ko-KR" alt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350" y="847724"/>
            <a:ext cx="9010650" cy="5572125"/>
          </a:xfrm>
        </p:spPr>
        <p:txBody>
          <a:bodyPr/>
          <a:lstStyle/>
          <a:p>
            <a:r>
              <a:rPr lang="en-CA" sz="1600" dirty="0" smtClean="0"/>
              <a:t>A rice parameter update method for transform skip and transform bypass block is proposed.</a:t>
            </a:r>
          </a:p>
          <a:p>
            <a:pPr lvl="1"/>
            <a:r>
              <a:rPr lang="en-US" altLang="ko-KR" sz="1600" dirty="0" smtClean="0"/>
              <a:t>One condition check is removed.</a:t>
            </a:r>
          </a:p>
          <a:p>
            <a:pPr lvl="1"/>
            <a:r>
              <a:rPr lang="en-US" altLang="ko-KR" sz="1600" dirty="0" smtClean="0"/>
              <a:t>Rice parameter  is set as </a:t>
            </a:r>
          </a:p>
          <a:p>
            <a:pPr lvl="2"/>
            <a:r>
              <a:rPr lang="en-US" dirty="0" smtClean="0"/>
              <a:t>Method 1 </a:t>
            </a:r>
          </a:p>
          <a:p>
            <a:pPr lvl="3"/>
            <a:r>
              <a:rPr lang="en-US" sz="1600" dirty="0" err="1" smtClean="0"/>
              <a:t>uiGoRiceParam</a:t>
            </a:r>
            <a:r>
              <a:rPr lang="en-US" sz="1600" dirty="0" smtClean="0"/>
              <a:t> = min&lt;</a:t>
            </a:r>
            <a:r>
              <a:rPr lang="en-US" sz="1600" dirty="0" err="1" smtClean="0"/>
              <a:t>UInt</a:t>
            </a:r>
            <a:r>
              <a:rPr lang="en-US" sz="1600" dirty="0" smtClean="0"/>
              <a:t>&gt;(</a:t>
            </a:r>
            <a:r>
              <a:rPr lang="en-US" sz="1600" dirty="0" err="1" smtClean="0"/>
              <a:t>uiGoRiceParam</a:t>
            </a:r>
            <a:r>
              <a:rPr lang="en-US" sz="1600" dirty="0" smtClean="0"/>
              <a:t>+ ((</a:t>
            </a:r>
            <a:r>
              <a:rPr lang="en-US" sz="1600" dirty="0" err="1" smtClean="0"/>
              <a:t>absCoeff</a:t>
            </a:r>
            <a:r>
              <a:rPr lang="en-US" sz="1600" dirty="0" smtClean="0"/>
              <a:t>[</a:t>
            </a:r>
            <a:r>
              <a:rPr lang="en-US" sz="1600" dirty="0" err="1" smtClean="0"/>
              <a:t>idx</a:t>
            </a:r>
            <a:r>
              <a:rPr lang="en-US" sz="1600" dirty="0" smtClean="0"/>
              <a:t>]+3)&gt;&gt;(uiGoRiceParam+3)), RICE_ MAX);</a:t>
            </a:r>
          </a:p>
          <a:p>
            <a:pPr lvl="2"/>
            <a:r>
              <a:rPr lang="en-US" dirty="0" smtClean="0"/>
              <a:t>Method 2 </a:t>
            </a:r>
          </a:p>
          <a:p>
            <a:pPr lvl="3"/>
            <a:r>
              <a:rPr lang="en-US" sz="1600" dirty="0" err="1" smtClean="0"/>
              <a:t>uiGoRiceParam</a:t>
            </a:r>
            <a:r>
              <a:rPr lang="en-US" sz="1600" dirty="0" smtClean="0"/>
              <a:t> = min&lt;</a:t>
            </a:r>
            <a:r>
              <a:rPr lang="en-US" sz="1600" dirty="0" err="1" smtClean="0"/>
              <a:t>UInt</a:t>
            </a:r>
            <a:r>
              <a:rPr lang="en-US" sz="1600" dirty="0" smtClean="0"/>
              <a:t>&gt;(</a:t>
            </a:r>
            <a:r>
              <a:rPr lang="en-US" sz="1600" dirty="0" err="1" smtClean="0"/>
              <a:t>uiGoRiceParam</a:t>
            </a:r>
            <a:r>
              <a:rPr lang="en-US" sz="1600" dirty="0" smtClean="0"/>
              <a:t>+ ((</a:t>
            </a:r>
            <a:r>
              <a:rPr lang="en-US" sz="1600" dirty="0" err="1" smtClean="0"/>
              <a:t>absCoeff</a:t>
            </a:r>
            <a:r>
              <a:rPr lang="en-US" sz="1600" dirty="0" smtClean="0"/>
              <a:t>[</a:t>
            </a:r>
            <a:r>
              <a:rPr lang="en-US" sz="1600" dirty="0" err="1" smtClean="0"/>
              <a:t>idx</a:t>
            </a:r>
            <a:r>
              <a:rPr lang="en-US" sz="1600" dirty="0" smtClean="0"/>
              <a:t>]+4)&gt;&gt;(uiGoRiceParam+3)), RICE_ MAX);</a:t>
            </a:r>
          </a:p>
          <a:p>
            <a:pPr lvl="2"/>
            <a:endParaRPr lang="en-US" altLang="ko-KR" dirty="0" smtClean="0"/>
          </a:p>
          <a:p>
            <a:r>
              <a:rPr lang="en-US" altLang="ko-KR" sz="1600" dirty="0" smtClean="0"/>
              <a:t>Performance  (AI, lossless  )</a:t>
            </a:r>
          </a:p>
          <a:p>
            <a:pPr lvl="2">
              <a:buNone/>
            </a:pPr>
            <a:endParaRPr lang="en-US" altLang="ko-KR" dirty="0" smtClean="0"/>
          </a:p>
          <a:p>
            <a:pPr lvl="1"/>
            <a:endParaRPr lang="en-US" altLang="ko-KR" sz="1600" dirty="0" smtClean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1838325" y="4111625"/>
          <a:ext cx="5705474" cy="2022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2860"/>
                <a:gridCol w="1656307"/>
                <a:gridCol w="1656307"/>
              </a:tblGrid>
              <a:tr h="337079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Method 1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Method 2</a:t>
                      </a:r>
                      <a:endParaRPr lang="ko-KR" altLang="en-US" sz="1600" dirty="0"/>
                    </a:p>
                  </a:txBody>
                  <a:tcPr/>
                </a:tc>
              </a:tr>
              <a:tr h="337079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Class</a:t>
                      </a:r>
                      <a:r>
                        <a:rPr lang="en-US" altLang="ko-KR" sz="1600" baseline="0" dirty="0" smtClean="0"/>
                        <a:t> F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-1.4%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-1.4%</a:t>
                      </a:r>
                      <a:endParaRPr lang="ko-KR" altLang="en-US" sz="1600" dirty="0"/>
                    </a:p>
                  </a:txBody>
                  <a:tcPr/>
                </a:tc>
              </a:tr>
              <a:tr h="337079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Class D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-0.7%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-0.3%</a:t>
                      </a:r>
                      <a:endParaRPr lang="ko-KR" altLang="en-US" sz="1600" dirty="0"/>
                    </a:p>
                  </a:txBody>
                  <a:tcPr/>
                </a:tc>
              </a:tr>
              <a:tr h="337079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SC RGB</a:t>
                      </a:r>
                      <a:r>
                        <a:rPr lang="en-US" altLang="ko-KR" sz="1600" baseline="0" dirty="0" smtClean="0"/>
                        <a:t> 444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rgbClr val="FF0000"/>
                          </a:solidFill>
                        </a:rPr>
                        <a:t>-9.1</a:t>
                      </a:r>
                      <a:endParaRPr lang="ko-KR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rgbClr val="FF0000"/>
                          </a:solidFill>
                        </a:rPr>
                        <a:t>-9.2%</a:t>
                      </a:r>
                      <a:endParaRPr lang="ko-KR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37079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SC YUV 444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-4.0%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-4.1%</a:t>
                      </a:r>
                      <a:endParaRPr lang="ko-KR" altLang="en-US" sz="1600" dirty="0"/>
                    </a:p>
                  </a:txBody>
                  <a:tcPr/>
                </a:tc>
              </a:tr>
              <a:tr h="337079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err="1" smtClean="0"/>
                        <a:t>RangeExt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-0.5%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-0.9%</a:t>
                      </a:r>
                      <a:endParaRPr lang="ko-KR" alt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Introductions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825" y="733425"/>
            <a:ext cx="8564336" cy="1933575"/>
          </a:xfrm>
        </p:spPr>
        <p:txBody>
          <a:bodyPr/>
          <a:lstStyle/>
          <a:p>
            <a:r>
              <a:rPr lang="en-CA" sz="1800" dirty="0" smtClean="0"/>
              <a:t>Current rice parameter update process was optimized for </a:t>
            </a:r>
            <a:r>
              <a:rPr lang="en-CA" sz="1800" dirty="0" smtClean="0">
                <a:solidFill>
                  <a:srgbClr val="FF0000"/>
                </a:solidFill>
              </a:rPr>
              <a:t>coefficient coding</a:t>
            </a:r>
            <a:r>
              <a:rPr lang="en-CA" sz="1800" dirty="0" smtClean="0"/>
              <a:t> especially where </a:t>
            </a:r>
            <a:r>
              <a:rPr lang="en-CA" sz="1800" dirty="0" err="1" smtClean="0"/>
              <a:t>absCoeffs</a:t>
            </a:r>
            <a:r>
              <a:rPr lang="en-CA" sz="1800" dirty="0" smtClean="0"/>
              <a:t> (absolute value of coefficient level ) are </a:t>
            </a:r>
            <a:r>
              <a:rPr lang="en-CA" sz="1800" dirty="0" smtClean="0">
                <a:solidFill>
                  <a:srgbClr val="FF0000"/>
                </a:solidFill>
              </a:rPr>
              <a:t>increased as the coefficient position approaches the left top position </a:t>
            </a:r>
            <a:r>
              <a:rPr lang="en-CA" sz="1800" dirty="0" smtClean="0"/>
              <a:t>in the transform units.</a:t>
            </a:r>
          </a:p>
          <a:p>
            <a:r>
              <a:rPr lang="en-CA" sz="1800" dirty="0" smtClean="0"/>
              <a:t>Rice parameter update process optimized for transform skip or transform by-pass is needed. </a:t>
            </a:r>
          </a:p>
          <a:p>
            <a:endParaRPr lang="en-CA" sz="1800" dirty="0" smtClean="0">
              <a:solidFill>
                <a:srgbClr val="FF0000"/>
              </a:solidFill>
            </a:endParaRPr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pPr>
              <a:buNone/>
            </a:pPr>
            <a:endParaRPr lang="ko-KR" altLang="en-US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method </a:t>
            </a:r>
            <a:endParaRPr lang="ko-KR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47650" y="885825"/>
            <a:ext cx="8564336" cy="4952999"/>
          </a:xfrm>
          <a:ln>
            <a:noFill/>
          </a:ln>
        </p:spPr>
        <p:txBody>
          <a:bodyPr/>
          <a:lstStyle/>
          <a:p>
            <a:r>
              <a:rPr lang="en-CA" sz="2000" dirty="0" smtClean="0">
                <a:solidFill>
                  <a:srgbClr val="FF0000"/>
                </a:solidFill>
              </a:rPr>
              <a:t>Original method</a:t>
            </a:r>
          </a:p>
          <a:p>
            <a:pPr lvl="1"/>
            <a:r>
              <a:rPr lang="en-CA" sz="1600" b="1" dirty="0" smtClean="0"/>
              <a:t>if(</a:t>
            </a:r>
            <a:r>
              <a:rPr lang="en-CA" sz="1600" b="1" dirty="0" err="1" smtClean="0"/>
              <a:t>absCoeff</a:t>
            </a:r>
            <a:r>
              <a:rPr lang="en-CA" sz="1600" b="1" dirty="0" smtClean="0"/>
              <a:t>[</a:t>
            </a:r>
            <a:r>
              <a:rPr lang="en-CA" sz="1600" b="1" dirty="0" err="1" smtClean="0"/>
              <a:t>idx</a:t>
            </a:r>
            <a:r>
              <a:rPr lang="en-CA" sz="1600" b="1" dirty="0" smtClean="0"/>
              <a:t>] &gt; 3*(1&lt;&lt;</a:t>
            </a:r>
            <a:r>
              <a:rPr lang="en-CA" sz="1600" b="1" dirty="0" err="1" smtClean="0"/>
              <a:t>uiGoRiceParam</a:t>
            </a:r>
            <a:r>
              <a:rPr lang="en-CA" sz="1600" b="1" dirty="0" smtClean="0"/>
              <a:t>))</a:t>
            </a:r>
            <a:endParaRPr lang="ko-KR" altLang="en-US" sz="1600" b="1" dirty="0" smtClean="0"/>
          </a:p>
          <a:p>
            <a:pPr lvl="1"/>
            <a:r>
              <a:rPr lang="en-CA" sz="1600" b="1" dirty="0" smtClean="0"/>
              <a:t>            {</a:t>
            </a:r>
            <a:endParaRPr lang="ko-KR" altLang="en-US" sz="1600" b="1" dirty="0" smtClean="0"/>
          </a:p>
          <a:p>
            <a:pPr lvl="1"/>
            <a:r>
              <a:rPr lang="en-CA" sz="1600" b="1" dirty="0" smtClean="0"/>
              <a:t>               </a:t>
            </a:r>
            <a:r>
              <a:rPr lang="en-CA" sz="1600" b="1" dirty="0" err="1" smtClean="0"/>
              <a:t>uiGoRiceParam</a:t>
            </a:r>
            <a:r>
              <a:rPr lang="en-CA" sz="1600" b="1" dirty="0" smtClean="0"/>
              <a:t> = min&lt;</a:t>
            </a:r>
            <a:r>
              <a:rPr lang="en-CA" sz="1600" b="1" dirty="0" err="1" smtClean="0"/>
              <a:t>UInt</a:t>
            </a:r>
            <a:r>
              <a:rPr lang="en-CA" sz="1600" b="1" dirty="0" smtClean="0"/>
              <a:t>&gt;(</a:t>
            </a:r>
            <a:r>
              <a:rPr lang="en-CA" sz="1600" b="1" dirty="0" err="1" smtClean="0"/>
              <a:t>uiGoRiceParam</a:t>
            </a:r>
            <a:r>
              <a:rPr lang="en-CA" sz="1600" b="1" dirty="0" smtClean="0"/>
              <a:t>+ 1, 4);</a:t>
            </a:r>
            <a:endParaRPr lang="ko-KR" altLang="en-US" sz="1600" b="1" dirty="0" smtClean="0"/>
          </a:p>
          <a:p>
            <a:pPr lvl="1"/>
            <a:r>
              <a:rPr lang="en-CA" sz="1600" b="1" dirty="0" smtClean="0"/>
              <a:t>            }</a:t>
            </a:r>
            <a:endParaRPr lang="ko-KR" altLang="en-US" sz="1600" b="1" dirty="0" smtClean="0"/>
          </a:p>
          <a:p>
            <a:endParaRPr lang="en-CA" sz="2000" dirty="0" smtClean="0">
              <a:solidFill>
                <a:srgbClr val="FF0000"/>
              </a:solidFill>
            </a:endParaRPr>
          </a:p>
          <a:p>
            <a:r>
              <a:rPr lang="en-CA" sz="2000" dirty="0" smtClean="0">
                <a:solidFill>
                  <a:srgbClr val="FF0000"/>
                </a:solidFill>
              </a:rPr>
              <a:t>Proposed method 1)</a:t>
            </a:r>
          </a:p>
          <a:p>
            <a:pPr lvl="1"/>
            <a:r>
              <a:rPr lang="en-US" sz="1600" b="1" dirty="0" err="1" smtClean="0"/>
              <a:t>uiGoRiceParam</a:t>
            </a:r>
            <a:r>
              <a:rPr lang="en-US" sz="1600" b="1" dirty="0" smtClean="0"/>
              <a:t> = min&lt;</a:t>
            </a:r>
            <a:r>
              <a:rPr lang="en-US" sz="1600" b="1" dirty="0" err="1" smtClean="0"/>
              <a:t>UInt</a:t>
            </a:r>
            <a:r>
              <a:rPr lang="en-US" sz="1600" b="1" dirty="0" smtClean="0"/>
              <a:t>&gt;(</a:t>
            </a:r>
            <a:r>
              <a:rPr lang="en-US" sz="1600" b="1" dirty="0" err="1" smtClean="0"/>
              <a:t>uiGoRiceParam</a:t>
            </a:r>
            <a:r>
              <a:rPr lang="en-US" sz="1600" b="1" dirty="0" smtClean="0"/>
              <a:t>+ ((</a:t>
            </a:r>
            <a:r>
              <a:rPr lang="en-US" sz="1600" b="1" dirty="0" err="1" smtClean="0"/>
              <a:t>absCoeff</a:t>
            </a:r>
            <a:r>
              <a:rPr lang="en-US" sz="1600" b="1" dirty="0" smtClean="0"/>
              <a:t>[</a:t>
            </a:r>
            <a:r>
              <a:rPr lang="en-US" sz="1600" b="1" dirty="0" err="1" smtClean="0"/>
              <a:t>idx</a:t>
            </a:r>
            <a:r>
              <a:rPr lang="en-US" sz="1600" b="1" dirty="0" smtClean="0"/>
              <a:t>]+3)&gt;&gt;(uiGoRiceParam+3)), RICE_ MAX);</a:t>
            </a:r>
          </a:p>
          <a:p>
            <a:pPr lvl="1"/>
            <a:endParaRPr lang="en-US" sz="1600" b="1" dirty="0" smtClean="0"/>
          </a:p>
          <a:p>
            <a:pPr lvl="1"/>
            <a:endParaRPr lang="en-US" sz="1600" b="1" dirty="0" smtClean="0"/>
          </a:p>
          <a:p>
            <a:r>
              <a:rPr lang="en-CA" sz="2000" dirty="0" smtClean="0">
                <a:solidFill>
                  <a:srgbClr val="FF0000"/>
                </a:solidFill>
              </a:rPr>
              <a:t>Proposed method 2)</a:t>
            </a:r>
          </a:p>
          <a:p>
            <a:pPr lvl="1"/>
            <a:r>
              <a:rPr lang="en-US" sz="1600" b="1" dirty="0" err="1" smtClean="0"/>
              <a:t>uiGoRiceParam</a:t>
            </a:r>
            <a:r>
              <a:rPr lang="en-US" sz="1600" b="1" dirty="0" smtClean="0"/>
              <a:t> = min&lt;</a:t>
            </a:r>
            <a:r>
              <a:rPr lang="en-US" sz="1600" b="1" dirty="0" err="1" smtClean="0"/>
              <a:t>UInt</a:t>
            </a:r>
            <a:r>
              <a:rPr lang="en-US" sz="1600" b="1" dirty="0" smtClean="0"/>
              <a:t>&gt;(</a:t>
            </a:r>
            <a:r>
              <a:rPr lang="en-US" sz="1600" b="1" dirty="0" err="1" smtClean="0"/>
              <a:t>uiGoRiceParam</a:t>
            </a:r>
            <a:r>
              <a:rPr lang="en-US" sz="1600" b="1" dirty="0" smtClean="0"/>
              <a:t>+ ((</a:t>
            </a:r>
            <a:r>
              <a:rPr lang="en-US" sz="1600" b="1" dirty="0" err="1" smtClean="0"/>
              <a:t>absCoeff</a:t>
            </a:r>
            <a:r>
              <a:rPr lang="en-US" sz="1600" b="1" dirty="0" smtClean="0"/>
              <a:t>[</a:t>
            </a:r>
            <a:r>
              <a:rPr lang="en-US" sz="1600" b="1" dirty="0" err="1" smtClean="0"/>
              <a:t>idx</a:t>
            </a:r>
            <a:r>
              <a:rPr lang="en-US" sz="1600" b="1" dirty="0" smtClean="0"/>
              <a:t>]+4)&gt;&gt;(uiGoRiceParam+3)), RICE_ MAX);</a:t>
            </a:r>
          </a:p>
          <a:p>
            <a:pPr lvl="1"/>
            <a:endParaRPr lang="en-US" sz="1600" b="1" dirty="0" smtClean="0"/>
          </a:p>
          <a:p>
            <a:pPr lvl="1"/>
            <a:endParaRPr lang="en-US" altLang="ko-KR" sz="1600" b="1" dirty="0" smtClean="0"/>
          </a:p>
          <a:p>
            <a:pPr lvl="1"/>
            <a:endParaRPr lang="en-US" altLang="ko-KR" sz="1600" b="1" dirty="0" smtClean="0"/>
          </a:p>
          <a:p>
            <a:pPr lvl="1"/>
            <a:r>
              <a:rPr lang="en-US" altLang="ko-KR" sz="1800" b="1" dirty="0" smtClean="0"/>
              <a:t>RICE_MAX  : 4,5, or 6 </a:t>
            </a:r>
            <a:endParaRPr lang="ko-KR" altLang="en-US" sz="1800" b="1" dirty="0" smtClean="0"/>
          </a:p>
          <a:p>
            <a:pPr lvl="1"/>
            <a:endParaRPr lang="en-CA" sz="1600" b="1" dirty="0" smtClean="0"/>
          </a:p>
          <a:p>
            <a:pPr lvl="1">
              <a:buNone/>
            </a:pPr>
            <a:endParaRPr lang="en-US" altLang="ko-KR" b="1" dirty="0" smtClean="0"/>
          </a:p>
          <a:p>
            <a:pPr lvl="1"/>
            <a:endParaRPr lang="en-US" altLang="ko-KR" b="1" dirty="0" smtClean="0"/>
          </a:p>
          <a:p>
            <a:pPr lvl="1"/>
            <a:endParaRPr lang="en-US" altLang="ko-KR" b="1" dirty="0" smtClean="0"/>
          </a:p>
          <a:p>
            <a:pPr lvl="1"/>
            <a:endParaRPr lang="en-US" altLang="ko-KR" b="1" dirty="0" smtClean="0"/>
          </a:p>
          <a:p>
            <a:pPr>
              <a:buNone/>
            </a:pPr>
            <a:endParaRPr lang="ko-KR" alt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 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933825" y="228600"/>
            <a:ext cx="1725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solidFill>
                  <a:schemeClr val="bg1"/>
                </a:solidFill>
              </a:rPr>
              <a:t>(Lossless)    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  <p:graphicFrame>
        <p:nvGraphicFramePr>
          <p:cNvPr id="16" name="표 15"/>
          <p:cNvGraphicFramePr>
            <a:graphicFrameLocks noGrp="1"/>
          </p:cNvGraphicFramePr>
          <p:nvPr/>
        </p:nvGraphicFramePr>
        <p:xfrm>
          <a:off x="2409824" y="1325100"/>
          <a:ext cx="6096002" cy="1655100"/>
        </p:xfrm>
        <a:graphic>
          <a:graphicData uri="http://schemas.openxmlformats.org/drawingml/2006/table">
            <a:tbl>
              <a:tblPr/>
              <a:tblGrid>
                <a:gridCol w="985877"/>
                <a:gridCol w="566879"/>
                <a:gridCol w="566879"/>
                <a:gridCol w="569617"/>
                <a:gridCol w="566879"/>
                <a:gridCol w="566879"/>
                <a:gridCol w="569617"/>
                <a:gridCol w="566879"/>
                <a:gridCol w="566879"/>
                <a:gridCol w="569617"/>
              </a:tblGrid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All Intra Main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Random Access Main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Low delay B Main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compression ratio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compression ratio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compression ratio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Reference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Reference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Reference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F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5.2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5.3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-1.4%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31.7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32.1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-0.8%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49.8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50.2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-0.5%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B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-0.7%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-1.1%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-1.1%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SC RGB 444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10.1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10.9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-6.9%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109.2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-5.6%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381.6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420.4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-5.3%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SC YUV 444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12.0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-3.7%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128.9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135.9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-3.2%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325.6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351.5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-3.7%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RangeExt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-0.6%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101%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표 16"/>
          <p:cNvGraphicFramePr>
            <a:graphicFrameLocks noGrp="1"/>
          </p:cNvGraphicFramePr>
          <p:nvPr/>
        </p:nvGraphicFramePr>
        <p:xfrm>
          <a:off x="2381249" y="3430125"/>
          <a:ext cx="6096002" cy="1655100"/>
        </p:xfrm>
        <a:graphic>
          <a:graphicData uri="http://schemas.openxmlformats.org/drawingml/2006/table">
            <a:tbl>
              <a:tblPr/>
              <a:tblGrid>
                <a:gridCol w="985877"/>
                <a:gridCol w="566879"/>
                <a:gridCol w="566879"/>
                <a:gridCol w="569617"/>
                <a:gridCol w="566879"/>
                <a:gridCol w="566879"/>
                <a:gridCol w="569617"/>
                <a:gridCol w="566879"/>
                <a:gridCol w="566879"/>
                <a:gridCol w="569617"/>
              </a:tblGrid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All Intra Main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Random Access Main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Low delay B Main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compression ratio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compression ratio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compression ratio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Reference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Reference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Reference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F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5.2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5.3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-1.4%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31.7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32.1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-0.8%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49.8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50.1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-0.5%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B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-0.7%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-1.1%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-1.1%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SC RGB 444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10.1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11.3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-9.1%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113.3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-7.7%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381.6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438.8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-7.3%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SC YUV 444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12.0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-4.0%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128.9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136.7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-3.6%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325.6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354.9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-4.0%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RangeExt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-0.5%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직사각형 17"/>
          <p:cNvSpPr/>
          <p:nvPr/>
        </p:nvSpPr>
        <p:spPr>
          <a:xfrm>
            <a:off x="236670" y="871151"/>
            <a:ext cx="1300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/>
              <a:t>Method 1 </a:t>
            </a:r>
            <a:endParaRPr lang="ko-KR" altLang="en-US" sz="1800" dirty="0"/>
          </a:p>
        </p:txBody>
      </p:sp>
      <p:sp>
        <p:nvSpPr>
          <p:cNvPr id="19" name="직사각형 18"/>
          <p:cNvSpPr/>
          <p:nvPr/>
        </p:nvSpPr>
        <p:spPr>
          <a:xfrm>
            <a:off x="570045" y="2157026"/>
            <a:ext cx="10887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RICE_ MAX=5</a:t>
            </a:r>
            <a:endParaRPr lang="ko-KR" altLang="en-US" dirty="0"/>
          </a:p>
        </p:txBody>
      </p:sp>
      <p:sp>
        <p:nvSpPr>
          <p:cNvPr id="20" name="직사각형 19"/>
          <p:cNvSpPr/>
          <p:nvPr/>
        </p:nvSpPr>
        <p:spPr>
          <a:xfrm>
            <a:off x="627195" y="3852476"/>
            <a:ext cx="10887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RICE_ MAX=6</a:t>
            </a:r>
            <a:endParaRPr lang="ko-KR" altLang="en-US" dirty="0"/>
          </a:p>
        </p:txBody>
      </p:sp>
      <p:sp>
        <p:nvSpPr>
          <p:cNvPr id="21" name="직사각형 20"/>
          <p:cNvSpPr/>
          <p:nvPr/>
        </p:nvSpPr>
        <p:spPr>
          <a:xfrm>
            <a:off x="370020" y="5109776"/>
            <a:ext cx="17107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MAX : cad-waveform</a:t>
            </a:r>
          </a:p>
          <a:p>
            <a:r>
              <a:rPr lang="en-US" altLang="ko-KR" dirty="0" smtClean="0"/>
              <a:t>AI ,-15.1% </a:t>
            </a:r>
            <a:endParaRPr lang="ko-KR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238375" y="6334125"/>
            <a:ext cx="4325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solidFill>
                  <a:srgbClr val="FF0000"/>
                </a:solidFill>
              </a:rPr>
              <a:t>Performance gains are observed for all classes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 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933825" y="228600"/>
            <a:ext cx="10951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solidFill>
                  <a:schemeClr val="bg1"/>
                </a:solidFill>
              </a:rPr>
              <a:t>(</a:t>
            </a:r>
            <a:r>
              <a:rPr lang="en-US" altLang="ko-KR" sz="2000" dirty="0" err="1" smtClean="0">
                <a:solidFill>
                  <a:schemeClr val="bg1"/>
                </a:solidFill>
              </a:rPr>
              <a:t>Lossy</a:t>
            </a:r>
            <a:r>
              <a:rPr lang="en-US" altLang="ko-KR" sz="2000" dirty="0" smtClean="0">
                <a:solidFill>
                  <a:schemeClr val="bg1"/>
                </a:solidFill>
              </a:rPr>
              <a:t>) 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12870" y="2538026"/>
            <a:ext cx="10887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RICE_ MAX=6</a:t>
            </a:r>
            <a:endParaRPr lang="ko-KR" altLang="en-US" dirty="0"/>
          </a:p>
        </p:txBody>
      </p:sp>
      <p:sp>
        <p:nvSpPr>
          <p:cNvPr id="20" name="직사각형 19"/>
          <p:cNvSpPr/>
          <p:nvPr/>
        </p:nvSpPr>
        <p:spPr>
          <a:xfrm>
            <a:off x="531945" y="5547926"/>
            <a:ext cx="62199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Proposed method applied for transform skip and transform bypass TU</a:t>
            </a:r>
          </a:p>
        </p:txBody>
      </p:sp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1847851" y="1028694"/>
          <a:ext cx="6095998" cy="3888349"/>
        </p:xfrm>
        <a:graphic>
          <a:graphicData uri="http://schemas.openxmlformats.org/drawingml/2006/table">
            <a:tbl>
              <a:tblPr/>
              <a:tblGrid>
                <a:gridCol w="738304"/>
                <a:gridCol w="598625"/>
                <a:gridCol w="598625"/>
                <a:gridCol w="598625"/>
                <a:gridCol w="568694"/>
                <a:gridCol w="598625"/>
                <a:gridCol w="598625"/>
                <a:gridCol w="598625"/>
                <a:gridCol w="598625"/>
                <a:gridCol w="598625"/>
              </a:tblGrid>
              <a:tr h="134081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Main-tier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High-tier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Super-High-tier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34081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08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408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08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RGB 444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-2.8%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-3.1%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-3.0%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3408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YUV 444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08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08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3408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34081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4081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Main-tier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High-tier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081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08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08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08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RGB 444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08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YUV 444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08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08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08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081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081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Main-tier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High-tier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081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08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08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08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RGB 444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08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YUV 444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08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83" marR="7483" marT="748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08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08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83" marR="7483" marT="7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83" marR="7483" marT="74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236670" y="871151"/>
            <a:ext cx="1300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/>
              <a:t>Method 1 </a:t>
            </a:r>
            <a:endParaRPr lang="ko-KR" altLang="en-US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 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933825" y="228600"/>
            <a:ext cx="1725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solidFill>
                  <a:schemeClr val="bg1"/>
                </a:solidFill>
              </a:rPr>
              <a:t>(Lossless)    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36670" y="871151"/>
            <a:ext cx="1300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/>
              <a:t>Method 2 </a:t>
            </a:r>
            <a:endParaRPr lang="ko-KR" altLang="en-US" sz="1800" dirty="0"/>
          </a:p>
        </p:txBody>
      </p:sp>
      <p:sp>
        <p:nvSpPr>
          <p:cNvPr id="20" name="직사각형 19"/>
          <p:cNvSpPr/>
          <p:nvPr/>
        </p:nvSpPr>
        <p:spPr>
          <a:xfrm>
            <a:off x="446220" y="4204901"/>
            <a:ext cx="10887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RICE_ MAX=6</a:t>
            </a:r>
            <a:endParaRPr lang="ko-KR" altLang="en-US" dirty="0"/>
          </a:p>
        </p:txBody>
      </p:sp>
      <p:sp>
        <p:nvSpPr>
          <p:cNvPr id="21" name="직사각형 20"/>
          <p:cNvSpPr/>
          <p:nvPr/>
        </p:nvSpPr>
        <p:spPr>
          <a:xfrm>
            <a:off x="236670" y="5271701"/>
            <a:ext cx="17107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MAX : cad-waveform</a:t>
            </a:r>
          </a:p>
          <a:p>
            <a:r>
              <a:rPr lang="en-US" altLang="ko-KR" dirty="0" smtClean="0"/>
              <a:t>AI ,-15.1% </a:t>
            </a:r>
            <a:endParaRPr lang="ko-KR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676400" y="5762625"/>
            <a:ext cx="6056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solidFill>
                  <a:srgbClr val="FF0000"/>
                </a:solidFill>
              </a:rPr>
              <a:t>Performance gains are observed for all classes and test conditions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2247902" y="3373705"/>
          <a:ext cx="6400798" cy="1828425"/>
        </p:xfrm>
        <a:graphic>
          <a:graphicData uri="http://schemas.openxmlformats.org/drawingml/2006/table">
            <a:tbl>
              <a:tblPr/>
              <a:tblGrid>
                <a:gridCol w="1022312"/>
                <a:gridCol w="587828"/>
                <a:gridCol w="587828"/>
                <a:gridCol w="670182"/>
                <a:gridCol w="587828"/>
                <a:gridCol w="587828"/>
                <a:gridCol w="590668"/>
                <a:gridCol w="587828"/>
                <a:gridCol w="587828"/>
                <a:gridCol w="590668"/>
              </a:tblGrid>
              <a:tr h="16159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All Intra Main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Random Access Main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Low delay B Main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1598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compression ratio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compression ratio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compression ratio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417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Reference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Reference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Reference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15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Class F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5.2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5.3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-1.4%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31.7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32.1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-0.7%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49.8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50.1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5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B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5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SC RGB 444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10.1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11.3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-9.2%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100.4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113.3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-7.7%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381.6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439.1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-7.3%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15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SC YUV 444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11.4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12.1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-4.1%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128.9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136.9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-3.7%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325.6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356.4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-4.0%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15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RangeExt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-0.9%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5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15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107%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직사각형 10"/>
          <p:cNvSpPr/>
          <p:nvPr/>
        </p:nvSpPr>
        <p:spPr>
          <a:xfrm>
            <a:off x="465270" y="2109401"/>
            <a:ext cx="10887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RICE_ </a:t>
            </a:r>
            <a:r>
              <a:rPr lang="en-US" dirty="0" smtClean="0"/>
              <a:t>MAX=5</a:t>
            </a:r>
            <a:endParaRPr lang="ko-KR" altLang="en-US" dirty="0"/>
          </a:p>
        </p:txBody>
      </p:sp>
      <p:graphicFrame>
        <p:nvGraphicFramePr>
          <p:cNvPr id="12" name="표 11"/>
          <p:cNvGraphicFramePr>
            <a:graphicFrameLocks noGrp="1"/>
          </p:cNvGraphicFramePr>
          <p:nvPr/>
        </p:nvGraphicFramePr>
        <p:xfrm>
          <a:off x="2257427" y="1230580"/>
          <a:ext cx="6095996" cy="1634590"/>
        </p:xfrm>
        <a:graphic>
          <a:graphicData uri="http://schemas.openxmlformats.org/drawingml/2006/table">
            <a:tbl>
              <a:tblPr/>
              <a:tblGrid>
                <a:gridCol w="973630"/>
                <a:gridCol w="559836"/>
                <a:gridCol w="559836"/>
                <a:gridCol w="638268"/>
                <a:gridCol w="559836"/>
                <a:gridCol w="559836"/>
                <a:gridCol w="562541"/>
                <a:gridCol w="559836"/>
                <a:gridCol w="559836"/>
                <a:gridCol w="562541"/>
              </a:tblGrid>
              <a:tr h="163459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All Intra Main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Random Access Main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Low delay B Main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3459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compression ratio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compression ratio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compression ratio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59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Reference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Reference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Reference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34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F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5.2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5.3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-1.4%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31.7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32.1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-0.7%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49.8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50.2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B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SC RGB 444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10.1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10.9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-6.9%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100.4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109.2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-5.7%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381.6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420.3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-5.3%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34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SC YUV 444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11.4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12.0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-3.9%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128.9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135.9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-3.2%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325.6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352.8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-3.8%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634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RangeExt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-0.9%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4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34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106%</a:t>
                      </a:r>
                    </a:p>
                  </a:txBody>
                  <a:tcPr marL="8092" marR="8092" marT="80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 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933825" y="228600"/>
            <a:ext cx="10951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>
                <a:solidFill>
                  <a:schemeClr val="bg1"/>
                </a:solidFill>
              </a:rPr>
              <a:t>(</a:t>
            </a:r>
            <a:r>
              <a:rPr lang="en-US" altLang="ko-KR" sz="2000" dirty="0" err="1" smtClean="0">
                <a:solidFill>
                  <a:schemeClr val="bg1"/>
                </a:solidFill>
              </a:rPr>
              <a:t>Lossy</a:t>
            </a:r>
            <a:r>
              <a:rPr lang="en-US" altLang="ko-KR" sz="2000" dirty="0" smtClean="0">
                <a:solidFill>
                  <a:schemeClr val="bg1"/>
                </a:solidFill>
              </a:rPr>
              <a:t>) 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12870" y="2538026"/>
            <a:ext cx="10887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RICE_ MAX=6</a:t>
            </a:r>
            <a:endParaRPr lang="ko-KR" altLang="en-US" dirty="0"/>
          </a:p>
        </p:txBody>
      </p:sp>
      <p:sp>
        <p:nvSpPr>
          <p:cNvPr id="20" name="직사각형 19"/>
          <p:cNvSpPr/>
          <p:nvPr/>
        </p:nvSpPr>
        <p:spPr>
          <a:xfrm>
            <a:off x="531945" y="5547926"/>
            <a:ext cx="62199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Proposed method applied for transform skip and transform bypass TU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236670" y="871151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/>
              <a:t>Method 2</a:t>
            </a:r>
            <a:endParaRPr lang="ko-KR" altLang="en-US" sz="1800" dirty="0"/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2038351" y="1068323"/>
          <a:ext cx="6410324" cy="3751614"/>
        </p:xfrm>
        <a:graphic>
          <a:graphicData uri="http://schemas.openxmlformats.org/drawingml/2006/table">
            <a:tbl>
              <a:tblPr/>
              <a:tblGrid>
                <a:gridCol w="772580"/>
                <a:gridCol w="626416"/>
                <a:gridCol w="626416"/>
                <a:gridCol w="626416"/>
                <a:gridCol w="626416"/>
                <a:gridCol w="626416"/>
                <a:gridCol w="626416"/>
                <a:gridCol w="626416"/>
                <a:gridCol w="626416"/>
                <a:gridCol w="626416"/>
              </a:tblGrid>
              <a:tr h="127385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Main-tier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Super-High-tier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7385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38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738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38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RGB 444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2738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YUV 444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38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38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738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7385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7385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Main-tier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385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38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38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38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RGB 444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38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YUV 444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38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38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38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385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385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Main-tier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385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38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0.9%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38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38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RGB 444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38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YUV 444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38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38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38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25" y="248552"/>
            <a:ext cx="8159750" cy="439224"/>
          </a:xfrm>
        </p:spPr>
        <p:txBody>
          <a:bodyPr/>
          <a:lstStyle/>
          <a:p>
            <a:r>
              <a:rPr lang="en-US" altLang="ko-KR" dirty="0" smtClean="0"/>
              <a:t>Conclusions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140" y="876300"/>
            <a:ext cx="8564336" cy="5543550"/>
          </a:xfrm>
        </p:spPr>
        <p:txBody>
          <a:bodyPr/>
          <a:lstStyle/>
          <a:p>
            <a:r>
              <a:rPr lang="en-CA" sz="2000" dirty="0" smtClean="0"/>
              <a:t>A rice parameter update method for transform skip and transform bypass block is proposed.</a:t>
            </a:r>
          </a:p>
          <a:p>
            <a:r>
              <a:rPr lang="en-US" sz="2000" dirty="0" smtClean="0"/>
              <a:t>The proposed method provides performance gains up to -15.1% for lossless AI test conditions. </a:t>
            </a:r>
          </a:p>
          <a:p>
            <a:r>
              <a:rPr lang="en-US" sz="2000" dirty="0" smtClean="0"/>
              <a:t>Performance gains are observed for all classes in lossless conditions.</a:t>
            </a:r>
          </a:p>
          <a:p>
            <a:endParaRPr lang="en-US" sz="2000" dirty="0" smtClean="0"/>
          </a:p>
        </p:txBody>
      </p:sp>
      <p:sp>
        <p:nvSpPr>
          <p:cNvPr id="4" name="직사각형 3"/>
          <p:cNvSpPr/>
          <p:nvPr/>
        </p:nvSpPr>
        <p:spPr>
          <a:xfrm>
            <a:off x="333375" y="5217468"/>
            <a:ext cx="7162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ko-KR" sz="2000" b="1" dirty="0" smtClean="0">
                <a:solidFill>
                  <a:srgbClr val="0B1FB5"/>
                </a:solidFill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We would like to thank </a:t>
            </a:r>
            <a:r>
              <a:rPr lang="en-US" altLang="ko-KR" sz="2000" b="1" dirty="0" err="1" smtClean="0">
                <a:solidFill>
                  <a:srgbClr val="0B1FB5"/>
                </a:solidFill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qualcomm</a:t>
            </a:r>
            <a:r>
              <a:rPr lang="en-US" altLang="ko-KR" sz="2000" b="1" dirty="0" smtClean="0">
                <a:solidFill>
                  <a:srgbClr val="0B1FB5"/>
                </a:solidFill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  for the crosscheck of this proposal. </a:t>
            </a:r>
            <a:endParaRPr lang="ko-KR" altLang="en-US" sz="2000" b="1" dirty="0" smtClean="0">
              <a:solidFill>
                <a:srgbClr val="0B1FB5"/>
              </a:solidFill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_SAIT">
  <a:themeElements>
    <a:clrScheme name="6_SAI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6_SAIT">
      <a:majorFont>
        <a:latin typeface="맑은 고딕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FF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2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accent1">
              <a:gamma/>
              <a:shade val="60000"/>
              <a:invGamma/>
            </a:schemeClr>
          </a:prstShdw>
        </a:effec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sz="12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lnDef>
  </a:objectDefaults>
  <a:extraClrSchemeLst>
    <a:extraClrScheme>
      <a:clrScheme name="6_SAI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SAI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100882</TotalTime>
  <Words>1697</Words>
  <Application>Microsoft Office PowerPoint</Application>
  <PresentationFormat>화면 슬라이드 쇼(4:3)</PresentationFormat>
  <Paragraphs>768</Paragraphs>
  <Slides>10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6_SAIT</vt:lpstr>
      <vt:lpstr>슬라이드 1</vt:lpstr>
      <vt:lpstr>Summary</vt:lpstr>
      <vt:lpstr>Introductions</vt:lpstr>
      <vt:lpstr>Proposed method </vt:lpstr>
      <vt:lpstr>Experimental results </vt:lpstr>
      <vt:lpstr>Experimental results </vt:lpstr>
      <vt:lpstr>Experimental results </vt:lpstr>
      <vt:lpstr>Experimental results </vt:lpstr>
      <vt:lpstr>Conclusions</vt:lpstr>
      <vt:lpstr>슬라이드 10</vt:lpstr>
    </vt:vector>
  </TitlesOfParts>
  <Company>삼성전자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ThunderBird</dc:creator>
  <cp:lastModifiedBy>jh643.min</cp:lastModifiedBy>
  <cp:revision>1991</cp:revision>
  <dcterms:created xsi:type="dcterms:W3CDTF">2006-11-22T03:19:05Z</dcterms:created>
  <dcterms:modified xsi:type="dcterms:W3CDTF">2013-07-29T01:50:16Z</dcterms:modified>
</cp:coreProperties>
</file>