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7" r:id="rId1"/>
  </p:sldMasterIdLst>
  <p:notesMasterIdLst>
    <p:notesMasterId r:id="rId10"/>
  </p:notesMasterIdLst>
  <p:sldIdLst>
    <p:sldId id="617" r:id="rId2"/>
    <p:sldId id="773" r:id="rId3"/>
    <p:sldId id="790" r:id="rId4"/>
    <p:sldId id="789" r:id="rId5"/>
    <p:sldId id="783" r:id="rId6"/>
    <p:sldId id="784" r:id="rId7"/>
    <p:sldId id="774" r:id="rId8"/>
    <p:sldId id="768" r:id="rId9"/>
  </p:sldIdLst>
  <p:sldSz cx="9144000" cy="6858000" type="screen4x3"/>
  <p:notesSz cx="7099300" cy="10234613"/>
  <p:defaultTextStyle>
    <a:defPPr>
      <a:defRPr lang="ko-KR"/>
    </a:defPPr>
    <a:lvl1pPr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1pPr>
    <a:lvl2pPr marL="4572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2pPr>
    <a:lvl3pPr marL="9144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3pPr>
    <a:lvl4pPr marL="13716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4pPr>
    <a:lvl5pPr marL="1828800" algn="ctr" rtl="0" fontAlgn="base" latinLnBrk="1">
      <a:spcBef>
        <a:spcPct val="0"/>
      </a:spcBef>
      <a:spcAft>
        <a:spcPct val="0"/>
      </a:spcAft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5pPr>
    <a:lvl6pPr marL="22860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6pPr>
    <a:lvl7pPr marL="27432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7pPr>
    <a:lvl8pPr marL="32004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8pPr>
    <a:lvl9pPr marL="3657600" algn="l" defTabSz="914400" rtl="0" eaLnBrk="1" latinLnBrk="1" hangingPunct="1">
      <a:defRPr kumimoji="1" sz="1200" kern="1200">
        <a:solidFill>
          <a:srgbClr val="000066"/>
        </a:solidFill>
        <a:latin typeface="HY헤드라인M" pitchFamily="18" charset="-127"/>
        <a:ea typeface="HY헤드라인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1FB5"/>
    <a:srgbClr val="FFFF66"/>
    <a:srgbClr val="87B33F"/>
    <a:srgbClr val="D07DE7"/>
    <a:srgbClr val="DD69CF"/>
    <a:srgbClr val="0066FF"/>
    <a:srgbClr val="58B2B4"/>
    <a:srgbClr val="003399"/>
    <a:srgbClr val="C0C0C0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7889" autoAdjust="0"/>
    <p:restoredTop sz="99508" autoAdjust="0"/>
  </p:normalViewPr>
  <p:slideViewPr>
    <p:cSldViewPr snapToGrid="0">
      <p:cViewPr>
        <p:scale>
          <a:sx n="100" d="100"/>
          <a:sy n="100" d="100"/>
        </p:scale>
        <p:origin x="-1722" y="-114"/>
      </p:cViewPr>
      <p:guideLst>
        <p:guide orient="horz" pos="786"/>
        <p:guide orient="horz" pos="2825"/>
        <p:guide orient="horz" pos="4176"/>
        <p:guide pos="90"/>
        <p:guide pos="1114"/>
        <p:guide pos="550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506" y="0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3338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599" y="4861156"/>
            <a:ext cx="5680103" cy="4605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l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506" y="9719035"/>
            <a:ext cx="3077137" cy="51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24" tIns="47361" rIns="94724" bIns="47361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5D85198B-729B-4F47-9660-5A7AD217C87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8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>
            <a:lvl1pPr>
              <a:defRPr>
                <a:latin typeface="HY각헤드라인M" pitchFamily="18" charset="-127"/>
                <a:ea typeface="HY각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293915" y="981075"/>
            <a:ext cx="8564336" cy="5543550"/>
          </a:xfrm>
          <a:ln>
            <a:solidFill>
              <a:schemeClr val="bg1"/>
            </a:solidFill>
          </a:ln>
        </p:spPr>
        <p:txBody>
          <a:bodyPr/>
          <a:lstStyle>
            <a:lvl1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1pPr>
            <a:lvl2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2pPr>
            <a:lvl3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3pPr>
            <a:lvl4pPr>
              <a:defRPr>
                <a:latin typeface="Times New Roman" pitchFamily="18" charset="0"/>
                <a:ea typeface="Arial Unicode MS" pitchFamily="50" charset="-127"/>
                <a:cs typeface="Times New Roman" pitchFamily="18" charset="0"/>
              </a:defRPr>
            </a:lvl4pPr>
            <a:lvl5pPr>
              <a:defRPr>
                <a:latin typeface="Arial Unicode MS" pitchFamily="50" charset="-127"/>
                <a:ea typeface="Arial Unicode MS" pitchFamily="50" charset="-127"/>
                <a:cs typeface="Arial Unicode MS" pitchFamily="50" charset="-127"/>
              </a:defRPr>
            </a:lvl5pPr>
          </a:lstStyle>
          <a:p>
            <a:pPr lvl="0"/>
            <a:r>
              <a:rPr lang="en-US" altLang="ko-KR" dirty="0" smtClean="0"/>
              <a:t>A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B</a:t>
            </a:r>
            <a:endParaRPr lang="ko-KR" altLang="en-US" dirty="0" smtClean="0"/>
          </a:p>
          <a:p>
            <a:pPr lvl="2"/>
            <a:r>
              <a:rPr lang="en-US" altLang="ko-KR" dirty="0" smtClean="0"/>
              <a:t>C</a:t>
            </a:r>
            <a:endParaRPr lang="ko-KR" altLang="en-US" dirty="0" smtClean="0"/>
          </a:p>
          <a:p>
            <a:pPr lvl="3"/>
            <a:r>
              <a:rPr lang="en-US" altLang="ko-KR" dirty="0" smtClean="0"/>
              <a:t>d</a:t>
            </a:r>
            <a:endParaRPr lang="ko-KR" alt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0"/>
            <a:ext cx="9145588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1" descr="08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32738" y="90488"/>
            <a:ext cx="884237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509000" y="6665913"/>
            <a:ext cx="654050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fld id="{71A79892-0690-400C-AAC7-7C89D6DACEC9}" type="slidenum">
              <a:rPr kumimoji="0" lang="ko-KR" altLang="en-US" sz="1000" b="1">
                <a:latin typeface="Tahoma" pitchFamily="34" charset="0"/>
                <a:ea typeface="HY견고딕" pitchFamily="18" charset="-127"/>
              </a:rPr>
              <a:pPr algn="r">
                <a:lnSpc>
                  <a:spcPct val="70000"/>
                </a:lnSpc>
                <a:spcBef>
                  <a:spcPct val="50000"/>
                </a:spcBef>
                <a:buClr>
                  <a:schemeClr val="accent2"/>
                </a:buClr>
                <a:defRPr/>
              </a:pPr>
              <a:t>‹#›</a:t>
            </a:fld>
            <a:r>
              <a:rPr kumimoji="0" lang="en-US" altLang="ko-KR" sz="1000" b="1" dirty="0" smtClean="0">
                <a:latin typeface="Tahoma" pitchFamily="34" charset="0"/>
                <a:ea typeface="HY견고딕" pitchFamily="18" charset="-127"/>
              </a:rPr>
              <a:t>/7</a:t>
            </a:r>
            <a:endParaRPr kumimoji="0" lang="en-US" altLang="ko-KR" sz="1000" b="1" dirty="0">
              <a:latin typeface="Tahoma" pitchFamily="34" charset="0"/>
              <a:ea typeface="HY견고딕" pitchFamily="18" charset="-127"/>
            </a:endParaRPr>
          </a:p>
        </p:txBody>
      </p:sp>
      <p:sp>
        <p:nvSpPr>
          <p:cNvPr id="8294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0325" y="248552"/>
            <a:ext cx="6743700" cy="4392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28398" dir="3806097" algn="ctr" rotWithShape="0">
              <a:srgbClr val="080808"/>
            </a:outerShdw>
          </a:effec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dirty="0" smtClean="0"/>
              <a:t>마스터 제목 스타일 편집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2079" y="981075"/>
            <a:ext cx="8539841" cy="5543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A</a:t>
            </a:r>
          </a:p>
          <a:p>
            <a:pPr lvl="1"/>
            <a:r>
              <a:rPr lang="en-US" altLang="ko-KR" dirty="0" smtClean="0"/>
              <a:t>B</a:t>
            </a:r>
          </a:p>
          <a:p>
            <a:pPr lvl="2"/>
            <a:r>
              <a:rPr lang="en-US" altLang="ko-KR" dirty="0" smtClean="0"/>
              <a:t>C</a:t>
            </a:r>
          </a:p>
          <a:p>
            <a:pPr lvl="3"/>
            <a:r>
              <a:rPr lang="en-US" altLang="ko-KR" dirty="0" smtClean="0"/>
              <a:t>d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-31750" y="6681788"/>
            <a:ext cx="2265363" cy="198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>
              <a:lnSpc>
                <a:spcPct val="70000"/>
              </a:lnSpc>
              <a:spcBef>
                <a:spcPct val="50000"/>
              </a:spcBef>
              <a:buClr>
                <a:schemeClr val="accent2"/>
              </a:buClr>
              <a:defRPr/>
            </a:pPr>
            <a:r>
              <a:rPr kumimoji="0" lang="en-US" altLang="ko-KR" sz="1000">
                <a:latin typeface="맑은 고딕" pitchFamily="50" charset="-127"/>
                <a:ea typeface="맑은 고딕" pitchFamily="50" charset="-127"/>
              </a:rPr>
              <a:t>© Samsung Electronics Co., Ltd.</a:t>
            </a:r>
            <a:endParaRPr kumimoji="0"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4" r:id="rId3"/>
  </p:sldLayoutIdLst>
  <p:transition/>
  <p:txStyles>
    <p:titleStyle>
      <a:lvl1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0">
          <a:solidFill>
            <a:schemeClr val="bg1"/>
          </a:solidFill>
          <a:latin typeface="HY각헤드라인M" pitchFamily="18" charset="-127"/>
          <a:ea typeface="HY각헤드라인M" pitchFamily="18" charset="-127"/>
          <a:cs typeface="+mj-cs"/>
        </a:defRPr>
      </a:lvl1pPr>
      <a:lvl2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6pPr>
      <a:lvl7pPr marL="9144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7pPr>
      <a:lvl8pPr marL="13716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8pPr>
      <a:lvl9pPr marL="1828800" algn="l" rtl="0" fontAlgn="base" latinLnBrk="1">
        <a:lnSpc>
          <a:spcPct val="80000"/>
        </a:lnSpc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266700" indent="-266700" algn="l" rtl="0" eaLnBrk="0" fontAlgn="base" latinLnBrk="1" hangingPunct="0">
        <a:lnSpc>
          <a:spcPct val="125000"/>
        </a:lnSpc>
        <a:spcBef>
          <a:spcPct val="0"/>
        </a:spcBef>
        <a:spcAft>
          <a:spcPct val="0"/>
        </a:spcAft>
        <a:buClr>
          <a:srgbClr val="000066"/>
        </a:buClr>
        <a:buFont typeface="Arial" charset="0"/>
        <a:buBlip>
          <a:blip r:embed="rId7"/>
        </a:buBlip>
        <a:defRPr kumimoji="1" sz="2400" b="1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1pPr>
      <a:lvl2pPr marL="515938" indent="-220663" algn="l" rtl="0" eaLnBrk="0" fontAlgn="base" latinLnBrk="1" hangingPunct="0">
        <a:lnSpc>
          <a:spcPct val="120000"/>
        </a:lnSpc>
        <a:spcBef>
          <a:spcPct val="10000"/>
        </a:spcBef>
        <a:spcAft>
          <a:spcPct val="0"/>
        </a:spcAft>
        <a:buFont typeface="HY헤드라인M" pitchFamily="18" charset="-127"/>
        <a:buChar char="-"/>
        <a:defRPr kumimoji="1" sz="20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2pPr>
      <a:lvl3pPr marL="895350" indent="-182563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3pPr>
      <a:lvl4pPr marL="1252538" indent="-173038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 b="0">
          <a:solidFill>
            <a:schemeClr val="tx1"/>
          </a:solidFill>
          <a:latin typeface="Times New Roman" pitchFamily="18" charset="0"/>
          <a:ea typeface="Arial Unicode MS" pitchFamily="50" charset="-127"/>
          <a:cs typeface="Times New Roman" pitchFamily="18" charset="0"/>
        </a:defRPr>
      </a:lvl4pPr>
      <a:lvl5pPr marL="2124075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5pPr>
      <a:lvl6pPr marL="25812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6pPr>
      <a:lvl7pPr marL="30384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7pPr>
      <a:lvl8pPr marL="34956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8pPr>
      <a:lvl9pPr marL="3952875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굴림" pitchFamily="50" charset="-127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95300" y="2524125"/>
            <a:ext cx="81248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JCTVC-N0231</a:t>
            </a:r>
            <a:endParaRPr lang="en-US" altLang="ko-KR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CA" altLang="ko-K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AHG 8: Intra mode coding for screen contents </a:t>
            </a:r>
            <a:endParaRPr lang="en-US" altLang="ko-KR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4167" y="4698040"/>
            <a:ext cx="49095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Junghye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Min, </a:t>
            </a:r>
            <a:endParaRPr lang="en-US" altLang="ko-KR" sz="2000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Sunil 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Lee, </a:t>
            </a:r>
            <a:r>
              <a:rPr lang="en-US" altLang="ko-KR" sz="2000" dirty="0" err="1" smtClean="0">
                <a:solidFill>
                  <a:schemeClr val="bg2">
                    <a:lumMod val="75000"/>
                  </a:schemeClr>
                </a:solidFill>
              </a:rPr>
              <a:t>Chanyul</a:t>
            </a:r>
            <a:r>
              <a:rPr lang="en-US" altLang="ko-KR" sz="2000" dirty="0" smtClean="0">
                <a:solidFill>
                  <a:schemeClr val="bg2">
                    <a:lumMod val="75000"/>
                  </a:schemeClr>
                </a:solidFill>
              </a:rPr>
              <a:t> Kim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6743700" cy="439224"/>
          </a:xfrm>
        </p:spPr>
        <p:txBody>
          <a:bodyPr/>
          <a:lstStyle/>
          <a:p>
            <a:r>
              <a:rPr lang="en-US" altLang="ko-KR" sz="2800" dirty="0" smtClean="0"/>
              <a:t>Summary</a:t>
            </a:r>
            <a:endParaRPr lang="ko-KR" alt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800099"/>
            <a:ext cx="8688160" cy="5572125"/>
          </a:xfrm>
        </p:spPr>
        <p:txBody>
          <a:bodyPr/>
          <a:lstStyle/>
          <a:p>
            <a:r>
              <a:rPr lang="en-CA" dirty="0" smtClean="0"/>
              <a:t>Simplified intra mode coding method for screen contents is proposed.</a:t>
            </a:r>
            <a:r>
              <a:rPr lang="en-CA" dirty="0" smtClean="0"/>
              <a:t> </a:t>
            </a:r>
            <a:endParaRPr lang="en-US" altLang="ko-KR" dirty="0" smtClean="0"/>
          </a:p>
          <a:p>
            <a:pPr lvl="2"/>
            <a:r>
              <a:rPr lang="en-US" sz="2000" dirty="0" smtClean="0"/>
              <a:t>Intra modes from neighboring PUs are not considered to derive most probable modes. </a:t>
            </a:r>
            <a:endParaRPr lang="en-US" altLang="ko-KR" sz="2000" dirty="0" smtClean="0"/>
          </a:p>
          <a:p>
            <a:r>
              <a:rPr lang="en-US" altLang="ko-KR" dirty="0" smtClean="0"/>
              <a:t>Performance  (AI  )</a:t>
            </a:r>
          </a:p>
          <a:p>
            <a:pPr lvl="2">
              <a:buNone/>
            </a:pPr>
            <a:endParaRPr lang="en-US" altLang="ko-KR" sz="2000" dirty="0" smtClean="0"/>
          </a:p>
          <a:p>
            <a:pPr lvl="1"/>
            <a:endParaRPr lang="en-US" altLang="ko-KR" dirty="0" smtClean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314450" y="313055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1406525"/>
                <a:gridCol w="2657475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Lossless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err="1" smtClean="0"/>
                        <a:t>Lossy</a:t>
                      </a:r>
                      <a:r>
                        <a:rPr lang="en-US" altLang="ko-KR" sz="1600" dirty="0" smtClean="0"/>
                        <a:t> (Y,U,V)</a:t>
                      </a:r>
                      <a:r>
                        <a:rPr lang="en-US" altLang="ko-KR" sz="1600" baseline="0" dirty="0" smtClean="0"/>
                        <a:t> 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SC RGB</a:t>
                      </a:r>
                      <a:r>
                        <a:rPr lang="en-US" altLang="ko-KR" sz="1600" baseline="0" dirty="0" smtClean="0"/>
                        <a:t> 444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-0.7%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-1.0%/-0.8%/-0.8%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/>
                        <a:t>SC YUV 444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-0.7%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rgbClr val="FF0000"/>
                          </a:solidFill>
                        </a:rPr>
                        <a:t>-0.2%/-0.3%/-0.3%</a:t>
                      </a:r>
                      <a:endParaRPr lang="ko-KR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Introductions -1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5" y="733425"/>
            <a:ext cx="8564336" cy="1038225"/>
          </a:xfrm>
        </p:spPr>
        <p:txBody>
          <a:bodyPr/>
          <a:lstStyle/>
          <a:p>
            <a:r>
              <a:rPr lang="en-CA" sz="1800" dirty="0" smtClean="0"/>
              <a:t>Derivation </a:t>
            </a:r>
            <a:r>
              <a:rPr lang="en-CA" sz="1800" dirty="0" smtClean="0"/>
              <a:t>process of most probable modes in the HM-10.1+RExt-3.0 is </a:t>
            </a:r>
            <a:r>
              <a:rPr lang="en-CA" sz="1800" dirty="0" smtClean="0"/>
              <a:t>complicated.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Real </a:t>
            </a:r>
            <a:r>
              <a:rPr lang="en-US" sz="1800" dirty="0" smtClean="0">
                <a:solidFill>
                  <a:srgbClr val="FF0000"/>
                </a:solidFill>
              </a:rPr>
              <a:t>time encoding/decoding </a:t>
            </a:r>
            <a:r>
              <a:rPr lang="en-US" sz="1800" dirty="0" smtClean="0"/>
              <a:t>is critical issue for screen contents coding.</a:t>
            </a:r>
            <a:endParaRPr lang="en-US" altLang="ko-KR" sz="1800" dirty="0" smtClean="0"/>
          </a:p>
          <a:p>
            <a:pPr lvl="1">
              <a:buNone/>
            </a:pPr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>
              <a:buNone/>
            </a:pPr>
            <a:endParaRPr lang="ko-KR" altLang="en-US" sz="1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28988" y="1919970"/>
            <a:ext cx="4633911" cy="4615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28625" y="3162300"/>
            <a:ext cx="2024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dirty="0" smtClean="0"/>
              <a:t>Derivation process of</a:t>
            </a:r>
          </a:p>
          <a:p>
            <a:pPr algn="l"/>
            <a:r>
              <a:rPr lang="en-US" altLang="ko-KR" dirty="0" smtClean="0"/>
              <a:t>Most probable modes in </a:t>
            </a:r>
          </a:p>
          <a:p>
            <a:pPr algn="l"/>
            <a:r>
              <a:rPr lang="en-US" altLang="ko-KR" dirty="0" smtClean="0"/>
              <a:t>HM 10.1 </a:t>
            </a:r>
            <a:endParaRPr lang="ko-KR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Introductions-2 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825" y="733426"/>
            <a:ext cx="8564336" cy="923924"/>
          </a:xfrm>
        </p:spPr>
        <p:txBody>
          <a:bodyPr/>
          <a:lstStyle/>
          <a:p>
            <a:r>
              <a:rPr lang="en-CA" sz="1800" dirty="0" smtClean="0"/>
              <a:t>One </a:t>
            </a:r>
            <a:r>
              <a:rPr lang="en-CA" sz="1800" dirty="0" smtClean="0"/>
              <a:t>of characteristics of screen contents is correlation of patterns along horizontal and vertical directions. </a:t>
            </a:r>
            <a:endParaRPr lang="en-CA" sz="1800" dirty="0" smtClean="0"/>
          </a:p>
          <a:p>
            <a:pPr lvl="1"/>
            <a:endParaRPr lang="ko-KR" altLang="en-US" sz="14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 lvl="1"/>
            <a:endParaRPr lang="en-US" altLang="ko-KR" sz="1800" dirty="0" smtClean="0"/>
          </a:p>
          <a:p>
            <a:pPr>
              <a:buNone/>
            </a:pPr>
            <a:endParaRPr lang="ko-KR" altLang="en-US" sz="1800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7275" y="1952626"/>
            <a:ext cx="5915026" cy="3467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 </a:t>
            </a:r>
            <a:endParaRPr lang="ko-KR" alt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47650" y="885826"/>
            <a:ext cx="8564336" cy="1352550"/>
          </a:xfrm>
          <a:ln>
            <a:noFill/>
          </a:ln>
        </p:spPr>
        <p:txBody>
          <a:bodyPr/>
          <a:lstStyle/>
          <a:p>
            <a:r>
              <a:rPr lang="en-CA" sz="2000" dirty="0" smtClean="0"/>
              <a:t>Without </a:t>
            </a:r>
            <a:r>
              <a:rPr lang="en-CA" sz="2000" dirty="0" smtClean="0">
                <a:solidFill>
                  <a:srgbClr val="FF0000"/>
                </a:solidFill>
              </a:rPr>
              <a:t>referring to neighbouring prediction units</a:t>
            </a:r>
            <a:r>
              <a:rPr lang="en-CA" sz="2000" dirty="0" smtClean="0"/>
              <a:t>, three most probable modes </a:t>
            </a:r>
            <a:r>
              <a:rPr lang="en-CA" sz="2000" dirty="0" smtClean="0"/>
              <a:t>MPM0, MPM1 and MPM2  </a:t>
            </a:r>
            <a:r>
              <a:rPr lang="en-CA" sz="2000" dirty="0" smtClean="0"/>
              <a:t>are set as follows</a:t>
            </a:r>
            <a:r>
              <a:rPr lang="en-CA" sz="2000" dirty="0" smtClean="0"/>
              <a:t>.</a:t>
            </a:r>
          </a:p>
          <a:p>
            <a:endParaRPr lang="en-CA" sz="2000" dirty="0" smtClean="0"/>
          </a:p>
          <a:p>
            <a:pPr lvl="3"/>
            <a:r>
              <a:rPr lang="en-CA" altLang="ko-KR" sz="2000" dirty="0" smtClean="0"/>
              <a:t>MPM0  =  </a:t>
            </a:r>
            <a:r>
              <a:rPr lang="en-US" sz="2000" dirty="0" smtClean="0"/>
              <a:t>INTRA_HOR</a:t>
            </a:r>
            <a:endParaRPr lang="en-CA" altLang="ko-KR" sz="2000" dirty="0" smtClean="0"/>
          </a:p>
          <a:p>
            <a:pPr lvl="3"/>
            <a:r>
              <a:rPr lang="en-CA" altLang="ko-KR" sz="2000" dirty="0" smtClean="0"/>
              <a:t>MPM1 = </a:t>
            </a:r>
            <a:r>
              <a:rPr lang="en-US" sz="2000" dirty="0" smtClean="0"/>
              <a:t>INTRA_VER</a:t>
            </a:r>
            <a:endParaRPr lang="en-CA" altLang="ko-KR" sz="2000" dirty="0" smtClean="0"/>
          </a:p>
          <a:p>
            <a:pPr lvl="3"/>
            <a:r>
              <a:rPr lang="en-CA" altLang="ko-KR" sz="2000" dirty="0" smtClean="0"/>
              <a:t>MPM2  = </a:t>
            </a:r>
            <a:r>
              <a:rPr lang="en-GB" sz="2000" dirty="0" smtClean="0"/>
              <a:t>INTRA_ANGULAR_18</a:t>
            </a:r>
            <a:endParaRPr lang="ko-KR" altLang="en-US" sz="2000" dirty="0" smtClean="0"/>
          </a:p>
          <a:p>
            <a:pPr lvl="1"/>
            <a:endParaRPr lang="ko-KR" altLang="en-US" dirty="0" smtClean="0"/>
          </a:p>
          <a:p>
            <a:pPr lvl="1">
              <a:buNone/>
            </a:pP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>
              <a:buNone/>
            </a:pPr>
            <a:endParaRPr lang="ko-KR" alt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 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7650" y="1143000"/>
            <a:ext cx="10887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Lossless </a:t>
            </a:r>
            <a:endParaRPr lang="ko-KR" alt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3350" y="1638300"/>
            <a:ext cx="22621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Max : </a:t>
            </a:r>
            <a:r>
              <a:rPr lang="en-US" altLang="ko-KR" dirty="0" err="1" smtClean="0"/>
              <a:t>pcb</a:t>
            </a:r>
            <a:r>
              <a:rPr lang="en-US" altLang="ko-KR" dirty="0" smtClean="0"/>
              <a:t>-layout (AI, </a:t>
            </a:r>
            <a:r>
              <a:rPr lang="en-US" altLang="ko-KR" dirty="0" smtClean="0"/>
              <a:t>-2.05%)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3375" y="2800350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 smtClean="0"/>
              <a:t>Lossy</a:t>
            </a:r>
            <a:endParaRPr lang="ko-KR" altLang="en-US" sz="1600" dirty="0"/>
          </a:p>
        </p:txBody>
      </p:sp>
      <p:sp>
        <p:nvSpPr>
          <p:cNvPr id="13" name="직사각형 12"/>
          <p:cNvSpPr/>
          <p:nvPr/>
        </p:nvSpPr>
        <p:spPr>
          <a:xfrm>
            <a:off x="0" y="3357176"/>
            <a:ext cx="18902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Max: </a:t>
            </a:r>
            <a:r>
              <a:rPr lang="en-US" altLang="ko-KR" dirty="0" err="1" smtClean="0"/>
              <a:t>pcp</a:t>
            </a:r>
            <a:r>
              <a:rPr lang="en-US" altLang="ko-KR" dirty="0" smtClean="0"/>
              <a:t>-layout</a:t>
            </a:r>
          </a:p>
          <a:p>
            <a:r>
              <a:rPr lang="en-US" altLang="ko-KR" dirty="0" smtClean="0"/>
              <a:t> (</a:t>
            </a:r>
            <a:r>
              <a:rPr lang="en-US" altLang="ko-KR" dirty="0" smtClean="0"/>
              <a:t>AI</a:t>
            </a:r>
            <a:r>
              <a:rPr lang="en-US" altLang="ko-KR" dirty="0" smtClean="0"/>
              <a:t>-2.5%</a:t>
            </a:r>
            <a:r>
              <a:rPr lang="ko-KR" altLang="en-US" dirty="0" smtClean="0"/>
              <a:t> </a:t>
            </a:r>
            <a:r>
              <a:rPr lang="en-US" altLang="ko-KR" dirty="0" smtClean="0"/>
              <a:t>-1.6%</a:t>
            </a:r>
            <a:r>
              <a:rPr lang="ko-KR" altLang="en-US" dirty="0" smtClean="0"/>
              <a:t> </a:t>
            </a:r>
            <a:r>
              <a:rPr lang="en-US" altLang="ko-KR" dirty="0" smtClean="0"/>
              <a:t>-1.7%</a:t>
            </a:r>
            <a:r>
              <a:rPr lang="ko-KR" altLang="en-US" dirty="0" smtClean="0"/>
              <a:t> 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16" name="표 15"/>
          <p:cNvGraphicFramePr>
            <a:graphicFrameLocks noGrp="1"/>
          </p:cNvGraphicFramePr>
          <p:nvPr/>
        </p:nvGraphicFramePr>
        <p:xfrm>
          <a:off x="2495551" y="2963798"/>
          <a:ext cx="6095997" cy="3559304"/>
        </p:xfrm>
        <a:graphic>
          <a:graphicData uri="http://schemas.openxmlformats.org/drawingml/2006/table">
            <a:tbl>
              <a:tblPr/>
              <a:tblGrid>
                <a:gridCol w="734697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  <a:gridCol w="595700"/>
              </a:tblGrid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 Super-High-tier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Main-tier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HE High-tier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RGB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 YUV 444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RangeExt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7446" marR="7446" marT="7446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ko-KR" altLang="en-US" sz="7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ko-KR" altLang="en-US" sz="700" b="0" i="0" u="none" strike="noStrike">
                        <a:solidFill>
                          <a:srgbClr val="80808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14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5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7446" marR="7446" marT="744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ko-KR" altLang="en-US" sz="7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446" marR="7446" marT="744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2790824" y="1001250"/>
          <a:ext cx="6096002" cy="1655100"/>
        </p:xfrm>
        <a:graphic>
          <a:graphicData uri="http://schemas.openxmlformats.org/drawingml/2006/table">
            <a:tbl>
              <a:tblPr/>
              <a:tblGrid>
                <a:gridCol w="985877"/>
                <a:gridCol w="566879"/>
                <a:gridCol w="566879"/>
                <a:gridCol w="569617"/>
                <a:gridCol w="566879"/>
                <a:gridCol w="566879"/>
                <a:gridCol w="569617"/>
                <a:gridCol w="566879"/>
                <a:gridCol w="566879"/>
                <a:gridCol w="569617"/>
              </a:tblGrid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 Intra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Random Access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Low delay B Main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compression ratio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　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Reference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F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5.3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-0.3%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31.7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31.8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49.8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49.8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-0.2%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Class B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RGB 444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10.1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101.2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381.6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384.7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 YUV 444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-0.7%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128.9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130.0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-0.6%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325.6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328.0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-0.4%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RangeExt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551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95%</a:t>
                      </a:r>
                    </a:p>
                  </a:txBody>
                  <a:tcPr marL="8194" marR="8194" marT="819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" y="248552"/>
            <a:ext cx="8159750" cy="439224"/>
          </a:xfrm>
        </p:spPr>
        <p:txBody>
          <a:bodyPr/>
          <a:lstStyle/>
          <a:p>
            <a:r>
              <a:rPr lang="en-US" altLang="ko-KR" dirty="0" smtClean="0"/>
              <a:t>Conclusions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140" y="876300"/>
            <a:ext cx="8564336" cy="5543550"/>
          </a:xfrm>
        </p:spPr>
        <p:txBody>
          <a:bodyPr/>
          <a:lstStyle/>
          <a:p>
            <a:r>
              <a:rPr lang="en-US" sz="2000" dirty="0" smtClean="0"/>
              <a:t>Proposed </a:t>
            </a:r>
            <a:r>
              <a:rPr lang="en-US" sz="2000" dirty="0" smtClean="0"/>
              <a:t>simplified intra mode coding method for screen contents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Derivation process of most probable modes using neighboring intra modes was removed. </a:t>
            </a:r>
          </a:p>
          <a:p>
            <a:r>
              <a:rPr lang="en-US" sz="2000" dirty="0" smtClean="0"/>
              <a:t>Provides gains of </a:t>
            </a:r>
          </a:p>
          <a:p>
            <a:pPr lvl="1"/>
            <a:r>
              <a:rPr lang="en-US" b="1" dirty="0" smtClean="0"/>
              <a:t> -0.7% for lossless</a:t>
            </a:r>
          </a:p>
          <a:p>
            <a:pPr>
              <a:buNone/>
            </a:pPr>
            <a:r>
              <a:rPr lang="en-US" sz="2000" dirty="0" smtClean="0"/>
              <a:t>	-   -1.0%/-0.8%/-0.8% for </a:t>
            </a:r>
            <a:r>
              <a:rPr lang="en-US" sz="2000" dirty="0" err="1" smtClean="0"/>
              <a:t>lossy</a:t>
            </a:r>
            <a:r>
              <a:rPr lang="en-US" sz="2000" dirty="0" smtClean="0"/>
              <a:t> AI tests. </a:t>
            </a:r>
            <a:endParaRPr lang="en-US" sz="2000" dirty="0" smtClean="0"/>
          </a:p>
        </p:txBody>
      </p:sp>
      <p:sp>
        <p:nvSpPr>
          <p:cNvPr id="4" name="직사각형 3"/>
          <p:cNvSpPr/>
          <p:nvPr/>
        </p:nvSpPr>
        <p:spPr>
          <a:xfrm>
            <a:off x="333375" y="5217468"/>
            <a:ext cx="7162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sz="2000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We would like to thank </a:t>
            </a:r>
            <a:r>
              <a:rPr lang="en-CA" altLang="ko-KR" sz="2000" b="1" dirty="0" smtClean="0">
                <a:solidFill>
                  <a:srgbClr val="0B1FB5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BBC Research &amp; Development</a:t>
            </a:r>
            <a:r>
              <a:rPr lang="en-US" altLang="ko-KR" sz="2000" b="1" dirty="0" smtClean="0">
                <a:solidFill>
                  <a:srgbClr val="0B1FB5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  </a:t>
            </a:r>
            <a:r>
              <a:rPr lang="en-US" altLang="ko-KR" sz="2000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for the crosscheck of this proposal. </a:t>
            </a:r>
            <a:endParaRPr lang="ko-KR" altLang="en-US" sz="2000" b="1" dirty="0" smtClean="0">
              <a:solidFill>
                <a:schemeClr val="tx1"/>
              </a:solidFill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2675" y="2809875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000" b="1" i="1" dirty="0" smtClean="0">
                <a:latin typeface="Times New Roman" pitchFamily="18" charset="0"/>
                <a:cs typeface="Times New Roman" pitchFamily="18" charset="0"/>
              </a:rPr>
              <a:t>Thank you !</a:t>
            </a:r>
            <a:endParaRPr lang="ko-KR" altLang="en-US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6_SAIT">
  <a:themeElements>
    <a:clrScheme name="6_SA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6_SAIT">
      <a:majorFont>
        <a:latin typeface="맑은 고딕"/>
        <a:ea typeface="맑은 고딕"/>
        <a:cs typeface=""/>
      </a:majorFont>
      <a:minorFont>
        <a:latin typeface="맑은 고딕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FF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accent1">
              <a:gamma/>
              <a:shade val="60000"/>
              <a:invGamma/>
            </a:schemeClr>
          </a:prstShdw>
        </a:effec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sz="1200" b="0" i="0" u="none" strike="noStrike" cap="none" normalizeH="0" baseline="0" smtClean="0">
            <a:ln>
              <a:noFill/>
            </a:ln>
            <a:solidFill>
              <a:srgbClr val="000066"/>
            </a:solidFill>
            <a:effectLst/>
            <a:latin typeface="HY헤드라인M" pitchFamily="18" charset="-127"/>
            <a:ea typeface="HY헤드라인M" pitchFamily="18" charset="-127"/>
          </a:defRPr>
        </a:defPPr>
      </a:lstStyle>
    </a:lnDef>
  </a:objectDefaults>
  <a:extraClrSchemeLst>
    <a:extraClrScheme>
      <a:clrScheme name="6_SA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SAI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SAI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100808</TotalTime>
  <Words>759</Words>
  <Application>Microsoft Office PowerPoint</Application>
  <PresentationFormat>화면 슬라이드 쇼(4:3)</PresentationFormat>
  <Paragraphs>318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6_SAIT</vt:lpstr>
      <vt:lpstr>슬라이드 1</vt:lpstr>
      <vt:lpstr>Summary</vt:lpstr>
      <vt:lpstr>Introductions -1</vt:lpstr>
      <vt:lpstr>Introductions-2 </vt:lpstr>
      <vt:lpstr>Proposed method </vt:lpstr>
      <vt:lpstr>Experimental results </vt:lpstr>
      <vt:lpstr>Conclusions</vt:lpstr>
      <vt:lpstr>슬라이드 8</vt:lpstr>
    </vt:vector>
  </TitlesOfParts>
  <Company>삼성전자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ThunderBird</dc:creator>
  <cp:lastModifiedBy>jh643.min</cp:lastModifiedBy>
  <cp:revision>1985</cp:revision>
  <dcterms:created xsi:type="dcterms:W3CDTF">2006-11-22T03:19:05Z</dcterms:created>
  <dcterms:modified xsi:type="dcterms:W3CDTF">2013-07-23T07:20:59Z</dcterms:modified>
</cp:coreProperties>
</file>