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300" r:id="rId3"/>
    <p:sldId id="309" r:id="rId4"/>
    <p:sldId id="305" r:id="rId5"/>
    <p:sldId id="310" r:id="rId6"/>
    <p:sldId id="30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>
        <p:scale>
          <a:sx n="70" d="100"/>
          <a:sy n="70" d="100"/>
        </p:scale>
        <p:origin x="-197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smtClean="0"/>
              <a:t>Non-SCE3</a:t>
            </a:r>
            <a:r>
              <a:rPr lang="en-CA" b="1" dirty="0"/>
              <a:t>: Region based Inter-layer </a:t>
            </a:r>
            <a:r>
              <a:rPr lang="en-CA" b="1"/>
              <a:t>Cross-Color </a:t>
            </a:r>
            <a:r>
              <a:rPr lang="en-CA" b="1" smtClean="0"/>
              <a:t>Filtering (JCTVC-N0229)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0"/>
            <a:ext cx="5704646" cy="629919"/>
          </a:xfrm>
        </p:spPr>
        <p:txBody>
          <a:bodyPr/>
          <a:lstStyle/>
          <a:p>
            <a:r>
              <a:rPr lang="en-CA" dirty="0" smtClean="0"/>
              <a:t>X. Li</a:t>
            </a:r>
            <a:r>
              <a:rPr lang="en-CA" dirty="0"/>
              <a:t>, </a:t>
            </a:r>
            <a:r>
              <a:rPr lang="en-CA" dirty="0" smtClean="0"/>
              <a:t>W. </a:t>
            </a:r>
            <a:r>
              <a:rPr lang="en-CA" dirty="0"/>
              <a:t>Pu, </a:t>
            </a:r>
            <a:r>
              <a:rPr lang="en-CA" dirty="0" smtClean="0"/>
              <a:t>J. </a:t>
            </a:r>
            <a:r>
              <a:rPr lang="en-CA" dirty="0"/>
              <a:t>Chen, </a:t>
            </a:r>
            <a:r>
              <a:rPr lang="en-CA" dirty="0" smtClean="0"/>
              <a:t>M. Karczewicz (Qualcomm Inc.)</a:t>
            </a:r>
          </a:p>
          <a:p>
            <a:r>
              <a:rPr lang="en-CA" dirty="0" smtClean="0"/>
              <a:t>E. </a:t>
            </a:r>
            <a:r>
              <a:rPr lang="en-CA" dirty="0" err="1"/>
              <a:t>Alshina</a:t>
            </a:r>
            <a:r>
              <a:rPr lang="en-CA" dirty="0"/>
              <a:t>, </a:t>
            </a:r>
            <a:r>
              <a:rPr lang="en-CA" dirty="0" smtClean="0"/>
              <a:t>A. </a:t>
            </a:r>
            <a:r>
              <a:rPr lang="en-CA" dirty="0"/>
              <a:t>Alshin, </a:t>
            </a:r>
            <a:r>
              <a:rPr lang="en-CA" dirty="0" smtClean="0"/>
              <a:t>Y. Cho (</a:t>
            </a:r>
            <a:r>
              <a:rPr lang="en-CA" dirty="0"/>
              <a:t>Samsung </a:t>
            </a:r>
            <a:r>
              <a:rPr lang="en-CA" dirty="0" err="1"/>
              <a:t>Eletronics</a:t>
            </a:r>
            <a:r>
              <a:rPr lang="en-CA" dirty="0"/>
              <a:t>, Ltd</a:t>
            </a:r>
            <a:r>
              <a:rPr lang="en-CA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Region based inter-layer cross-color filtering is proposed on top of SCE3.4.2 (JCTVC-N0152)</a:t>
            </a:r>
          </a:p>
          <a:p>
            <a:pPr lvl="1"/>
            <a:r>
              <a:rPr lang="en-US" dirty="0" smtClean="0"/>
              <a:t>An inter-layer reference picture is adaptively partitioned into multiple (1, 4, or 16) regions in a quad-tree manner. Each region has its own inter-layer cross-color filter parameters</a:t>
            </a:r>
          </a:p>
          <a:p>
            <a:pPr lvl="1"/>
            <a:r>
              <a:rPr lang="en-US" dirty="0" smtClean="0"/>
              <a:t>8-point </a:t>
            </a:r>
            <a:r>
              <a:rPr lang="en-US" dirty="0"/>
              <a:t>inter-layer cross-color </a:t>
            </a:r>
            <a:r>
              <a:rPr lang="en-US" dirty="0" smtClean="0"/>
              <a:t>filter as proposed in JCTVC-M0253</a:t>
            </a:r>
            <a:endParaRPr lang="en-US" dirty="0"/>
          </a:p>
          <a:p>
            <a:r>
              <a:rPr lang="en-US" dirty="0" smtClean="0"/>
              <a:t>Simulation results and discussions</a:t>
            </a:r>
          </a:p>
          <a:p>
            <a:pPr lvl="1"/>
            <a:r>
              <a:rPr lang="en-US" dirty="0" smtClean="0"/>
              <a:t>Doubled coding gain compared to </a:t>
            </a:r>
            <a:r>
              <a:rPr lang="en-US" dirty="0"/>
              <a:t>SCE3.4.2</a:t>
            </a:r>
            <a:endParaRPr lang="en-US" dirty="0" smtClean="0"/>
          </a:p>
          <a:p>
            <a:pPr lvl="1"/>
            <a:r>
              <a:rPr lang="en-US" dirty="0" smtClean="0"/>
              <a:t>Similar memory access to that </a:t>
            </a:r>
            <a:r>
              <a:rPr lang="en-US" dirty="0"/>
              <a:t>of </a:t>
            </a:r>
            <a:r>
              <a:rPr lang="en-US" dirty="0" smtClean="0"/>
              <a:t>SCE3.4.2</a:t>
            </a:r>
          </a:p>
          <a:p>
            <a:pPr lvl="1"/>
            <a:r>
              <a:rPr lang="en-US" dirty="0"/>
              <a:t>Lower computational complexity compared to SCE3.4.2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Thanks Canon for crosschecking (JCTVC-N0311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 based Inter-layer Cross-color 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inter-layer reference picture is adaptively partitioned into multiple (1, 4, or 16) regions in a quad-tree manner. Each region has its own inter-layer cross-color filter </a:t>
            </a:r>
            <a:r>
              <a:rPr lang="en-US" dirty="0" smtClean="0"/>
              <a:t>parameters </a:t>
            </a:r>
            <a:r>
              <a:rPr lang="en-US" b="1" i="1" dirty="0" smtClean="0"/>
              <a:t>– Better local </a:t>
            </a:r>
            <a:r>
              <a:rPr lang="en-US" b="1" i="1" dirty="0" err="1" smtClean="0"/>
              <a:t>adaptivity</a:t>
            </a:r>
            <a:endParaRPr lang="en-US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133600"/>
            <a:ext cx="4286250" cy="370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3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8-poing Cross-shaped Filter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63512" y="838200"/>
            <a:ext cx="4560887" cy="5278438"/>
          </a:xfrm>
        </p:spPr>
        <p:txBody>
          <a:bodyPr/>
          <a:lstStyle/>
          <a:p>
            <a:pPr marL="173038" lvl="1">
              <a:buClr>
                <a:schemeClr val="accent1"/>
              </a:buClr>
            </a:pPr>
            <a:r>
              <a:rPr lang="en-US" sz="2200" dirty="0" smtClean="0"/>
              <a:t>Method in </a:t>
            </a:r>
            <a:r>
              <a:rPr lang="en-US" dirty="0" smtClean="0"/>
              <a:t>SCE3.4.2 (</a:t>
            </a:r>
            <a:r>
              <a:rPr lang="en-US" sz="2200" dirty="0" smtClean="0"/>
              <a:t>JCTVC-N0152)</a:t>
            </a:r>
          </a:p>
          <a:p>
            <a:pPr marL="173038" lvl="1">
              <a:buClr>
                <a:schemeClr val="accent1"/>
              </a:buClr>
            </a:pPr>
            <a:endParaRPr lang="en-US" sz="2200" dirty="0"/>
          </a:p>
          <a:p>
            <a:pPr marL="173038" lvl="1">
              <a:buClr>
                <a:schemeClr val="accent1"/>
              </a:buClr>
            </a:pPr>
            <a:endParaRPr lang="en-US" sz="2200" dirty="0" smtClean="0"/>
          </a:p>
          <a:p>
            <a:pPr marL="173038" lvl="1">
              <a:buClr>
                <a:schemeClr val="accent1"/>
              </a:buClr>
            </a:pPr>
            <a:endParaRPr lang="en-US" sz="2200" dirty="0"/>
          </a:p>
          <a:p>
            <a:pPr marL="173038" lvl="1">
              <a:buClr>
                <a:schemeClr val="accent1"/>
              </a:buClr>
            </a:pPr>
            <a:endParaRPr lang="en-US" sz="2200" dirty="0" smtClean="0"/>
          </a:p>
          <a:p>
            <a:pPr marL="173038" lvl="1">
              <a:buClr>
                <a:schemeClr val="accent1"/>
              </a:buClr>
            </a:pPr>
            <a:endParaRPr lang="en-US" sz="2200" dirty="0"/>
          </a:p>
          <a:p>
            <a:pPr marL="173038" lvl="1">
              <a:buClr>
                <a:schemeClr val="accent1"/>
              </a:buClr>
            </a:pPr>
            <a:endParaRPr lang="en-US" sz="2200" dirty="0" smtClean="0"/>
          </a:p>
          <a:p>
            <a:pPr marL="173038" lvl="1">
              <a:buClr>
                <a:schemeClr val="accent1"/>
              </a:buClr>
            </a:pPr>
            <a:endParaRPr lang="en-US" sz="2200" dirty="0"/>
          </a:p>
          <a:p>
            <a:pPr marL="173038" lvl="1">
              <a:buClr>
                <a:schemeClr val="accent1"/>
              </a:buClr>
            </a:pPr>
            <a:r>
              <a:rPr lang="en-US" sz="2000" dirty="0" smtClean="0"/>
              <a:t>13 </a:t>
            </a:r>
            <a:r>
              <a:rPr lang="en-US" sz="2000" dirty="0"/>
              <a:t>multiplications and 12 additions per </a:t>
            </a:r>
            <a:r>
              <a:rPr lang="en-US" sz="2000" dirty="0" err="1"/>
              <a:t>chroma</a:t>
            </a:r>
            <a:r>
              <a:rPr lang="en-US" sz="2000" dirty="0"/>
              <a:t> pixel</a:t>
            </a:r>
            <a:endParaRPr lang="en-US" sz="2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800600" y="762000"/>
            <a:ext cx="4075113" cy="5354638"/>
          </a:xfrm>
        </p:spPr>
        <p:txBody>
          <a:bodyPr/>
          <a:lstStyle/>
          <a:p>
            <a:r>
              <a:rPr lang="en-US" sz="2200" dirty="0" smtClean="0"/>
              <a:t>Proposed </a:t>
            </a:r>
            <a:r>
              <a:rPr lang="en-US" sz="2200" dirty="0"/>
              <a:t>method (as in JCTVC-M0253)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pPr marL="173038" lvl="2" indent="-173038">
              <a:buClr>
                <a:schemeClr val="accent1"/>
              </a:buClr>
              <a:buSzTx/>
              <a:buFont typeface="Wingdings" pitchFamily="2" charset="2"/>
              <a:buChar char="§"/>
            </a:pPr>
            <a:r>
              <a:rPr lang="en-US" dirty="0"/>
              <a:t>9 multiplications and 8 additions per </a:t>
            </a:r>
            <a:r>
              <a:rPr lang="en-US" dirty="0" err="1"/>
              <a:t>chroma</a:t>
            </a:r>
            <a:r>
              <a:rPr lang="en-US" dirty="0"/>
              <a:t> pixel</a:t>
            </a:r>
          </a:p>
          <a:p>
            <a:pPr lvl="1"/>
            <a:r>
              <a:rPr lang="en-US" sz="1800" dirty="0" smtClean="0"/>
              <a:t>Lower complexity in deriving filter parameters for one region</a:t>
            </a:r>
          </a:p>
          <a:p>
            <a:pPr lvl="1"/>
            <a:r>
              <a:rPr lang="en-US" sz="1800" dirty="0" smtClean="0"/>
              <a:t>Lower computational complexity at decoder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533043"/>
              </p:ext>
            </p:extLst>
          </p:nvPr>
        </p:nvGraphicFramePr>
        <p:xfrm>
          <a:off x="533400" y="1752600"/>
          <a:ext cx="4489420" cy="2626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Visio" r:id="rId3" imgW="5177547" imgH="3018706" progId="Visio.Drawing.11">
                  <p:embed/>
                </p:oleObj>
              </mc:Choice>
              <mc:Fallback>
                <p:oleObj name="Visio" r:id="rId3" imgW="5177547" imgH="301870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752600"/>
                        <a:ext cx="4489420" cy="26261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703" y="1725304"/>
            <a:ext cx="1849007" cy="266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1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R-D Performance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007368"/>
              </p:ext>
            </p:extLst>
          </p:nvPr>
        </p:nvGraphicFramePr>
        <p:xfrm>
          <a:off x="163513" y="1563690"/>
          <a:ext cx="8712197" cy="4760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  <a:gridCol w="670169"/>
              </a:tblGrid>
              <a:tr h="68013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partition</a:t>
                      </a:r>
                      <a:r>
                        <a:rPr lang="en-US" sz="1600" dirty="0" smtClean="0"/>
                        <a:t> (SCE3.4.2)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</a:t>
                      </a:r>
                      <a:r>
                        <a:rPr lang="en-US" sz="1600" baseline="0" dirty="0" smtClean="0"/>
                        <a:t> to 4 regions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 to 16 regions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 to 64 regions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013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</a:t>
                      </a:r>
                      <a:endParaRPr lang="en-US" sz="1600" dirty="0"/>
                    </a:p>
                  </a:txBody>
                  <a:tcPr marL="89467" marR="894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</a:t>
                      </a:r>
                      <a:endParaRPr lang="en-US" sz="1600" dirty="0"/>
                    </a:p>
                  </a:txBody>
                  <a:tcPr marL="89467" marR="894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</a:t>
                      </a:r>
                      <a:endParaRPr lang="en-US" sz="1600" dirty="0"/>
                    </a:p>
                  </a:txBody>
                  <a:tcPr marL="89467" marR="894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 marL="89467" marR="8946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</a:t>
                      </a:r>
                      <a:endParaRPr lang="en-US" sz="1600" dirty="0"/>
                    </a:p>
                  </a:txBody>
                  <a:tcPr marL="89467" marR="894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marL="89467" marR="89467" anchor="ctr"/>
                </a:tc>
              </a:tr>
              <a:tr h="6801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AI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-8.5%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-18.5%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-22.0%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-11.7%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-22.2%</a:t>
                      </a:r>
                    </a:p>
                  </a:txBody>
                  <a:tcPr marL="0" marR="0" marT="0" marB="0" anchor="ctr"/>
                </a:tc>
              </a:tr>
              <a:tr h="6801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-20.1%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-23.4%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-23.8%</a:t>
                      </a:r>
                    </a:p>
                  </a:txBody>
                  <a:tcPr marL="0" marR="0" marT="0" marB="0" anchor="ctr"/>
                </a:tc>
              </a:tr>
              <a:tr h="6801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LD-B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-7.5%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-16.8%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-18.9%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-18.8%</a:t>
                      </a:r>
                    </a:p>
                  </a:txBody>
                  <a:tcPr marL="0" marR="0" marT="0" marB="0" anchor="ctr"/>
                </a:tc>
              </a:tr>
              <a:tr h="6801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LD-P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-15.7%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-17.9%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-17.5%</a:t>
                      </a:r>
                    </a:p>
                  </a:txBody>
                  <a:tcPr marL="0" marR="0" marT="0" marB="0" anchor="ctr"/>
                </a:tc>
              </a:tr>
              <a:tr h="6801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Avg.</a:t>
                      </a:r>
                      <a:endParaRPr lang="en-US" sz="1600" dirty="0"/>
                    </a:p>
                  </a:txBody>
                  <a:tcPr marL="89467" marR="8946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-8.0%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-17.8%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-20.6%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-20.6%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3513" y="838200"/>
            <a:ext cx="871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1730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798513" indent="-223838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A0B3A9"/>
              </a:buClr>
              <a:buSzPct val="125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087438" indent="-174625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C76C2C"/>
              </a:buClr>
              <a:buSzPct val="125000"/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4pPr>
            <a:lvl5pPr marL="13160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17732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2304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26876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144838" indent="-114300" algn="l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27375"/>
              </a:buClr>
              <a:buChar char="•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“Up to 16 regions” shows best tradeoff between coding performance and complexity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659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Region based inter-layer cross-color filtering is proposed on top of </a:t>
            </a:r>
            <a:r>
              <a:rPr lang="en-US" dirty="0" smtClean="0"/>
              <a:t>SCE3.4.2 (JCTVC-N0152)</a:t>
            </a:r>
            <a:endParaRPr lang="en-US" dirty="0"/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latency issue</a:t>
            </a:r>
            <a:endParaRPr lang="en-US" dirty="0"/>
          </a:p>
          <a:p>
            <a:pPr lvl="1"/>
            <a:r>
              <a:rPr lang="en-US" dirty="0" smtClean="0"/>
              <a:t>An </a:t>
            </a:r>
            <a:r>
              <a:rPr lang="en-US" dirty="0"/>
              <a:t>inter-layer reference picture is adaptively partitioned into multiple (1, 4, or 16) </a:t>
            </a:r>
            <a:r>
              <a:rPr lang="en-US" dirty="0" smtClean="0"/>
              <a:t>regions</a:t>
            </a:r>
          </a:p>
          <a:p>
            <a:pPr lvl="2"/>
            <a:r>
              <a:rPr lang="en-US" dirty="0" smtClean="0"/>
              <a:t>Max region number may be level related</a:t>
            </a:r>
          </a:p>
          <a:p>
            <a:pPr lvl="2"/>
            <a:r>
              <a:rPr lang="en-US" dirty="0" smtClean="0"/>
              <a:t>Up to 16 regions for CTC</a:t>
            </a:r>
            <a:endParaRPr lang="en-US" dirty="0"/>
          </a:p>
          <a:p>
            <a:pPr lvl="1"/>
            <a:r>
              <a:rPr lang="en-US" dirty="0"/>
              <a:t>8-point inter-layer cross-color </a:t>
            </a:r>
            <a:r>
              <a:rPr lang="en-US" dirty="0" smtClean="0"/>
              <a:t>filter</a:t>
            </a:r>
            <a:endParaRPr lang="en-US" dirty="0"/>
          </a:p>
          <a:p>
            <a:pPr lvl="1"/>
            <a:r>
              <a:rPr lang="en-US" dirty="0"/>
              <a:t>14-bit shift instead of 16-bit shift in scaling process</a:t>
            </a:r>
          </a:p>
          <a:p>
            <a:endParaRPr lang="en-US" dirty="0" smtClean="0"/>
          </a:p>
          <a:p>
            <a:r>
              <a:rPr lang="en-US" dirty="0" smtClean="0"/>
              <a:t>Significant coding efficiency improvement by the proposed method </a:t>
            </a:r>
            <a:r>
              <a:rPr lang="en-US" dirty="0"/>
              <a:t>is observed </a:t>
            </a:r>
          </a:p>
        </p:txBody>
      </p:sp>
    </p:spTree>
    <p:extLst>
      <p:ext uri="{BB962C8B-B14F-4D97-AF65-F5344CB8AC3E}">
        <p14:creationId xmlns:p14="http://schemas.microsoft.com/office/powerpoint/2010/main" val="763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3134</TotalTime>
  <Words>523</Words>
  <Application>Microsoft Office PowerPoint</Application>
  <PresentationFormat>On-screen Show (4:3)</PresentationFormat>
  <Paragraphs>129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QCT2008_PPT_Master_ConfdProp</vt:lpstr>
      <vt:lpstr>Visio</vt:lpstr>
      <vt:lpstr>Non-SCE3: Region based Inter-layer Cross-Color Filtering (JCTVC-N0229)</vt:lpstr>
      <vt:lpstr>Overview</vt:lpstr>
      <vt:lpstr>Region based Inter-layer Cross-color Filtering</vt:lpstr>
      <vt:lpstr>Proposed 8-poing Cross-shaped Filter </vt:lpstr>
      <vt:lpstr>R-D Performance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155</cp:revision>
  <dcterms:created xsi:type="dcterms:W3CDTF">2012-03-19T15:53:13Z</dcterms:created>
  <dcterms:modified xsi:type="dcterms:W3CDTF">2013-07-26T07:02:54Z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767548128</vt:i4>
  </property>
  <property fmtid="{D5CDD505-2E9C-101B-9397-08002B2CF9AE}" pid="3" name="_NewReviewCycle">
    <vt:lpwstr/>
  </property>
  <property fmtid="{D5CDD505-2E9C-101B-9397-08002B2CF9AE}" pid="4" name="_EmailSubject">
    <vt:lpwstr>draft slides for inter-layer cross-color filtering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-1017172630</vt:i4>
  </property>
</Properties>
</file>