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1" r:id="rId1"/>
  </p:sldMasterIdLst>
  <p:notesMasterIdLst>
    <p:notesMasterId r:id="rId9"/>
  </p:notesMasterIdLst>
  <p:sldIdLst>
    <p:sldId id="256" r:id="rId2"/>
    <p:sldId id="257" r:id="rId3"/>
    <p:sldId id="258" r:id="rId4"/>
    <p:sldId id="260" r:id="rId5"/>
    <p:sldId id="261" r:id="rId6"/>
    <p:sldId id="263" r:id="rId7"/>
    <p:sldId id="262" r:id="rId8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6600"/>
    <a:srgbClr val="FF9900"/>
    <a:srgbClr val="2B88AD"/>
    <a:srgbClr val="000000"/>
    <a:srgbClr val="FFFFCC"/>
    <a:srgbClr val="333399"/>
    <a:srgbClr val="CC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8D230F3-CF80-4859-8CE7-A43EE81993B5}" styleName="Helle Formatvorlage 1 - Akz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509" autoAdjust="0"/>
    <p:restoredTop sz="86599" autoAdjust="0"/>
  </p:normalViewPr>
  <p:slideViewPr>
    <p:cSldViewPr showGuides="1">
      <p:cViewPr>
        <p:scale>
          <a:sx n="75" d="100"/>
          <a:sy n="75" d="100"/>
        </p:scale>
        <p:origin x="-1704" y="-186"/>
      </p:cViewPr>
      <p:guideLst>
        <p:guide orient="horz" pos="2160"/>
        <p:guide pos="521"/>
      </p:guideLst>
    </p:cSldViewPr>
  </p:slideViewPr>
  <p:outlineViewPr>
    <p:cViewPr>
      <p:scale>
        <a:sx n="33" d="100"/>
        <a:sy n="33" d="100"/>
      </p:scale>
      <p:origin x="0" y="334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de-DE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endParaRPr lang="de-DE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de-DE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11949AC8-CC29-4F0D-AE04-CDF72136DB0E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542290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b="1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n: </a:t>
            </a:r>
            <a:r>
              <a:rPr lang="de-DE" dirty="0" smtClean="0"/>
              <a:t>die </a:t>
            </a:r>
            <a:r>
              <a:rPr lang="de-DE" dirty="0" err="1" smtClean="0"/>
              <a:t>Conclusions</a:t>
            </a:r>
            <a:r>
              <a:rPr lang="de-DE" dirty="0" smtClean="0"/>
              <a:t> könnten noch knackiger werden. - Mach am besten bei den </a:t>
            </a:r>
            <a:r>
              <a:rPr lang="de-DE" dirty="0" err="1" smtClean="0"/>
              <a:t>results</a:t>
            </a:r>
            <a:r>
              <a:rPr lang="de-DE" dirty="0" smtClean="0"/>
              <a:t> auf einem </a:t>
            </a:r>
            <a:r>
              <a:rPr lang="de-DE" dirty="0" err="1" smtClean="0"/>
              <a:t>einführungsslide</a:t>
            </a:r>
            <a:r>
              <a:rPr lang="de-DE" dirty="0" smtClean="0"/>
              <a:t> noch klar, dass Du CTC für die Referenz hast, und was die </a:t>
            </a:r>
            <a:r>
              <a:rPr lang="de-DE" dirty="0" err="1" smtClean="0"/>
              <a:t>mods</a:t>
            </a:r>
            <a:r>
              <a:rPr lang="de-DE" dirty="0" smtClean="0"/>
              <a:t> für das </a:t>
            </a:r>
            <a:r>
              <a:rPr lang="de-DE" dirty="0" err="1" smtClean="0"/>
              <a:t>Proposal</a:t>
            </a:r>
            <a:r>
              <a:rPr lang="de-DE" dirty="0" smtClean="0"/>
              <a:t> sind</a:t>
            </a:r>
            <a:br>
              <a:rPr lang="de-DE" dirty="0" smtClean="0"/>
            </a:br>
            <a:r>
              <a:rPr lang="de-DE" b="0" dirty="0" smtClean="0">
                <a:effectLst/>
              </a:rPr>
              <a:t>(8:10:47 PM) </a:t>
            </a:r>
            <a:r>
              <a:rPr lang="de-DE" sz="1200" b="1" kern="1200" dirty="0" err="1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mathias.wien</a:t>
            </a:r>
            <a:r>
              <a:rPr lang="de-DE" sz="1200" b="1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: </a:t>
            </a:r>
            <a:r>
              <a:rPr lang="de-DE" dirty="0" smtClean="0"/>
              <a:t>und die frage, wie man das signalisiert, sollten wir zumindest auf dem letzten Slide noch aufwerfen, vielleicht als TBD...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949AC8-CC29-4F0D-AE04-CDF72136DB0E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32611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image" Target="../media/image2.png"/><Relationship Id="rId7" Type="http://schemas.openxmlformats.org/officeDocument/2006/relationships/oleObject" Target="../embeddings/oleObject5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.png"/><Relationship Id="rId5" Type="http://schemas.openxmlformats.org/officeDocument/2006/relationships/oleObject" Target="../embeddings/oleObject4.bin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114" name="AutoShape 26"/>
          <p:cNvSpPr>
            <a:spLocks noChangeArrowheads="1"/>
          </p:cNvSpPr>
          <p:nvPr/>
        </p:nvSpPr>
        <p:spPr bwMode="auto">
          <a:xfrm>
            <a:off x="184150" y="-222250"/>
            <a:ext cx="9232900" cy="809625"/>
          </a:xfrm>
          <a:prstGeom prst="roundRect">
            <a:avLst>
              <a:gd name="adj" fmla="val 20440"/>
            </a:avLst>
          </a:prstGeom>
          <a:noFill/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DFDFD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9157" name="AutoShape 69"/>
          <p:cNvSpPr>
            <a:spLocks noChangeArrowheads="1"/>
          </p:cNvSpPr>
          <p:nvPr/>
        </p:nvSpPr>
        <p:spPr bwMode="auto">
          <a:xfrm>
            <a:off x="323850" y="261938"/>
            <a:ext cx="7488238" cy="5472112"/>
          </a:xfrm>
          <a:prstGeom prst="roundRect">
            <a:avLst>
              <a:gd name="adj" fmla="val 1509"/>
            </a:avLst>
          </a:prstGeom>
          <a:solidFill>
            <a:schemeClr val="bg1"/>
          </a:soli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89116" name="Picture 28" descr="logo_trans_saube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17475"/>
            <a:ext cx="649287" cy="430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9100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611188" y="2286000"/>
            <a:ext cx="7054850" cy="1143000"/>
          </a:xfrm>
        </p:spPr>
        <p:txBody>
          <a:bodyPr/>
          <a:lstStyle>
            <a:lvl1pPr>
              <a:defRPr sz="2800"/>
            </a:lvl1pPr>
          </a:lstStyle>
          <a:p>
            <a:pPr lvl="0"/>
            <a:r>
              <a:rPr lang="de-DE" noProof="0" smtClean="0"/>
              <a:t>Titelmasterformat durch Klicken bearbeiten</a:t>
            </a:r>
          </a:p>
        </p:txBody>
      </p:sp>
      <p:sp>
        <p:nvSpPr>
          <p:cNvPr id="89101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89363"/>
            <a:ext cx="6400800" cy="550862"/>
          </a:xfrm>
        </p:spPr>
        <p:txBody>
          <a:bodyPr/>
          <a:lstStyle>
            <a:lvl1pPr marL="0" indent="0">
              <a:buFont typeface="Arial" charset="0"/>
              <a:buNone/>
              <a:defRPr sz="1600" b="1" i="1"/>
            </a:lvl1pPr>
          </a:lstStyle>
          <a:p>
            <a:pPr lvl="0"/>
            <a:r>
              <a:rPr lang="de-DE" noProof="0" smtClean="0"/>
              <a:t>Formatvorlage des Untertitelmasters durch Klicken bearbeiten</a:t>
            </a:r>
          </a:p>
        </p:txBody>
      </p:sp>
      <p:sp>
        <p:nvSpPr>
          <p:cNvPr id="89102" name="Text Box 14"/>
          <p:cNvSpPr txBox="1">
            <a:spLocks noChangeArrowheads="1"/>
          </p:cNvSpPr>
          <p:nvPr/>
        </p:nvSpPr>
        <p:spPr bwMode="auto">
          <a:xfrm>
            <a:off x="611188" y="4340225"/>
            <a:ext cx="6408737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sz="1600"/>
              <a:t>Institut für Nachrichtentechnik</a:t>
            </a:r>
          </a:p>
          <a:p>
            <a:r>
              <a:rPr lang="de-DE" sz="1600"/>
              <a:t>RWTH Aachen University</a:t>
            </a:r>
          </a:p>
        </p:txBody>
      </p:sp>
      <p:sp>
        <p:nvSpPr>
          <p:cNvPr id="89131" name="Rectangle 43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6973091D-184E-46DB-A397-E0FC26474E3F}" type="slidenum">
              <a:rPr lang="en-US" smtClean="0"/>
              <a:pPr/>
              <a:t>‹Nr.›</a:t>
            </a:fld>
            <a:r>
              <a:rPr lang="en-US" dirty="0" smtClean="0"/>
              <a:t> </a:t>
            </a:r>
            <a:r>
              <a:rPr lang="de-DE" dirty="0" smtClean="0"/>
              <a:t>  </a:t>
            </a:r>
            <a:r>
              <a:rPr lang="de-DE" dirty="0" smtClean="0">
                <a:solidFill>
                  <a:schemeClr val="folHlink"/>
                </a:solidFill>
              </a:rPr>
              <a:t>| </a:t>
            </a:r>
            <a:r>
              <a:rPr lang="de-DE" dirty="0" smtClean="0"/>
              <a:t>  </a:t>
            </a:r>
            <a:fld id="{7D575F9A-F529-463F-9184-83BE78993661}" type="datetime1">
              <a:rPr lang="de-DE" smtClean="0"/>
              <a:pPr/>
              <a:t>27.07.2013</a:t>
            </a:fld>
            <a:r>
              <a:rPr lang="de-DE" dirty="0" smtClean="0"/>
              <a:t>   </a:t>
            </a:r>
            <a:r>
              <a:rPr lang="de-DE" dirty="0" smtClean="0">
                <a:solidFill>
                  <a:schemeClr val="folHlink"/>
                </a:solidFill>
              </a:rPr>
              <a:t>|</a:t>
            </a:r>
            <a:r>
              <a:rPr lang="de-DE" dirty="0" smtClean="0"/>
              <a:t>   JCTVC-L0154</a:t>
            </a:r>
            <a:endParaRPr lang="de-DE" dirty="0"/>
          </a:p>
        </p:txBody>
      </p:sp>
      <p:sp>
        <p:nvSpPr>
          <p:cNvPr id="89149" name="AutoShape 61"/>
          <p:cNvSpPr>
            <a:spLocks noChangeArrowheads="1"/>
          </p:cNvSpPr>
          <p:nvPr/>
        </p:nvSpPr>
        <p:spPr bwMode="auto">
          <a:xfrm>
            <a:off x="107950" y="6467475"/>
            <a:ext cx="8928100" cy="288925"/>
          </a:xfrm>
          <a:prstGeom prst="roundRect">
            <a:avLst>
              <a:gd name="adj" fmla="val 26375"/>
            </a:avLst>
          </a:prstGeom>
          <a:solidFill>
            <a:srgbClr val="F8F8F8"/>
          </a:soli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89150" name="Picture 62" descr="dez5___rwthlogo_gif_rwthlogo1_schwarz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434"/>
          <a:stretch>
            <a:fillRect/>
          </a:stretch>
        </p:blipFill>
        <p:spPr bwMode="auto">
          <a:xfrm>
            <a:off x="8081963" y="6502400"/>
            <a:ext cx="865187" cy="227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9151" name="Object 63"/>
          <p:cNvGraphicFramePr>
            <a:graphicFrameLocks noChangeAspect="1"/>
          </p:cNvGraphicFramePr>
          <p:nvPr/>
        </p:nvGraphicFramePr>
        <p:xfrm>
          <a:off x="511175" y="6578600"/>
          <a:ext cx="76200" cy="76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594" name="CorelPhotoPaint.Image.9" r:id="rId5" imgW="203031" imgH="203031" progId="CorelPhotoPaint.Image.9">
                  <p:embed/>
                </p:oleObj>
              </mc:Choice>
              <mc:Fallback>
                <p:oleObj name="CorelPhotoPaint.Image.9" r:id="rId5" imgW="203031" imgH="203031" progId="CorelPhotoPaint.Image.9">
                  <p:embed/>
                  <p:pic>
                    <p:nvPicPr>
                      <p:cNvPr id="0" name="Object 6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1175" y="6578600"/>
                        <a:ext cx="76200" cy="76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9152" name="Object 64"/>
          <p:cNvGraphicFramePr>
            <a:graphicFrameLocks noChangeAspect="1"/>
          </p:cNvGraphicFramePr>
          <p:nvPr/>
        </p:nvGraphicFramePr>
        <p:xfrm>
          <a:off x="4354513" y="6578600"/>
          <a:ext cx="76200" cy="76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595" name="CorelPhotoPaint.Image.9" r:id="rId7" imgW="203031" imgH="203031" progId="CorelPhotoPaint.Image.9">
                  <p:embed/>
                </p:oleObj>
              </mc:Choice>
              <mc:Fallback>
                <p:oleObj name="CorelPhotoPaint.Image.9" r:id="rId7" imgW="203031" imgH="203031" progId="CorelPhotoPaint.Image.9">
                  <p:embed/>
                  <p:pic>
                    <p:nvPicPr>
                      <p:cNvPr id="0" name="Object 6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4513" y="6578600"/>
                        <a:ext cx="76200" cy="76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9153" name="Rectangle 65"/>
          <p:cNvSpPr>
            <a:spLocks noChangeArrowheads="1"/>
          </p:cNvSpPr>
          <p:nvPr/>
        </p:nvSpPr>
        <p:spPr bwMode="auto">
          <a:xfrm>
            <a:off x="2122488" y="6524625"/>
            <a:ext cx="1873250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de-DE" sz="900"/>
              <a:t>Institut für Nachrichtentechnik</a:t>
            </a:r>
          </a:p>
        </p:txBody>
      </p:sp>
      <p:sp>
        <p:nvSpPr>
          <p:cNvPr id="89154" name="Rectangle 66"/>
          <p:cNvSpPr>
            <a:spLocks noChangeArrowheads="1"/>
          </p:cNvSpPr>
          <p:nvPr/>
        </p:nvSpPr>
        <p:spPr bwMode="auto">
          <a:xfrm>
            <a:off x="4427538" y="6557963"/>
            <a:ext cx="1584325" cy="11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de-DE" sz="900"/>
              <a:t>RWTH Aachen University</a:t>
            </a:r>
          </a:p>
        </p:txBody>
      </p:sp>
      <p:graphicFrame>
        <p:nvGraphicFramePr>
          <p:cNvPr id="89155" name="Object 67"/>
          <p:cNvGraphicFramePr>
            <a:graphicFrameLocks noChangeAspect="1"/>
          </p:cNvGraphicFramePr>
          <p:nvPr/>
        </p:nvGraphicFramePr>
        <p:xfrm>
          <a:off x="2046288" y="6578600"/>
          <a:ext cx="76200" cy="76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596" name="CorelPhotoPaint.Image.9" r:id="rId8" imgW="203031" imgH="203031" progId="CorelPhotoPaint.Image.9">
                  <p:embed/>
                </p:oleObj>
              </mc:Choice>
              <mc:Fallback>
                <p:oleObj name="CorelPhotoPaint.Image.9" r:id="rId8" imgW="203031" imgH="203031" progId="CorelPhotoPaint.Image.9">
                  <p:embed/>
                  <p:pic>
                    <p:nvPicPr>
                      <p:cNvPr id="0" name="Object 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46288" y="6578600"/>
                        <a:ext cx="76200" cy="76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9156" name="Rectangle 68"/>
          <p:cNvSpPr>
            <a:spLocks noChangeArrowheads="1"/>
          </p:cNvSpPr>
          <p:nvPr/>
        </p:nvSpPr>
        <p:spPr bwMode="auto">
          <a:xfrm>
            <a:off x="611188" y="6524625"/>
            <a:ext cx="1439862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de-DE" sz="900" dirty="0" smtClean="0"/>
              <a:t>Christian Feldmann</a:t>
            </a:r>
            <a:endParaRPr lang="de-DE" sz="900" dirty="0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61282C-0C59-4AA4-90D0-222DB3DE776F}" type="slidenum">
              <a:rPr lang="en-US"/>
              <a:pPr/>
              <a:t>‹Nr.›</a:t>
            </a:fld>
            <a:r>
              <a:rPr lang="en-US"/>
              <a:t> </a:t>
            </a:r>
            <a:r>
              <a:rPr lang="de-DE"/>
              <a:t>  </a:t>
            </a:r>
            <a:r>
              <a:rPr lang="de-DE">
                <a:solidFill>
                  <a:schemeClr val="folHlink"/>
                </a:solidFill>
              </a:rPr>
              <a:t>| </a:t>
            </a:r>
            <a:r>
              <a:rPr lang="de-DE"/>
              <a:t>  </a:t>
            </a:r>
            <a:fld id="{8C872A00-FAF8-4413-91EB-12D80CCEEA2C}" type="datetime1">
              <a:rPr lang="de-DE"/>
              <a:pPr/>
              <a:t>27.07.2013</a:t>
            </a:fld>
            <a:r>
              <a:rPr lang="de-DE"/>
              <a:t>   </a:t>
            </a:r>
            <a:r>
              <a:rPr lang="de-DE">
                <a:solidFill>
                  <a:schemeClr val="folHlink"/>
                </a:solidFill>
              </a:rPr>
              <a:t>|</a:t>
            </a:r>
            <a:r>
              <a:rPr lang="de-DE"/>
              <a:t>   &lt;NAME VERANSTALTUNG / ANLASS&gt;</a:t>
            </a:r>
          </a:p>
        </p:txBody>
      </p:sp>
    </p:spTree>
    <p:extLst>
      <p:ext uri="{BB962C8B-B14F-4D97-AF65-F5344CB8AC3E}">
        <p14:creationId xmlns:p14="http://schemas.microsoft.com/office/powerpoint/2010/main" val="3647139041"/>
      </p:ext>
    </p:extLst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98450"/>
            <a:ext cx="2057400" cy="579437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98450"/>
            <a:ext cx="6019800" cy="579437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5E6B42-0EA0-4DAA-9CFF-89E7EF46CDDB}" type="slidenum">
              <a:rPr lang="en-US"/>
              <a:pPr/>
              <a:t>‹Nr.›</a:t>
            </a:fld>
            <a:r>
              <a:rPr lang="en-US"/>
              <a:t> </a:t>
            </a:r>
            <a:r>
              <a:rPr lang="de-DE"/>
              <a:t>  </a:t>
            </a:r>
            <a:r>
              <a:rPr lang="de-DE">
                <a:solidFill>
                  <a:schemeClr val="folHlink"/>
                </a:solidFill>
              </a:rPr>
              <a:t>| </a:t>
            </a:r>
            <a:r>
              <a:rPr lang="de-DE"/>
              <a:t>  </a:t>
            </a:r>
            <a:fld id="{7FB530FA-8BDD-49CE-8371-112430793A8B}" type="datetime1">
              <a:rPr lang="de-DE"/>
              <a:pPr/>
              <a:t>27.07.2013</a:t>
            </a:fld>
            <a:r>
              <a:rPr lang="de-DE"/>
              <a:t>   </a:t>
            </a:r>
            <a:r>
              <a:rPr lang="de-DE">
                <a:solidFill>
                  <a:schemeClr val="folHlink"/>
                </a:solidFill>
              </a:rPr>
              <a:t>|</a:t>
            </a:r>
            <a:r>
              <a:rPr lang="de-DE"/>
              <a:t>   &lt;NAME VERANSTALTUNG / ANLASS&gt;</a:t>
            </a:r>
          </a:p>
        </p:txBody>
      </p:sp>
    </p:spTree>
    <p:extLst>
      <p:ext uri="{BB962C8B-B14F-4D97-AF65-F5344CB8AC3E}">
        <p14:creationId xmlns:p14="http://schemas.microsoft.com/office/powerpoint/2010/main" val="3072956666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F2B3AFB-1042-4298-83F7-A4E8CC8A1D99}" type="slidenum">
              <a:rPr lang="en-US" smtClean="0"/>
              <a:pPr/>
              <a:t>‹Nr.›</a:t>
            </a:fld>
            <a:r>
              <a:rPr lang="en-US" dirty="0" smtClean="0"/>
              <a:t> </a:t>
            </a:r>
            <a:r>
              <a:rPr lang="de-DE" dirty="0" smtClean="0"/>
              <a:t>  </a:t>
            </a:r>
            <a:r>
              <a:rPr lang="de-DE" dirty="0" smtClean="0">
                <a:solidFill>
                  <a:schemeClr val="folHlink"/>
                </a:solidFill>
              </a:rPr>
              <a:t>| </a:t>
            </a:r>
            <a:r>
              <a:rPr lang="de-DE" dirty="0" smtClean="0"/>
              <a:t>  </a:t>
            </a:r>
            <a:fld id="{8E4B0BB6-88EA-4141-B262-B874A9247805}" type="datetime1">
              <a:rPr lang="de-DE" smtClean="0"/>
              <a:pPr/>
              <a:t>27.07.2013</a:t>
            </a:fld>
            <a:r>
              <a:rPr lang="de-DE" dirty="0" smtClean="0"/>
              <a:t>   </a:t>
            </a:r>
            <a:r>
              <a:rPr lang="de-DE" dirty="0" smtClean="0">
                <a:solidFill>
                  <a:schemeClr val="folHlink"/>
                </a:solidFill>
              </a:rPr>
              <a:t>|</a:t>
            </a:r>
            <a:r>
              <a:rPr lang="de-DE" dirty="0" smtClean="0"/>
              <a:t>   JCTVC-L0154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24672707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AEA0AE5-BFE7-477D-8DB7-1CA88CC37A65}" type="slidenum">
              <a:rPr lang="en-US"/>
              <a:pPr/>
              <a:t>‹Nr.›</a:t>
            </a:fld>
            <a:r>
              <a:rPr lang="en-US"/>
              <a:t> </a:t>
            </a:r>
            <a:r>
              <a:rPr lang="de-DE"/>
              <a:t>  </a:t>
            </a:r>
            <a:r>
              <a:rPr lang="de-DE">
                <a:solidFill>
                  <a:schemeClr val="folHlink"/>
                </a:solidFill>
              </a:rPr>
              <a:t>| </a:t>
            </a:r>
            <a:r>
              <a:rPr lang="de-DE"/>
              <a:t>  </a:t>
            </a:r>
            <a:fld id="{FCCCAD23-520B-4D12-BDD5-B385F24A2B2D}" type="datetime1">
              <a:rPr lang="de-DE"/>
              <a:pPr/>
              <a:t>27.07.2013</a:t>
            </a:fld>
            <a:r>
              <a:rPr lang="de-DE"/>
              <a:t>   </a:t>
            </a:r>
            <a:r>
              <a:rPr lang="de-DE">
                <a:solidFill>
                  <a:schemeClr val="folHlink"/>
                </a:solidFill>
              </a:rPr>
              <a:t>|</a:t>
            </a:r>
            <a:r>
              <a:rPr lang="de-DE"/>
              <a:t>   &lt;NAME VERANSTALTUNG / ANLASS&gt;</a:t>
            </a:r>
          </a:p>
        </p:txBody>
      </p:sp>
    </p:spTree>
    <p:extLst>
      <p:ext uri="{BB962C8B-B14F-4D97-AF65-F5344CB8AC3E}">
        <p14:creationId xmlns:p14="http://schemas.microsoft.com/office/powerpoint/2010/main" val="82220505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9810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9810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8A120E3-14B7-49B9-9F8C-E9F95490FA47}" type="slidenum">
              <a:rPr lang="en-US"/>
              <a:pPr/>
              <a:t>‹Nr.›</a:t>
            </a:fld>
            <a:r>
              <a:rPr lang="en-US"/>
              <a:t> </a:t>
            </a:r>
            <a:r>
              <a:rPr lang="de-DE"/>
              <a:t>  </a:t>
            </a:r>
            <a:r>
              <a:rPr lang="de-DE">
                <a:solidFill>
                  <a:schemeClr val="folHlink"/>
                </a:solidFill>
              </a:rPr>
              <a:t>| </a:t>
            </a:r>
            <a:r>
              <a:rPr lang="de-DE"/>
              <a:t>  </a:t>
            </a:r>
            <a:fld id="{698E0F93-FD8E-411D-952D-B838361CDC9E}" type="datetime1">
              <a:rPr lang="de-DE"/>
              <a:pPr/>
              <a:t>27.07.2013</a:t>
            </a:fld>
            <a:r>
              <a:rPr lang="de-DE"/>
              <a:t>   </a:t>
            </a:r>
            <a:r>
              <a:rPr lang="de-DE">
                <a:solidFill>
                  <a:schemeClr val="folHlink"/>
                </a:solidFill>
              </a:rPr>
              <a:t>|</a:t>
            </a:r>
            <a:r>
              <a:rPr lang="de-DE"/>
              <a:t>   &lt;NAME VERANSTALTUNG / ANLASS&gt;</a:t>
            </a:r>
          </a:p>
        </p:txBody>
      </p:sp>
    </p:spTree>
    <p:extLst>
      <p:ext uri="{BB962C8B-B14F-4D97-AF65-F5344CB8AC3E}">
        <p14:creationId xmlns:p14="http://schemas.microsoft.com/office/powerpoint/2010/main" val="2731461374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C71611-4E85-4A83-8382-C31CE3B5B12B}" type="slidenum">
              <a:rPr lang="en-US"/>
              <a:pPr/>
              <a:t>‹Nr.›</a:t>
            </a:fld>
            <a:r>
              <a:rPr lang="en-US"/>
              <a:t> </a:t>
            </a:r>
            <a:r>
              <a:rPr lang="de-DE"/>
              <a:t>  </a:t>
            </a:r>
            <a:r>
              <a:rPr lang="de-DE">
                <a:solidFill>
                  <a:schemeClr val="folHlink"/>
                </a:solidFill>
              </a:rPr>
              <a:t>| </a:t>
            </a:r>
            <a:r>
              <a:rPr lang="de-DE"/>
              <a:t>  </a:t>
            </a:r>
            <a:fld id="{C3C64919-2BD1-49A5-9C03-338741D537A3}" type="datetime1">
              <a:rPr lang="de-DE"/>
              <a:pPr/>
              <a:t>27.07.2013</a:t>
            </a:fld>
            <a:r>
              <a:rPr lang="de-DE"/>
              <a:t>   </a:t>
            </a:r>
            <a:r>
              <a:rPr lang="de-DE">
                <a:solidFill>
                  <a:schemeClr val="folHlink"/>
                </a:solidFill>
              </a:rPr>
              <a:t>|</a:t>
            </a:r>
            <a:r>
              <a:rPr lang="de-DE"/>
              <a:t>   &lt;NAME VERANSTALTUNG / ANLASS&gt;</a:t>
            </a:r>
          </a:p>
        </p:txBody>
      </p:sp>
    </p:spTree>
    <p:extLst>
      <p:ext uri="{BB962C8B-B14F-4D97-AF65-F5344CB8AC3E}">
        <p14:creationId xmlns:p14="http://schemas.microsoft.com/office/powerpoint/2010/main" val="2067257990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EE33DE3-AAF5-4CC5-82AD-031DBB471AA7}" type="slidenum">
              <a:rPr lang="en-US"/>
              <a:pPr/>
              <a:t>‹Nr.›</a:t>
            </a:fld>
            <a:r>
              <a:rPr lang="en-US"/>
              <a:t> </a:t>
            </a:r>
            <a:r>
              <a:rPr lang="de-DE"/>
              <a:t>  </a:t>
            </a:r>
            <a:r>
              <a:rPr lang="de-DE">
                <a:solidFill>
                  <a:schemeClr val="folHlink"/>
                </a:solidFill>
              </a:rPr>
              <a:t>| </a:t>
            </a:r>
            <a:r>
              <a:rPr lang="de-DE"/>
              <a:t>  </a:t>
            </a:r>
            <a:fld id="{50D1D72A-ACFA-4ECA-B911-EAFCA5F660D0}" type="datetime1">
              <a:rPr lang="de-DE"/>
              <a:pPr/>
              <a:t>27.07.2013</a:t>
            </a:fld>
            <a:r>
              <a:rPr lang="de-DE"/>
              <a:t>   </a:t>
            </a:r>
            <a:r>
              <a:rPr lang="de-DE">
                <a:solidFill>
                  <a:schemeClr val="folHlink"/>
                </a:solidFill>
              </a:rPr>
              <a:t>|</a:t>
            </a:r>
            <a:r>
              <a:rPr lang="de-DE"/>
              <a:t>   &lt;NAME VERANSTALTUNG / ANLASS&gt;</a:t>
            </a:r>
          </a:p>
        </p:txBody>
      </p:sp>
    </p:spTree>
    <p:extLst>
      <p:ext uri="{BB962C8B-B14F-4D97-AF65-F5344CB8AC3E}">
        <p14:creationId xmlns:p14="http://schemas.microsoft.com/office/powerpoint/2010/main" val="2430555018"/>
      </p:ext>
    </p:extLst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C87FF7E-FFC9-4F14-9E14-7C34B3D210A6}" type="slidenum">
              <a:rPr lang="en-US"/>
              <a:pPr/>
              <a:t>‹Nr.›</a:t>
            </a:fld>
            <a:r>
              <a:rPr lang="en-US"/>
              <a:t> </a:t>
            </a:r>
            <a:r>
              <a:rPr lang="de-DE"/>
              <a:t>  </a:t>
            </a:r>
            <a:r>
              <a:rPr lang="de-DE">
                <a:solidFill>
                  <a:schemeClr val="folHlink"/>
                </a:solidFill>
              </a:rPr>
              <a:t>| </a:t>
            </a:r>
            <a:r>
              <a:rPr lang="de-DE"/>
              <a:t>  </a:t>
            </a:r>
            <a:fld id="{921C7DF5-E3DD-4277-AF7B-E87A56ED2371}" type="datetime1">
              <a:rPr lang="de-DE"/>
              <a:pPr/>
              <a:t>27.07.2013</a:t>
            </a:fld>
            <a:r>
              <a:rPr lang="de-DE"/>
              <a:t>   </a:t>
            </a:r>
            <a:r>
              <a:rPr lang="de-DE">
                <a:solidFill>
                  <a:schemeClr val="folHlink"/>
                </a:solidFill>
              </a:rPr>
              <a:t>|</a:t>
            </a:r>
            <a:r>
              <a:rPr lang="de-DE"/>
              <a:t>   &lt;NAME VERANSTALTUNG / ANLASS&gt;</a:t>
            </a:r>
          </a:p>
        </p:txBody>
      </p:sp>
    </p:spTree>
    <p:extLst>
      <p:ext uri="{BB962C8B-B14F-4D97-AF65-F5344CB8AC3E}">
        <p14:creationId xmlns:p14="http://schemas.microsoft.com/office/powerpoint/2010/main" val="3336742658"/>
      </p:ext>
    </p:extLst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EC924ED-95F0-4A31-9BF8-FCB3F49E971E}" type="slidenum">
              <a:rPr lang="en-US"/>
              <a:pPr/>
              <a:t>‹Nr.›</a:t>
            </a:fld>
            <a:r>
              <a:rPr lang="en-US"/>
              <a:t> </a:t>
            </a:r>
            <a:r>
              <a:rPr lang="de-DE"/>
              <a:t>  </a:t>
            </a:r>
            <a:r>
              <a:rPr lang="de-DE">
                <a:solidFill>
                  <a:schemeClr val="folHlink"/>
                </a:solidFill>
              </a:rPr>
              <a:t>| </a:t>
            </a:r>
            <a:r>
              <a:rPr lang="de-DE"/>
              <a:t>  </a:t>
            </a:r>
            <a:fld id="{7137E3AB-54DB-4630-B100-AC6E61C04076}" type="datetime1">
              <a:rPr lang="de-DE"/>
              <a:pPr/>
              <a:t>27.07.2013</a:t>
            </a:fld>
            <a:r>
              <a:rPr lang="de-DE"/>
              <a:t>   </a:t>
            </a:r>
            <a:r>
              <a:rPr lang="de-DE">
                <a:solidFill>
                  <a:schemeClr val="folHlink"/>
                </a:solidFill>
              </a:rPr>
              <a:t>|</a:t>
            </a:r>
            <a:r>
              <a:rPr lang="de-DE"/>
              <a:t>   &lt;NAME VERANSTALTUNG / ANLASS&gt;</a:t>
            </a:r>
          </a:p>
        </p:txBody>
      </p:sp>
    </p:spTree>
    <p:extLst>
      <p:ext uri="{BB962C8B-B14F-4D97-AF65-F5344CB8AC3E}">
        <p14:creationId xmlns:p14="http://schemas.microsoft.com/office/powerpoint/2010/main" val="3998732484"/>
      </p:ext>
    </p:extLst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62E68EE-20BF-4A7B-AF3D-D5FA57022394}" type="slidenum">
              <a:rPr lang="en-US"/>
              <a:pPr/>
              <a:t>‹Nr.›</a:t>
            </a:fld>
            <a:r>
              <a:rPr lang="en-US"/>
              <a:t> </a:t>
            </a:r>
            <a:r>
              <a:rPr lang="de-DE"/>
              <a:t>  </a:t>
            </a:r>
            <a:r>
              <a:rPr lang="de-DE">
                <a:solidFill>
                  <a:schemeClr val="folHlink"/>
                </a:solidFill>
              </a:rPr>
              <a:t>| </a:t>
            </a:r>
            <a:r>
              <a:rPr lang="de-DE"/>
              <a:t>  </a:t>
            </a:r>
            <a:fld id="{1C514560-F117-425A-B457-034D31505F2F}" type="datetime1">
              <a:rPr lang="de-DE"/>
              <a:pPr/>
              <a:t>27.07.2013</a:t>
            </a:fld>
            <a:r>
              <a:rPr lang="de-DE"/>
              <a:t>   </a:t>
            </a:r>
            <a:r>
              <a:rPr lang="de-DE">
                <a:solidFill>
                  <a:schemeClr val="folHlink"/>
                </a:solidFill>
              </a:rPr>
              <a:t>|</a:t>
            </a:r>
            <a:r>
              <a:rPr lang="de-DE"/>
              <a:t>   &lt;NAME VERANSTALTUNG / ANLASS&gt;</a:t>
            </a:r>
          </a:p>
        </p:txBody>
      </p:sp>
    </p:spTree>
    <p:extLst>
      <p:ext uri="{BB962C8B-B14F-4D97-AF65-F5344CB8AC3E}">
        <p14:creationId xmlns:p14="http://schemas.microsoft.com/office/powerpoint/2010/main" val="773622562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mlDrawing" Target="../drawings/vmlDrawing1.vml"/><Relationship Id="rId18" Type="http://schemas.openxmlformats.org/officeDocument/2006/relationships/oleObject" Target="../embeddings/oleObject2.bin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.bin"/><Relationship Id="rId20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19" Type="http://schemas.openxmlformats.org/officeDocument/2006/relationships/oleObject" Target="../embeddings/oleObject3.bin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87" name="AutoShape 23"/>
          <p:cNvSpPr>
            <a:spLocks noChangeArrowheads="1"/>
          </p:cNvSpPr>
          <p:nvPr/>
        </p:nvSpPr>
        <p:spPr bwMode="auto">
          <a:xfrm>
            <a:off x="184150" y="-222250"/>
            <a:ext cx="9232900" cy="809625"/>
          </a:xfrm>
          <a:prstGeom prst="roundRect">
            <a:avLst>
              <a:gd name="adj" fmla="val 20440"/>
            </a:avLst>
          </a:prstGeom>
          <a:noFill/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DFDFD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88088" name="Picture 24" descr="logo_trans_sauber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17475"/>
            <a:ext cx="649287" cy="430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8089" name="AutoShape 25"/>
          <p:cNvSpPr>
            <a:spLocks noChangeArrowheads="1"/>
          </p:cNvSpPr>
          <p:nvPr/>
        </p:nvSpPr>
        <p:spPr bwMode="auto">
          <a:xfrm>
            <a:off x="323850" y="261938"/>
            <a:ext cx="7488238" cy="503237"/>
          </a:xfrm>
          <a:prstGeom prst="roundRect">
            <a:avLst>
              <a:gd name="adj" fmla="val 15440"/>
            </a:avLst>
          </a:prstGeom>
          <a:solidFill>
            <a:schemeClr val="bg1"/>
          </a:soli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8078" name="Rectangle 1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81075"/>
            <a:ext cx="8229600" cy="5111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Hier klicken, um Master-Textformat zu bearbeiten.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</a:p>
        </p:txBody>
      </p:sp>
      <p:sp>
        <p:nvSpPr>
          <p:cNvPr id="88080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298450"/>
            <a:ext cx="8135937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</a:t>
            </a:r>
          </a:p>
        </p:txBody>
      </p:sp>
      <p:sp>
        <p:nvSpPr>
          <p:cNvPr id="88108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11188" y="6237288"/>
            <a:ext cx="8355012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00" b="0"/>
            </a:lvl1pPr>
          </a:lstStyle>
          <a:p>
            <a:fld id="{FC5AD19A-0F7F-4137-8FCE-5A04DECFE20A}" type="slidenum">
              <a:rPr lang="en-US" smtClean="0"/>
              <a:pPr/>
              <a:t>‹Nr.›</a:t>
            </a:fld>
            <a:r>
              <a:rPr lang="en-US" dirty="0" smtClean="0"/>
              <a:t> </a:t>
            </a:r>
            <a:r>
              <a:rPr lang="de-DE" dirty="0" smtClean="0"/>
              <a:t>  </a:t>
            </a:r>
            <a:r>
              <a:rPr lang="de-DE" dirty="0" smtClean="0">
                <a:solidFill>
                  <a:schemeClr val="folHlink"/>
                </a:solidFill>
              </a:rPr>
              <a:t>| </a:t>
            </a:r>
            <a:r>
              <a:rPr lang="de-DE" dirty="0" smtClean="0"/>
              <a:t>  </a:t>
            </a:r>
            <a:fld id="{229535B7-883A-4793-B2E1-7AD74D151125}" type="datetime1">
              <a:rPr lang="de-DE" smtClean="0"/>
              <a:pPr/>
              <a:t>27.07.2013</a:t>
            </a:fld>
            <a:r>
              <a:rPr lang="de-DE" dirty="0" smtClean="0"/>
              <a:t>   </a:t>
            </a:r>
            <a:r>
              <a:rPr lang="de-DE" dirty="0" smtClean="0">
                <a:solidFill>
                  <a:schemeClr val="folHlink"/>
                </a:solidFill>
              </a:rPr>
              <a:t>|</a:t>
            </a:r>
            <a:r>
              <a:rPr lang="de-DE" dirty="0" smtClean="0"/>
              <a:t>  JCTVC-L0154</a:t>
            </a:r>
            <a:endParaRPr lang="de-DE" dirty="0"/>
          </a:p>
        </p:txBody>
      </p:sp>
      <p:sp>
        <p:nvSpPr>
          <p:cNvPr id="88109" name="AutoShape 45"/>
          <p:cNvSpPr>
            <a:spLocks noChangeArrowheads="1"/>
          </p:cNvSpPr>
          <p:nvPr/>
        </p:nvSpPr>
        <p:spPr bwMode="auto">
          <a:xfrm>
            <a:off x="107950" y="6467475"/>
            <a:ext cx="8928100" cy="288925"/>
          </a:xfrm>
          <a:prstGeom prst="roundRect">
            <a:avLst>
              <a:gd name="adj" fmla="val 26375"/>
            </a:avLst>
          </a:prstGeom>
          <a:solidFill>
            <a:srgbClr val="F8F8F8"/>
          </a:soli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88110" name="Picture 46" descr="dez5___rwthlogo_gif_rwthlogo1_schwarz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434"/>
          <a:stretch>
            <a:fillRect/>
          </a:stretch>
        </p:blipFill>
        <p:spPr bwMode="auto">
          <a:xfrm>
            <a:off x="8081963" y="6502400"/>
            <a:ext cx="865187" cy="227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8111" name="Object 47"/>
          <p:cNvGraphicFramePr>
            <a:graphicFrameLocks noChangeAspect="1"/>
          </p:cNvGraphicFramePr>
          <p:nvPr/>
        </p:nvGraphicFramePr>
        <p:xfrm>
          <a:off x="511175" y="6578600"/>
          <a:ext cx="76200" cy="76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552" name="CorelPhotoPaint.Image.9" r:id="rId16" imgW="203031" imgH="203031" progId="CorelPhotoPaint.Image.9">
                  <p:embed/>
                </p:oleObj>
              </mc:Choice>
              <mc:Fallback>
                <p:oleObj name="CorelPhotoPaint.Image.9" r:id="rId16" imgW="203031" imgH="203031" progId="CorelPhotoPaint.Image.9">
                  <p:embed/>
                  <p:pic>
                    <p:nvPicPr>
                      <p:cNvPr id="0" name="Object 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1175" y="6578600"/>
                        <a:ext cx="76200" cy="76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8112" name="Object 48"/>
          <p:cNvGraphicFramePr>
            <a:graphicFrameLocks noChangeAspect="1"/>
          </p:cNvGraphicFramePr>
          <p:nvPr/>
        </p:nvGraphicFramePr>
        <p:xfrm>
          <a:off x="4354513" y="6578600"/>
          <a:ext cx="76200" cy="76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553" name="CorelPhotoPaint.Image.9" r:id="rId18" imgW="203031" imgH="203031" progId="CorelPhotoPaint.Image.9">
                  <p:embed/>
                </p:oleObj>
              </mc:Choice>
              <mc:Fallback>
                <p:oleObj name="CorelPhotoPaint.Image.9" r:id="rId18" imgW="203031" imgH="203031" progId="CorelPhotoPaint.Image.9">
                  <p:embed/>
                  <p:pic>
                    <p:nvPicPr>
                      <p:cNvPr id="0" name="Object 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4513" y="6578600"/>
                        <a:ext cx="76200" cy="76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8113" name="Rectangle 49"/>
          <p:cNvSpPr>
            <a:spLocks noChangeArrowheads="1"/>
          </p:cNvSpPr>
          <p:nvPr/>
        </p:nvSpPr>
        <p:spPr bwMode="auto">
          <a:xfrm>
            <a:off x="2122488" y="6524625"/>
            <a:ext cx="1873250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de-DE" sz="900"/>
              <a:t>Institut für Nachrichtentechnik</a:t>
            </a:r>
          </a:p>
        </p:txBody>
      </p:sp>
      <p:sp>
        <p:nvSpPr>
          <p:cNvPr id="88114" name="Rectangle 50"/>
          <p:cNvSpPr>
            <a:spLocks noChangeArrowheads="1"/>
          </p:cNvSpPr>
          <p:nvPr/>
        </p:nvSpPr>
        <p:spPr bwMode="auto">
          <a:xfrm>
            <a:off x="4427538" y="6557963"/>
            <a:ext cx="1584325" cy="11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de-DE" sz="900"/>
              <a:t>RWTH Aachen University</a:t>
            </a:r>
          </a:p>
        </p:txBody>
      </p:sp>
      <p:graphicFrame>
        <p:nvGraphicFramePr>
          <p:cNvPr id="88115" name="Object 51"/>
          <p:cNvGraphicFramePr>
            <a:graphicFrameLocks noChangeAspect="1"/>
          </p:cNvGraphicFramePr>
          <p:nvPr/>
        </p:nvGraphicFramePr>
        <p:xfrm>
          <a:off x="2046288" y="6578600"/>
          <a:ext cx="76200" cy="76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554" name="CorelPhotoPaint.Image.9" r:id="rId19" imgW="203031" imgH="203031" progId="CorelPhotoPaint.Image.9">
                  <p:embed/>
                </p:oleObj>
              </mc:Choice>
              <mc:Fallback>
                <p:oleObj name="CorelPhotoPaint.Image.9" r:id="rId19" imgW="203031" imgH="203031" progId="CorelPhotoPaint.Image.9">
                  <p:embed/>
                  <p:pic>
                    <p:nvPicPr>
                      <p:cNvPr id="0" name="Object 5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46288" y="6578600"/>
                        <a:ext cx="76200" cy="76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8116" name="Rectangle 52"/>
          <p:cNvSpPr>
            <a:spLocks noChangeArrowheads="1"/>
          </p:cNvSpPr>
          <p:nvPr/>
        </p:nvSpPr>
        <p:spPr bwMode="auto">
          <a:xfrm>
            <a:off x="611188" y="6524625"/>
            <a:ext cx="1439862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de-DE" sz="900" dirty="0" smtClean="0"/>
              <a:t>Christian</a:t>
            </a:r>
            <a:r>
              <a:rPr lang="de-DE" sz="900" baseline="0" dirty="0" smtClean="0"/>
              <a:t> Feldmann</a:t>
            </a:r>
            <a:endParaRPr lang="de-DE" sz="9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ransition>
    <p:wipe dir="r"/>
  </p:transition>
  <p:hf sldNum="0"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2B88AD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2B88AD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2B88AD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2B88AD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2B88AD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2B88AD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2B88AD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2B88AD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2B88AD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SzPct val="35000"/>
        <a:buFont typeface="Arial" charset="0"/>
        <a:buBlip>
          <a:blip r:embed="rId20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rtl="0" eaLnBrk="1" fontAlgn="base" hangingPunct="1">
        <a:spcBef>
          <a:spcPct val="20000"/>
        </a:spcBef>
        <a:spcAft>
          <a:spcPct val="0"/>
        </a:spcAft>
        <a:buSzPct val="35000"/>
        <a:buFont typeface="Arial" charset="0"/>
        <a:buBlip>
          <a:blip r:embed="rId20"/>
        </a:buBlip>
        <a:defRPr sz="2400">
          <a:solidFill>
            <a:schemeClr val="tx1"/>
          </a:solidFill>
          <a:latin typeface="+mn-lt"/>
        </a:defRPr>
      </a:lvl2pPr>
      <a:lvl3pPr marL="1371600" indent="-457200" algn="l" rtl="0" eaLnBrk="1" fontAlgn="base" hangingPunct="1">
        <a:spcBef>
          <a:spcPct val="20000"/>
        </a:spcBef>
        <a:spcAft>
          <a:spcPct val="0"/>
        </a:spcAft>
        <a:buSzPct val="35000"/>
        <a:buFont typeface="Arial" charset="0"/>
        <a:buBlip>
          <a:blip r:embed="rId20"/>
        </a:buBlip>
        <a:defRPr sz="2400">
          <a:solidFill>
            <a:schemeClr val="tx1"/>
          </a:solidFill>
          <a:latin typeface="+mn-lt"/>
        </a:defRPr>
      </a:lvl3pPr>
      <a:lvl4pPr marL="1828800" indent="-457200" algn="l" rtl="0" eaLnBrk="1" fontAlgn="base" hangingPunct="1">
        <a:spcBef>
          <a:spcPct val="20000"/>
        </a:spcBef>
        <a:spcAft>
          <a:spcPct val="0"/>
        </a:spcAft>
        <a:buSzPct val="35000"/>
        <a:buFont typeface="Arial" charset="0"/>
        <a:buBlip>
          <a:blip r:embed="rId20"/>
        </a:buBlip>
        <a:defRPr sz="2400">
          <a:solidFill>
            <a:schemeClr val="tx1"/>
          </a:solidFill>
          <a:latin typeface="+mn-lt"/>
        </a:defRPr>
      </a:lvl4pPr>
      <a:lvl5pPr marL="2286000" indent="-457200" algn="l" rtl="0" eaLnBrk="1" fontAlgn="base" hangingPunct="1">
        <a:spcBef>
          <a:spcPct val="20000"/>
        </a:spcBef>
        <a:spcAft>
          <a:spcPct val="0"/>
        </a:spcAft>
        <a:buSzPct val="35000"/>
        <a:buFont typeface="Arial" charset="0"/>
        <a:buBlip>
          <a:blip r:embed="rId20"/>
        </a:buBlip>
        <a:defRPr sz="2400">
          <a:solidFill>
            <a:schemeClr val="tx1"/>
          </a:solidFill>
          <a:latin typeface="+mn-lt"/>
        </a:defRPr>
      </a:lvl5pPr>
      <a:lvl6pPr marL="2743200" indent="-457200" algn="l" rtl="0" eaLnBrk="1" fontAlgn="base" hangingPunct="1">
        <a:spcBef>
          <a:spcPct val="20000"/>
        </a:spcBef>
        <a:spcAft>
          <a:spcPct val="0"/>
        </a:spcAft>
        <a:buSzPct val="35000"/>
        <a:buFont typeface="Arial" charset="0"/>
        <a:buBlip>
          <a:blip r:embed="rId20"/>
        </a:buBlip>
        <a:defRPr sz="2400">
          <a:solidFill>
            <a:schemeClr val="tx1"/>
          </a:solidFill>
          <a:latin typeface="+mn-lt"/>
        </a:defRPr>
      </a:lvl6pPr>
      <a:lvl7pPr marL="3200400" indent="-457200" algn="l" rtl="0" eaLnBrk="1" fontAlgn="base" hangingPunct="1">
        <a:spcBef>
          <a:spcPct val="20000"/>
        </a:spcBef>
        <a:spcAft>
          <a:spcPct val="0"/>
        </a:spcAft>
        <a:buSzPct val="35000"/>
        <a:buFont typeface="Arial" charset="0"/>
        <a:buBlip>
          <a:blip r:embed="rId20"/>
        </a:buBlip>
        <a:defRPr sz="2400">
          <a:solidFill>
            <a:schemeClr val="tx1"/>
          </a:solidFill>
          <a:latin typeface="+mn-lt"/>
        </a:defRPr>
      </a:lvl7pPr>
      <a:lvl8pPr marL="3657600" indent="-457200" algn="l" rtl="0" eaLnBrk="1" fontAlgn="base" hangingPunct="1">
        <a:spcBef>
          <a:spcPct val="20000"/>
        </a:spcBef>
        <a:spcAft>
          <a:spcPct val="0"/>
        </a:spcAft>
        <a:buSzPct val="35000"/>
        <a:buFont typeface="Arial" charset="0"/>
        <a:buBlip>
          <a:blip r:embed="rId20"/>
        </a:buBlip>
        <a:defRPr sz="2400">
          <a:solidFill>
            <a:schemeClr val="tx1"/>
          </a:solidFill>
          <a:latin typeface="+mn-lt"/>
        </a:defRPr>
      </a:lvl8pPr>
      <a:lvl9pPr marL="4114800" indent="-457200" algn="l" rtl="0" eaLnBrk="1" fontAlgn="base" hangingPunct="1">
        <a:spcBef>
          <a:spcPct val="20000"/>
        </a:spcBef>
        <a:spcAft>
          <a:spcPct val="0"/>
        </a:spcAft>
        <a:buSzPct val="35000"/>
        <a:buFont typeface="Arial" charset="0"/>
        <a:buBlip>
          <a:blip r:embed="rId20"/>
        </a:buBlip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2286000"/>
            <a:ext cx="7054850" cy="1287016"/>
          </a:xfrm>
        </p:spPr>
        <p:txBody>
          <a:bodyPr/>
          <a:lstStyle/>
          <a:p>
            <a:r>
              <a:rPr lang="en-CA" dirty="0"/>
              <a:t>[AHG16] </a:t>
            </a:r>
            <a:r>
              <a:rPr lang="en-CA" dirty="0" smtClean="0"/>
              <a:t>JCTVC-N0202 - Key </a:t>
            </a:r>
            <a:r>
              <a:rPr lang="en-CA" dirty="0"/>
              <a:t>picture concept and single loop decoding</a:t>
            </a:r>
            <a:endParaRPr lang="en-US" dirty="0"/>
          </a:p>
        </p:txBody>
      </p:sp>
      <p:sp>
        <p:nvSpPr>
          <p:cNvPr id="21197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Christian Feldmann, Fabian </a:t>
            </a:r>
            <a:r>
              <a:rPr lang="en-US" dirty="0" err="1" smtClean="0"/>
              <a:t>Jäger</a:t>
            </a:r>
            <a:r>
              <a:rPr lang="en-US" dirty="0" smtClean="0"/>
              <a:t>, Mathias Wien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 – Key Picture Concept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Key picture concept in SHM2.0</a:t>
            </a:r>
          </a:p>
          <a:p>
            <a:pPr lvl="1"/>
            <a:r>
              <a:rPr lang="en-US" dirty="0" smtClean="0"/>
              <a:t>1 Key picture per GOP (POC 0,8,…)</a:t>
            </a:r>
          </a:p>
          <a:p>
            <a:pPr lvl="1"/>
            <a:r>
              <a:rPr lang="en-US" dirty="0"/>
              <a:t>BL key pictures:</a:t>
            </a:r>
          </a:p>
          <a:p>
            <a:pPr lvl="2"/>
            <a:r>
              <a:rPr lang="en-US" dirty="0"/>
              <a:t>Use only other BL key pictures for inter prediction (POC -8,-16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BL non key pictures:</a:t>
            </a:r>
          </a:p>
          <a:p>
            <a:pPr lvl="2"/>
            <a:r>
              <a:rPr lang="en-US" dirty="0" smtClean="0"/>
              <a:t>Use EL reconstruction for inter prediction</a:t>
            </a:r>
          </a:p>
          <a:p>
            <a:pPr lvl="2"/>
            <a:r>
              <a:rPr lang="en-US" dirty="0" smtClean="0"/>
              <a:t>Use BL for TMVP</a:t>
            </a:r>
          </a:p>
          <a:p>
            <a:pPr lvl="1"/>
            <a:r>
              <a:rPr lang="en-US" dirty="0" smtClean="0"/>
              <a:t>Multi-loop decoding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B3AFB-1042-4298-83F7-A4E8CC8A1D99}" type="slidenum">
              <a:rPr lang="en-US" smtClean="0"/>
              <a:pPr/>
              <a:t>2</a:t>
            </a:fld>
            <a:r>
              <a:rPr lang="en-US" dirty="0" smtClean="0"/>
              <a:t> </a:t>
            </a:r>
            <a:r>
              <a:rPr lang="de-DE" dirty="0" smtClean="0"/>
              <a:t>  </a:t>
            </a:r>
            <a:r>
              <a:rPr lang="de-DE" dirty="0" smtClean="0">
                <a:solidFill>
                  <a:schemeClr val="folHlink"/>
                </a:solidFill>
              </a:rPr>
              <a:t>| </a:t>
            </a:r>
            <a:r>
              <a:rPr lang="de-DE" dirty="0" smtClean="0"/>
              <a:t>  </a:t>
            </a:r>
            <a:fld id="{8E4B0BB6-88EA-4141-B262-B874A9247805}" type="datetime1">
              <a:rPr lang="de-DE" smtClean="0"/>
              <a:pPr/>
              <a:t>27.07.2013</a:t>
            </a:fld>
            <a:r>
              <a:rPr lang="de-DE" dirty="0" smtClean="0"/>
              <a:t>   </a:t>
            </a:r>
            <a:r>
              <a:rPr lang="de-DE" dirty="0" smtClean="0">
                <a:solidFill>
                  <a:schemeClr val="folHlink"/>
                </a:solidFill>
              </a:rPr>
              <a:t>|</a:t>
            </a:r>
            <a:r>
              <a:rPr lang="de-DE" dirty="0" smtClean="0"/>
              <a:t>   JCTVC-N202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1746699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 – Results (vs. SHM2.0 CTC)</a:t>
            </a:r>
            <a:endParaRPr lang="en-US" dirty="0"/>
          </a:p>
        </p:txBody>
      </p:sp>
      <p:graphicFrame>
        <p:nvGraphicFramePr>
          <p:cNvPr id="5" name="Inhaltsplatzhalt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54783011"/>
              </p:ext>
            </p:extLst>
          </p:nvPr>
        </p:nvGraphicFramePr>
        <p:xfrm>
          <a:off x="1187625" y="1124744"/>
          <a:ext cx="6624734" cy="1661682"/>
        </p:xfrm>
        <a:graphic>
          <a:graphicData uri="http://schemas.openxmlformats.org/drawingml/2006/table">
            <a:tbl>
              <a:tblPr firstRow="1" firstCol="1" bandRow="1">
                <a:tableStyleId>{68D230F3-CF80-4859-8CE7-A43EE81993B5}</a:tableStyleId>
              </a:tblPr>
              <a:tblGrid>
                <a:gridCol w="2710119"/>
                <a:gridCol w="1214535"/>
                <a:gridCol w="1350040"/>
                <a:gridCol w="1350040"/>
              </a:tblGrid>
              <a:tr h="235568">
                <a:tc gridSpan="4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effectLst/>
                        </a:rPr>
                        <a:t>RA HEVC SNR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5568">
                <a:tc>
                  <a:txBody>
                    <a:bodyPr/>
                    <a:lstStyle/>
                    <a:p>
                      <a:endParaRPr lang="en-US" sz="18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effectLst/>
                        </a:rPr>
                        <a:t>Y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effectLst/>
                        </a:rPr>
                        <a:t>U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effectLst/>
                        </a:rPr>
                        <a:t>V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371014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effectLst/>
                        </a:rPr>
                        <a:t>Class A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effectLst/>
                        </a:rPr>
                        <a:t>-3,5%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effectLst/>
                        </a:rPr>
                        <a:t>-10,2%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effectLst/>
                        </a:rPr>
                        <a:t>-10,4%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371014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effectLst/>
                        </a:rPr>
                        <a:t>Class B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effectLst/>
                        </a:rPr>
                        <a:t>-2,9%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effectLst/>
                        </a:rPr>
                        <a:t>-8,4%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effectLst/>
                        </a:rPr>
                        <a:t>-10,1%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1014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effectLst/>
                        </a:rPr>
                        <a:t>Overall (Test </a:t>
                      </a:r>
                      <a:r>
                        <a:rPr lang="en-US" sz="1800" dirty="0" err="1">
                          <a:effectLst/>
                        </a:rPr>
                        <a:t>vs</a:t>
                      </a:r>
                      <a:r>
                        <a:rPr lang="en-US" sz="1800" dirty="0">
                          <a:effectLst/>
                        </a:rPr>
                        <a:t> Ref)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effectLst/>
                        </a:rPr>
                        <a:t>-3,1%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effectLst/>
                        </a:rPr>
                        <a:t>-8,9%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effectLst/>
                        </a:rPr>
                        <a:t>-10,2%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B3AFB-1042-4298-83F7-A4E8CC8A1D99}" type="slidenum">
              <a:rPr lang="en-US" smtClean="0"/>
              <a:pPr/>
              <a:t>3</a:t>
            </a:fld>
            <a:r>
              <a:rPr lang="en-US" dirty="0" smtClean="0"/>
              <a:t> </a:t>
            </a:r>
            <a:r>
              <a:rPr lang="de-DE" dirty="0" smtClean="0"/>
              <a:t>  </a:t>
            </a:r>
            <a:r>
              <a:rPr lang="de-DE" dirty="0" smtClean="0">
                <a:solidFill>
                  <a:schemeClr val="folHlink"/>
                </a:solidFill>
              </a:rPr>
              <a:t>| </a:t>
            </a:r>
            <a:r>
              <a:rPr lang="de-DE" dirty="0" smtClean="0"/>
              <a:t>  </a:t>
            </a:r>
            <a:fld id="{8E4B0BB6-88EA-4141-B262-B874A9247805}" type="datetime1">
              <a:rPr lang="de-DE" smtClean="0"/>
              <a:pPr/>
              <a:t>27.07.2013</a:t>
            </a:fld>
            <a:r>
              <a:rPr lang="de-DE" dirty="0" smtClean="0"/>
              <a:t>   </a:t>
            </a:r>
            <a:r>
              <a:rPr lang="de-DE" dirty="0" smtClean="0">
                <a:solidFill>
                  <a:schemeClr val="folHlink"/>
                </a:solidFill>
              </a:rPr>
              <a:t>|</a:t>
            </a:r>
            <a:r>
              <a:rPr lang="de-DE" dirty="0" smtClean="0"/>
              <a:t>   JCTVC-N202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8751129"/>
              </p:ext>
            </p:extLst>
          </p:nvPr>
        </p:nvGraphicFramePr>
        <p:xfrm>
          <a:off x="1115617" y="3212976"/>
          <a:ext cx="6696744" cy="2577028"/>
        </p:xfrm>
        <a:graphic>
          <a:graphicData uri="http://schemas.openxmlformats.org/drawingml/2006/table">
            <a:tbl>
              <a:tblPr firstRow="1" firstCol="1" bandRow="1">
                <a:tableStyleId>{68D230F3-CF80-4859-8CE7-A43EE81993B5}</a:tableStyleId>
              </a:tblPr>
              <a:tblGrid>
                <a:gridCol w="2739576"/>
                <a:gridCol w="1319056"/>
                <a:gridCol w="1319056"/>
                <a:gridCol w="1319056"/>
              </a:tblGrid>
              <a:tr h="221170">
                <a:tc gridSpan="4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effectLst/>
                          <a:latin typeface="+mj-lt"/>
                        </a:rPr>
                        <a:t>BL Drift</a:t>
                      </a:r>
                      <a:endParaRPr lang="en-US" sz="18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8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1170">
                <a:tc>
                  <a:txBody>
                    <a:bodyPr/>
                    <a:lstStyle/>
                    <a:p>
                      <a:endParaRPr lang="en-US" sz="1800">
                        <a:effectLst/>
                        <a:latin typeface="+mj-lt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effectLst/>
                          <a:latin typeface="+mj-lt"/>
                        </a:rPr>
                        <a:t>Y</a:t>
                      </a:r>
                      <a:endParaRPr lang="en-US" sz="18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effectLst/>
                          <a:latin typeface="+mj-lt"/>
                        </a:rPr>
                        <a:t>U</a:t>
                      </a:r>
                      <a:endParaRPr lang="en-US" sz="18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effectLst/>
                          <a:latin typeface="+mj-lt"/>
                        </a:rPr>
                        <a:t>V</a:t>
                      </a:r>
                      <a:endParaRPr lang="en-US" sz="18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221170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effectLst/>
                          <a:latin typeface="+mj-lt"/>
                        </a:rPr>
                        <a:t>Class A</a:t>
                      </a:r>
                      <a:endParaRPr lang="en-US" sz="18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4,0%</a:t>
                      </a: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2,0%</a:t>
                      </a: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1,8%</a:t>
                      </a: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221170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effectLst/>
                          <a:latin typeface="+mj-lt"/>
                        </a:rPr>
                        <a:t>Class B</a:t>
                      </a:r>
                      <a:endParaRPr lang="en-US" sz="18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effectLst/>
                          <a:latin typeface="+mn-lt"/>
                        </a:rPr>
                        <a:t>4,7%</a:t>
                      </a:r>
                      <a:endParaRPr lang="en-US" sz="18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2,4%</a:t>
                      </a: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2,4%</a:t>
                      </a: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9457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effectLst/>
                          <a:latin typeface="+mj-lt"/>
                        </a:rPr>
                        <a:t>Overall (Test vs Ref)</a:t>
                      </a:r>
                      <a:endParaRPr lang="en-US" sz="18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4,5%</a:t>
                      </a: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effectLst/>
                          <a:latin typeface="+mn-lt"/>
                        </a:rPr>
                        <a:t>2,3%</a:t>
                      </a:r>
                      <a:endParaRPr lang="en-US" sz="18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2,2</a:t>
                      </a:r>
                      <a:r>
                        <a:rPr lang="en-US" sz="1800" dirty="0" smtClean="0">
                          <a:effectLst/>
                          <a:latin typeface="+mn-lt"/>
                        </a:rPr>
                        <a:t>%</a:t>
                      </a:r>
                    </a:p>
                  </a:txBody>
                  <a:tcPr marL="68580" marR="68580" marT="0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75431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8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800" dirty="0" smtClean="0">
                        <a:effectLst/>
                        <a:latin typeface="+mn-lt"/>
                      </a:endParaRPr>
                    </a:p>
                  </a:txBody>
                  <a:tcPr marL="68580" marR="68580" marT="0" marB="0" anchor="b"/>
                </a:tc>
              </a:tr>
              <a:tr h="339457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 smtClean="0">
                          <a:effectLst/>
                          <a:latin typeface="+mj-lt"/>
                          <a:ea typeface="Times New Roman"/>
                        </a:rPr>
                        <a:t>Class A</a:t>
                      </a:r>
                      <a:endParaRPr lang="en-US" sz="18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  <a:ea typeface="Times New Roman"/>
                        </a:rPr>
                        <a:t>-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Times New Roman"/>
                        </a:rPr>
                        <a:t>0,17 dB</a:t>
                      </a: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  <a:ea typeface="Times New Roman"/>
                        </a:rPr>
                        <a:t>-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Times New Roman"/>
                        </a:rPr>
                        <a:t>0,04 dB</a:t>
                      </a: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  <a:ea typeface="Times New Roman"/>
                        </a:rPr>
                        <a:t>-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Times New Roman"/>
                        </a:rPr>
                        <a:t>0,03 dB</a:t>
                      </a: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339457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 smtClean="0">
                          <a:effectLst/>
                          <a:latin typeface="+mj-lt"/>
                          <a:ea typeface="Times New Roman"/>
                        </a:rPr>
                        <a:t>Class</a:t>
                      </a:r>
                      <a:r>
                        <a:rPr lang="en-US" sz="1800" baseline="0" dirty="0" smtClean="0">
                          <a:effectLst/>
                          <a:latin typeface="+mj-lt"/>
                          <a:ea typeface="Times New Roman"/>
                        </a:rPr>
                        <a:t> B</a:t>
                      </a:r>
                      <a:endParaRPr lang="en-US" sz="18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  <a:ea typeface="Times New Roman"/>
                        </a:rPr>
                        <a:t>-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Times New Roman"/>
                        </a:rPr>
                        <a:t>0,12</a:t>
                      </a:r>
                      <a:r>
                        <a:rPr lang="en-US" sz="1800" baseline="0" dirty="0" smtClean="0">
                          <a:effectLst/>
                          <a:latin typeface="+mn-lt"/>
                          <a:ea typeface="Times New Roman"/>
                        </a:rPr>
                        <a:t> dB</a:t>
                      </a: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  <a:ea typeface="Times New Roman"/>
                        </a:rPr>
                        <a:t>-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Times New Roman"/>
                        </a:rPr>
                        <a:t>0,03 dB</a:t>
                      </a: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  <a:ea typeface="Times New Roman"/>
                        </a:rPr>
                        <a:t>-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Times New Roman"/>
                        </a:rPr>
                        <a:t>0,04</a:t>
                      </a:r>
                      <a:r>
                        <a:rPr lang="en-US" sz="1800" baseline="0" dirty="0" smtClean="0">
                          <a:effectLst/>
                          <a:latin typeface="+mn-lt"/>
                          <a:ea typeface="Times New Roman"/>
                        </a:rPr>
                        <a:t> dB</a:t>
                      </a: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9457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 smtClean="0">
                          <a:effectLst/>
                          <a:latin typeface="+mj-lt"/>
                          <a:ea typeface="Times New Roman"/>
                        </a:rPr>
                        <a:t>Overall (Test </a:t>
                      </a:r>
                      <a:r>
                        <a:rPr lang="en-US" sz="1800" dirty="0" err="1" smtClean="0">
                          <a:effectLst/>
                          <a:latin typeface="+mj-lt"/>
                          <a:ea typeface="Times New Roman"/>
                        </a:rPr>
                        <a:t>vs</a:t>
                      </a:r>
                      <a:r>
                        <a:rPr lang="en-US" sz="1800" dirty="0" smtClean="0">
                          <a:effectLst/>
                          <a:latin typeface="+mj-lt"/>
                          <a:ea typeface="Times New Roman"/>
                        </a:rPr>
                        <a:t> Ref)</a:t>
                      </a:r>
                      <a:endParaRPr lang="en-US" sz="18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  <a:ea typeface="Times New Roman"/>
                        </a:rPr>
                        <a:t>-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Times New Roman"/>
                        </a:rPr>
                        <a:t>0,13 dB</a:t>
                      </a: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  <a:ea typeface="Times New Roman"/>
                        </a:rPr>
                        <a:t>-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Times New Roman"/>
                        </a:rPr>
                        <a:t>0,04 dB</a:t>
                      </a: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  <a:ea typeface="Times New Roman"/>
                        </a:rPr>
                        <a:t>-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Times New Roman"/>
                        </a:rPr>
                        <a:t>0,04</a:t>
                      </a:r>
                      <a:r>
                        <a:rPr lang="en-US" sz="1800" baseline="0" dirty="0" smtClean="0">
                          <a:effectLst/>
                          <a:latin typeface="+mn-lt"/>
                          <a:ea typeface="Times New Roman"/>
                        </a:rPr>
                        <a:t> dB</a:t>
                      </a: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947949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 – Key Picture Concept with Single Loop Decoding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Changes to support single loop decoding:</a:t>
            </a:r>
          </a:p>
          <a:p>
            <a:pPr lvl="1"/>
            <a:r>
              <a:rPr lang="en-US" dirty="0" smtClean="0"/>
              <a:t>Use unfiltered BL reference in EL</a:t>
            </a:r>
          </a:p>
          <a:p>
            <a:pPr lvl="1"/>
            <a:r>
              <a:rPr lang="en-US" dirty="0" smtClean="0"/>
              <a:t>Use constrained intra prediction in BL</a:t>
            </a:r>
          </a:p>
          <a:p>
            <a:pPr lvl="1"/>
            <a:r>
              <a:rPr lang="en-US" dirty="0" smtClean="0"/>
              <a:t>Only zero MV for BL prediction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Single loop decoding:</a:t>
            </a:r>
          </a:p>
          <a:p>
            <a:pPr lvl="1"/>
            <a:r>
              <a:rPr lang="en-US" dirty="0" smtClean="0"/>
              <a:t>Base layer Intra has to be decoded</a:t>
            </a:r>
          </a:p>
          <a:p>
            <a:pPr lvl="1"/>
            <a:r>
              <a:rPr lang="en-US" dirty="0" smtClean="0"/>
              <a:t>Base layer key pictures need to be decoded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B3AFB-1042-4298-83F7-A4E8CC8A1D99}" type="slidenum">
              <a:rPr lang="en-US" smtClean="0"/>
              <a:pPr/>
              <a:t>4</a:t>
            </a:fld>
            <a:r>
              <a:rPr lang="en-US" dirty="0" smtClean="0"/>
              <a:t> </a:t>
            </a:r>
            <a:r>
              <a:rPr lang="de-DE" dirty="0" smtClean="0"/>
              <a:t>  </a:t>
            </a:r>
            <a:r>
              <a:rPr lang="de-DE" dirty="0" smtClean="0">
                <a:solidFill>
                  <a:schemeClr val="folHlink"/>
                </a:solidFill>
              </a:rPr>
              <a:t>| </a:t>
            </a:r>
            <a:r>
              <a:rPr lang="de-DE" dirty="0" smtClean="0"/>
              <a:t>  </a:t>
            </a:r>
            <a:fld id="{8E4B0BB6-88EA-4141-B262-B874A9247805}" type="datetime1">
              <a:rPr lang="de-DE" smtClean="0"/>
              <a:pPr/>
              <a:t>27.07.2013</a:t>
            </a:fld>
            <a:r>
              <a:rPr lang="de-DE" dirty="0" smtClean="0"/>
              <a:t>   </a:t>
            </a:r>
            <a:r>
              <a:rPr lang="de-DE" dirty="0" smtClean="0">
                <a:solidFill>
                  <a:schemeClr val="folHlink"/>
                </a:solidFill>
              </a:rPr>
              <a:t>|</a:t>
            </a:r>
            <a:r>
              <a:rPr lang="de-DE" dirty="0" smtClean="0"/>
              <a:t>   JCTVC-N0202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18354904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</a:t>
            </a:r>
            <a:r>
              <a:rPr lang="en-US" dirty="0" smtClean="0"/>
              <a:t> – </a:t>
            </a:r>
            <a:r>
              <a:rPr lang="en-US" dirty="0"/>
              <a:t>Results w/o BL Loop Filtering </a:t>
            </a:r>
            <a:r>
              <a:rPr lang="en-US" dirty="0" smtClean="0"/>
              <a:t>(vs. SHM2.0 CTC</a:t>
            </a:r>
            <a:r>
              <a:rPr lang="en-US" dirty="0" smtClean="0"/>
              <a:t>)</a:t>
            </a:r>
            <a:endParaRPr lang="en-US" dirty="0"/>
          </a:p>
        </p:txBody>
      </p:sp>
      <p:graphicFrame>
        <p:nvGraphicFramePr>
          <p:cNvPr id="5" name="Inhaltsplatzhalt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95100288"/>
              </p:ext>
            </p:extLst>
          </p:nvPr>
        </p:nvGraphicFramePr>
        <p:xfrm>
          <a:off x="1187625" y="1124744"/>
          <a:ext cx="6624734" cy="1661682"/>
        </p:xfrm>
        <a:graphic>
          <a:graphicData uri="http://schemas.openxmlformats.org/drawingml/2006/table">
            <a:tbl>
              <a:tblPr firstRow="1" firstCol="1" bandRow="1">
                <a:tableStyleId>{68D230F3-CF80-4859-8CE7-A43EE81993B5}</a:tableStyleId>
              </a:tblPr>
              <a:tblGrid>
                <a:gridCol w="2710119"/>
                <a:gridCol w="1214535"/>
                <a:gridCol w="1350040"/>
                <a:gridCol w="1350040"/>
              </a:tblGrid>
              <a:tr h="235568">
                <a:tc gridSpan="4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effectLst/>
                        </a:rPr>
                        <a:t>RA HEVC SNR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5568">
                <a:tc>
                  <a:txBody>
                    <a:bodyPr/>
                    <a:lstStyle/>
                    <a:p>
                      <a:endParaRPr lang="en-US" sz="18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effectLst/>
                        </a:rPr>
                        <a:t>Y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effectLst/>
                        </a:rPr>
                        <a:t>U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effectLst/>
                        </a:rPr>
                        <a:t>V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371014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effectLst/>
                        </a:rPr>
                        <a:t>Class A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2,1%</a:t>
                      </a:r>
                      <a:endParaRPr lang="en-US" sz="18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  <a:latin typeface="+mn-lt"/>
                          <a:ea typeface="Times New Roman"/>
                        </a:rPr>
                        <a:t>-6,8%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  <a:latin typeface="+mn-lt"/>
                          <a:ea typeface="Times New Roman"/>
                        </a:rPr>
                        <a:t>-6,9%</a:t>
                      </a:r>
                    </a:p>
                  </a:txBody>
                  <a:tcPr marL="68580" marR="68580" marT="0" marB="0" anchor="b"/>
                </a:tc>
              </a:tr>
              <a:tr h="371014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effectLst/>
                        </a:rPr>
                        <a:t>Class B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1,4%</a:t>
                      </a:r>
                      <a:endParaRPr lang="en-US" sz="18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  <a:latin typeface="+mn-lt"/>
                          <a:ea typeface="Times New Roman"/>
                        </a:rPr>
                        <a:t>-5,4%</a:t>
                      </a:r>
                    </a:p>
                  </a:txBody>
                  <a:tcPr marL="68580" marR="68580" marT="0" marB="0" anchor="b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  <a:latin typeface="+mn-lt"/>
                          <a:ea typeface="Times New Roman"/>
                        </a:rPr>
                        <a:t>-7,6%</a:t>
                      </a:r>
                    </a:p>
                  </a:txBody>
                  <a:tcPr marL="68580" marR="68580" marT="0" marB="0" anchor="b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1014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effectLst/>
                        </a:rPr>
                        <a:t>Overall (Test </a:t>
                      </a:r>
                      <a:r>
                        <a:rPr lang="en-US" sz="1800" dirty="0" err="1">
                          <a:effectLst/>
                        </a:rPr>
                        <a:t>vs</a:t>
                      </a:r>
                      <a:r>
                        <a:rPr lang="en-US" sz="1800" dirty="0">
                          <a:effectLst/>
                        </a:rPr>
                        <a:t> Ref)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1,6%</a:t>
                      </a:r>
                      <a:endParaRPr lang="en-US" sz="18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  <a:latin typeface="+mn-lt"/>
                          <a:ea typeface="Times New Roman"/>
                        </a:rPr>
                        <a:t>-5,8%</a:t>
                      </a:r>
                    </a:p>
                  </a:txBody>
                  <a:tcPr marL="68580" marR="68580" marT="0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  <a:ea typeface="Times New Roman"/>
                        </a:rPr>
                        <a:t>-7,4%</a:t>
                      </a:r>
                    </a:p>
                  </a:txBody>
                  <a:tcPr marL="68580" marR="68580" marT="0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B3AFB-1042-4298-83F7-A4E8CC8A1D99}" type="slidenum">
              <a:rPr lang="en-US" smtClean="0"/>
              <a:pPr/>
              <a:t>5</a:t>
            </a:fld>
            <a:r>
              <a:rPr lang="en-US" dirty="0" smtClean="0"/>
              <a:t> </a:t>
            </a:r>
            <a:r>
              <a:rPr lang="de-DE" dirty="0" smtClean="0"/>
              <a:t>  </a:t>
            </a:r>
            <a:r>
              <a:rPr lang="de-DE" dirty="0" smtClean="0">
                <a:solidFill>
                  <a:schemeClr val="folHlink"/>
                </a:solidFill>
              </a:rPr>
              <a:t>| </a:t>
            </a:r>
            <a:r>
              <a:rPr lang="de-DE" dirty="0" smtClean="0"/>
              <a:t>  </a:t>
            </a:r>
            <a:fld id="{8E4B0BB6-88EA-4141-B262-B874A9247805}" type="datetime1">
              <a:rPr lang="de-DE" smtClean="0"/>
              <a:pPr/>
              <a:t>27.07.2013</a:t>
            </a:fld>
            <a:r>
              <a:rPr lang="de-DE" dirty="0" smtClean="0"/>
              <a:t>   </a:t>
            </a:r>
            <a:r>
              <a:rPr lang="de-DE" dirty="0" smtClean="0">
                <a:solidFill>
                  <a:schemeClr val="folHlink"/>
                </a:solidFill>
              </a:rPr>
              <a:t>|</a:t>
            </a:r>
            <a:r>
              <a:rPr lang="de-DE" dirty="0" smtClean="0"/>
              <a:t>   JCTVC-N202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4496623"/>
              </p:ext>
            </p:extLst>
          </p:nvPr>
        </p:nvGraphicFramePr>
        <p:xfrm>
          <a:off x="1115617" y="3212976"/>
          <a:ext cx="6696744" cy="2577028"/>
        </p:xfrm>
        <a:graphic>
          <a:graphicData uri="http://schemas.openxmlformats.org/drawingml/2006/table">
            <a:tbl>
              <a:tblPr firstRow="1" firstCol="1" bandRow="1">
                <a:tableStyleId>{68D230F3-CF80-4859-8CE7-A43EE81993B5}</a:tableStyleId>
              </a:tblPr>
              <a:tblGrid>
                <a:gridCol w="2739576"/>
                <a:gridCol w="1319056"/>
                <a:gridCol w="1319056"/>
                <a:gridCol w="1319056"/>
              </a:tblGrid>
              <a:tr h="221170">
                <a:tc gridSpan="4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effectLst/>
                          <a:latin typeface="+mj-lt"/>
                        </a:rPr>
                        <a:t>BL Drift</a:t>
                      </a:r>
                      <a:endParaRPr lang="en-US" sz="18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8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1170">
                <a:tc>
                  <a:txBody>
                    <a:bodyPr/>
                    <a:lstStyle/>
                    <a:p>
                      <a:endParaRPr lang="en-US" sz="1800">
                        <a:effectLst/>
                        <a:latin typeface="+mj-lt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effectLst/>
                          <a:latin typeface="+mj-lt"/>
                        </a:rPr>
                        <a:t>Y</a:t>
                      </a:r>
                      <a:endParaRPr lang="en-US" sz="18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effectLst/>
                          <a:latin typeface="+mj-lt"/>
                        </a:rPr>
                        <a:t>U</a:t>
                      </a:r>
                      <a:endParaRPr lang="en-US" sz="18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effectLst/>
                          <a:latin typeface="+mj-lt"/>
                        </a:rPr>
                        <a:t>V</a:t>
                      </a:r>
                      <a:endParaRPr lang="en-US" sz="18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221170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effectLst/>
                          <a:latin typeface="+mj-lt"/>
                        </a:rPr>
                        <a:t>Class A</a:t>
                      </a:r>
                      <a:endParaRPr lang="en-US" sz="18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  <a:latin typeface="+mn-lt"/>
                          <a:ea typeface="Times New Roman"/>
                        </a:rPr>
                        <a:t>15,3%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  <a:latin typeface="+mn-lt"/>
                          <a:ea typeface="Times New Roman"/>
                        </a:rPr>
                        <a:t>11,2%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  <a:latin typeface="+mn-lt"/>
                          <a:ea typeface="Times New Roman"/>
                        </a:rPr>
                        <a:t>11,3%</a:t>
                      </a:r>
                    </a:p>
                  </a:txBody>
                  <a:tcPr marL="68580" marR="68580" marT="0" marB="0" anchor="b"/>
                </a:tc>
              </a:tr>
              <a:tr h="221170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effectLst/>
                          <a:latin typeface="+mj-lt"/>
                        </a:rPr>
                        <a:t>Class B</a:t>
                      </a:r>
                      <a:endParaRPr lang="en-US" sz="18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  <a:latin typeface="+mn-lt"/>
                          <a:ea typeface="Times New Roman"/>
                        </a:rPr>
                        <a:t>13,3%</a:t>
                      </a:r>
                    </a:p>
                  </a:txBody>
                  <a:tcPr marL="68580" marR="68580" marT="0" marB="0" anchor="b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  <a:latin typeface="+mn-lt"/>
                          <a:ea typeface="Times New Roman"/>
                        </a:rPr>
                        <a:t>11,7%</a:t>
                      </a:r>
                    </a:p>
                  </a:txBody>
                  <a:tcPr marL="68580" marR="68580" marT="0" marB="0" anchor="b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  <a:latin typeface="+mn-lt"/>
                          <a:ea typeface="Times New Roman"/>
                        </a:rPr>
                        <a:t>12,0%</a:t>
                      </a:r>
                    </a:p>
                  </a:txBody>
                  <a:tcPr marL="68580" marR="68580" marT="0" marB="0" anchor="b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9457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effectLst/>
                          <a:latin typeface="+mj-lt"/>
                        </a:rPr>
                        <a:t>Overall (Test vs Ref)</a:t>
                      </a:r>
                      <a:endParaRPr lang="en-US" sz="18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  <a:latin typeface="+mn-lt"/>
                          <a:ea typeface="Times New Roman"/>
                        </a:rPr>
                        <a:t>13,9%</a:t>
                      </a:r>
                    </a:p>
                  </a:txBody>
                  <a:tcPr marL="68580" marR="68580" marT="0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  <a:latin typeface="+mn-lt"/>
                          <a:ea typeface="Times New Roman"/>
                        </a:rPr>
                        <a:t>11,5%</a:t>
                      </a:r>
                    </a:p>
                  </a:txBody>
                  <a:tcPr marL="68580" marR="68580" marT="0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  <a:ea typeface="Times New Roman"/>
                        </a:rPr>
                        <a:t>11,8%</a:t>
                      </a:r>
                    </a:p>
                  </a:txBody>
                  <a:tcPr marL="68580" marR="68580" marT="0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75431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8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800" dirty="0" smtClean="0">
                        <a:effectLst/>
                        <a:latin typeface="+mn-lt"/>
                      </a:endParaRPr>
                    </a:p>
                  </a:txBody>
                  <a:tcPr marL="68580" marR="68580" marT="0" marB="0" anchor="b"/>
                </a:tc>
              </a:tr>
              <a:tr h="339457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 smtClean="0">
                          <a:effectLst/>
                          <a:latin typeface="+mj-lt"/>
                          <a:ea typeface="Times New Roman"/>
                        </a:rPr>
                        <a:t>Class A</a:t>
                      </a:r>
                      <a:endParaRPr lang="en-US" sz="18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  <a:ea typeface="Times New Roman"/>
                        </a:rPr>
                        <a:t>-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Times New Roman"/>
                        </a:rPr>
                        <a:t>0,61 dB</a:t>
                      </a: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  <a:ea typeface="Times New Roman"/>
                        </a:rPr>
                        <a:t>-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Times New Roman"/>
                        </a:rPr>
                        <a:t>0,23 dB</a:t>
                      </a: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  <a:ea typeface="Times New Roman"/>
                        </a:rPr>
                        <a:t>-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Times New Roman"/>
                        </a:rPr>
                        <a:t>0,21 dB</a:t>
                      </a: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339457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 smtClean="0">
                          <a:effectLst/>
                          <a:latin typeface="+mj-lt"/>
                          <a:ea typeface="Times New Roman"/>
                        </a:rPr>
                        <a:t>Class</a:t>
                      </a:r>
                      <a:r>
                        <a:rPr lang="en-US" sz="1800" baseline="0" dirty="0" smtClean="0">
                          <a:effectLst/>
                          <a:latin typeface="+mj-lt"/>
                          <a:ea typeface="Times New Roman"/>
                        </a:rPr>
                        <a:t> B</a:t>
                      </a:r>
                      <a:endParaRPr lang="en-US" sz="18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  <a:ea typeface="Times New Roman"/>
                        </a:rPr>
                        <a:t>-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Times New Roman"/>
                        </a:rPr>
                        <a:t>0,34</a:t>
                      </a:r>
                      <a:r>
                        <a:rPr lang="en-US" sz="1800" baseline="0" dirty="0" smtClean="0">
                          <a:effectLst/>
                          <a:latin typeface="+mn-lt"/>
                          <a:ea typeface="Times New Roman"/>
                        </a:rPr>
                        <a:t> dB</a:t>
                      </a: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  <a:ea typeface="Times New Roman"/>
                        </a:rPr>
                        <a:t>-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Times New Roman"/>
                        </a:rPr>
                        <a:t>0,15</a:t>
                      </a:r>
                      <a:r>
                        <a:rPr lang="en-US" sz="1800" baseline="0" dirty="0" smtClean="0">
                          <a:effectLst/>
                          <a:latin typeface="+mn-lt"/>
                          <a:ea typeface="Times New Roman"/>
                        </a:rPr>
                        <a:t> dB</a:t>
                      </a: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  <a:ea typeface="Times New Roman"/>
                        </a:rPr>
                        <a:t>-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Times New Roman"/>
                        </a:rPr>
                        <a:t>0,19</a:t>
                      </a:r>
                      <a:r>
                        <a:rPr lang="en-US" sz="1800" baseline="0" dirty="0" smtClean="0">
                          <a:effectLst/>
                          <a:latin typeface="+mn-lt"/>
                          <a:ea typeface="Times New Roman"/>
                        </a:rPr>
                        <a:t> dB</a:t>
                      </a: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9457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 smtClean="0">
                          <a:effectLst/>
                          <a:latin typeface="+mj-lt"/>
                          <a:ea typeface="Times New Roman"/>
                        </a:rPr>
                        <a:t>Overall (Test </a:t>
                      </a:r>
                      <a:r>
                        <a:rPr lang="en-US" sz="1800" dirty="0" err="1" smtClean="0">
                          <a:effectLst/>
                          <a:latin typeface="+mj-lt"/>
                          <a:ea typeface="Times New Roman"/>
                        </a:rPr>
                        <a:t>vs</a:t>
                      </a:r>
                      <a:r>
                        <a:rPr lang="en-US" sz="1800" dirty="0" smtClean="0">
                          <a:effectLst/>
                          <a:latin typeface="+mj-lt"/>
                          <a:ea typeface="Times New Roman"/>
                        </a:rPr>
                        <a:t> Ref)</a:t>
                      </a:r>
                      <a:endParaRPr lang="en-US" sz="18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  <a:ea typeface="Times New Roman"/>
                        </a:rPr>
                        <a:t>-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Times New Roman"/>
                        </a:rPr>
                        <a:t>0,42</a:t>
                      </a:r>
                      <a:r>
                        <a:rPr lang="en-US" sz="1800" baseline="0" dirty="0" smtClean="0">
                          <a:effectLst/>
                          <a:latin typeface="+mn-lt"/>
                          <a:ea typeface="Times New Roman"/>
                        </a:rPr>
                        <a:t> dB</a:t>
                      </a: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  <a:ea typeface="Times New Roman"/>
                        </a:rPr>
                        <a:t>-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Times New Roman"/>
                        </a:rPr>
                        <a:t>0,17 dB</a:t>
                      </a: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  <a:ea typeface="Times New Roman"/>
                        </a:rPr>
                        <a:t>-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Times New Roman"/>
                        </a:rPr>
                        <a:t>0,20</a:t>
                      </a:r>
                      <a:r>
                        <a:rPr lang="en-US" sz="1800" baseline="0" dirty="0" smtClean="0">
                          <a:effectLst/>
                          <a:latin typeface="+mn-lt"/>
                          <a:ea typeface="Times New Roman"/>
                        </a:rPr>
                        <a:t> dB</a:t>
                      </a: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463693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</a:t>
            </a:r>
            <a:r>
              <a:rPr lang="en-US" dirty="0" smtClean="0"/>
              <a:t> – Results </a:t>
            </a:r>
            <a:r>
              <a:rPr lang="en-US" dirty="0"/>
              <a:t>w</a:t>
            </a:r>
            <a:r>
              <a:rPr lang="en-US" dirty="0" smtClean="0"/>
              <a:t>ith </a:t>
            </a:r>
            <a:r>
              <a:rPr lang="en-US" dirty="0" smtClean="0"/>
              <a:t>Loop Filter for BL </a:t>
            </a:r>
            <a:r>
              <a:rPr lang="en-US" dirty="0"/>
              <a:t>(vs. SHM2.0 CTC)</a:t>
            </a:r>
          </a:p>
        </p:txBody>
      </p:sp>
      <p:graphicFrame>
        <p:nvGraphicFramePr>
          <p:cNvPr id="5" name="Inhaltsplatzhalt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78351823"/>
              </p:ext>
            </p:extLst>
          </p:nvPr>
        </p:nvGraphicFramePr>
        <p:xfrm>
          <a:off x="1187625" y="1124744"/>
          <a:ext cx="6624734" cy="1661682"/>
        </p:xfrm>
        <a:graphic>
          <a:graphicData uri="http://schemas.openxmlformats.org/drawingml/2006/table">
            <a:tbl>
              <a:tblPr firstRow="1" firstCol="1" bandRow="1">
                <a:tableStyleId>{68D230F3-CF80-4859-8CE7-A43EE81993B5}</a:tableStyleId>
              </a:tblPr>
              <a:tblGrid>
                <a:gridCol w="2710119"/>
                <a:gridCol w="1214535"/>
                <a:gridCol w="1350040"/>
                <a:gridCol w="1350040"/>
              </a:tblGrid>
              <a:tr h="235568">
                <a:tc gridSpan="4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effectLst/>
                        </a:rPr>
                        <a:t>RA HEVC SNR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5568">
                <a:tc>
                  <a:txBody>
                    <a:bodyPr/>
                    <a:lstStyle/>
                    <a:p>
                      <a:endParaRPr lang="en-US" sz="18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effectLst/>
                        </a:rPr>
                        <a:t>Y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effectLst/>
                        </a:rPr>
                        <a:t>U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effectLst/>
                        </a:rPr>
                        <a:t>V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371014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effectLst/>
                        </a:rPr>
                        <a:t>Class A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1,6%</a:t>
                      </a: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effectLst/>
                          <a:latin typeface="+mn-lt"/>
                          <a:ea typeface="Times New Roman"/>
                        </a:rPr>
                        <a:t>-7,0%</a:t>
                      </a: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effectLst/>
                          <a:latin typeface="+mn-lt"/>
                          <a:ea typeface="Times New Roman"/>
                        </a:rPr>
                        <a:t>-7,1%</a:t>
                      </a: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371014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effectLst/>
                        </a:rPr>
                        <a:t>Class B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1,1%</a:t>
                      </a: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  <a:ea typeface="Times New Roman"/>
                        </a:rPr>
                        <a:t>-5,4%</a:t>
                      </a:r>
                    </a:p>
                  </a:txBody>
                  <a:tcPr marL="68580" marR="68580" marT="0" marB="0" anchor="b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  <a:ea typeface="Times New Roman"/>
                        </a:rPr>
                        <a:t>-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Times New Roman"/>
                        </a:rPr>
                        <a:t>7,7%</a:t>
                      </a: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1014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effectLst/>
                        </a:rPr>
                        <a:t>Overall (Test </a:t>
                      </a:r>
                      <a:r>
                        <a:rPr lang="en-US" sz="1800" dirty="0" err="1">
                          <a:effectLst/>
                        </a:rPr>
                        <a:t>vs</a:t>
                      </a:r>
                      <a:r>
                        <a:rPr lang="en-US" sz="1800" dirty="0">
                          <a:effectLst/>
                        </a:rPr>
                        <a:t> Ref)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1,2%</a:t>
                      </a: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  <a:ea typeface="Times New Roman"/>
                        </a:rPr>
                        <a:t>-5,8%</a:t>
                      </a:r>
                    </a:p>
                  </a:txBody>
                  <a:tcPr marL="68580" marR="68580" marT="0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  <a:ea typeface="Times New Roman"/>
                        </a:rPr>
                        <a:t>-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Times New Roman"/>
                        </a:rPr>
                        <a:t>7,5%</a:t>
                      </a: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B3AFB-1042-4298-83F7-A4E8CC8A1D99}" type="slidenum">
              <a:rPr lang="en-US" smtClean="0"/>
              <a:pPr/>
              <a:t>6</a:t>
            </a:fld>
            <a:r>
              <a:rPr lang="en-US" dirty="0" smtClean="0"/>
              <a:t> </a:t>
            </a:r>
            <a:r>
              <a:rPr lang="de-DE" dirty="0" smtClean="0"/>
              <a:t>  </a:t>
            </a:r>
            <a:r>
              <a:rPr lang="de-DE" dirty="0" smtClean="0">
                <a:solidFill>
                  <a:schemeClr val="folHlink"/>
                </a:solidFill>
              </a:rPr>
              <a:t>| </a:t>
            </a:r>
            <a:r>
              <a:rPr lang="de-DE" dirty="0" smtClean="0"/>
              <a:t>  </a:t>
            </a:r>
            <a:fld id="{8E4B0BB6-88EA-4141-B262-B874A9247805}" type="datetime1">
              <a:rPr lang="de-DE" smtClean="0"/>
              <a:pPr/>
              <a:t>27.07.2013</a:t>
            </a:fld>
            <a:r>
              <a:rPr lang="de-DE" dirty="0" smtClean="0"/>
              <a:t>   </a:t>
            </a:r>
            <a:r>
              <a:rPr lang="de-DE" dirty="0" smtClean="0">
                <a:solidFill>
                  <a:schemeClr val="folHlink"/>
                </a:solidFill>
              </a:rPr>
              <a:t>|</a:t>
            </a:r>
            <a:r>
              <a:rPr lang="de-DE" dirty="0" smtClean="0"/>
              <a:t>   JCTVC-N202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8425521"/>
              </p:ext>
            </p:extLst>
          </p:nvPr>
        </p:nvGraphicFramePr>
        <p:xfrm>
          <a:off x="1115617" y="3212976"/>
          <a:ext cx="6696744" cy="2577028"/>
        </p:xfrm>
        <a:graphic>
          <a:graphicData uri="http://schemas.openxmlformats.org/drawingml/2006/table">
            <a:tbl>
              <a:tblPr firstRow="1" firstCol="1" bandRow="1">
                <a:tableStyleId>{68D230F3-CF80-4859-8CE7-A43EE81993B5}</a:tableStyleId>
              </a:tblPr>
              <a:tblGrid>
                <a:gridCol w="2739576"/>
                <a:gridCol w="1319056"/>
                <a:gridCol w="1319056"/>
                <a:gridCol w="1319056"/>
              </a:tblGrid>
              <a:tr h="221170">
                <a:tc gridSpan="4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effectLst/>
                          <a:latin typeface="+mj-lt"/>
                        </a:rPr>
                        <a:t>BL Drift</a:t>
                      </a:r>
                      <a:endParaRPr lang="en-US" sz="18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8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1170">
                <a:tc>
                  <a:txBody>
                    <a:bodyPr/>
                    <a:lstStyle/>
                    <a:p>
                      <a:endParaRPr lang="en-US" sz="1800">
                        <a:effectLst/>
                        <a:latin typeface="+mj-lt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effectLst/>
                          <a:latin typeface="+mj-lt"/>
                        </a:rPr>
                        <a:t>Y</a:t>
                      </a:r>
                      <a:endParaRPr lang="en-US" sz="18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effectLst/>
                          <a:latin typeface="+mj-lt"/>
                        </a:rPr>
                        <a:t>U</a:t>
                      </a:r>
                      <a:endParaRPr lang="en-US" sz="18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effectLst/>
                          <a:latin typeface="+mj-lt"/>
                        </a:rPr>
                        <a:t>V</a:t>
                      </a:r>
                      <a:endParaRPr lang="en-US" sz="18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221170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effectLst/>
                          <a:latin typeface="+mj-lt"/>
                        </a:rPr>
                        <a:t>Class A</a:t>
                      </a:r>
                      <a:endParaRPr lang="en-US" sz="18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effectLst/>
                          <a:latin typeface="+mn-lt"/>
                          <a:ea typeface="Times New Roman"/>
                        </a:rPr>
                        <a:t>6,7%</a:t>
                      </a: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effectLst/>
                          <a:latin typeface="+mn-lt"/>
                          <a:ea typeface="Times New Roman"/>
                        </a:rPr>
                        <a:t>3,5%</a:t>
                      </a: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effectLst/>
                          <a:latin typeface="+mn-lt"/>
                          <a:ea typeface="Times New Roman"/>
                        </a:rPr>
                        <a:t>3,6%</a:t>
                      </a: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221170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effectLst/>
                          <a:latin typeface="+mj-lt"/>
                        </a:rPr>
                        <a:t>Class B</a:t>
                      </a:r>
                      <a:endParaRPr lang="en-US" sz="18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effectLst/>
                          <a:latin typeface="+mn-lt"/>
                          <a:ea typeface="Times New Roman"/>
                        </a:rPr>
                        <a:t>6,7%</a:t>
                      </a: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effectLst/>
                          <a:latin typeface="+mn-lt"/>
                          <a:ea typeface="Times New Roman"/>
                        </a:rPr>
                        <a:t>4,7%</a:t>
                      </a: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effectLst/>
                          <a:latin typeface="+mn-lt"/>
                          <a:ea typeface="Times New Roman"/>
                        </a:rPr>
                        <a:t>4,6%</a:t>
                      </a: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9457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effectLst/>
                          <a:latin typeface="+mj-lt"/>
                        </a:rPr>
                        <a:t>Overall (Test vs Ref)</a:t>
                      </a:r>
                      <a:endParaRPr lang="en-US" sz="18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effectLst/>
                          <a:latin typeface="+mn-lt"/>
                          <a:ea typeface="Times New Roman"/>
                        </a:rPr>
                        <a:t>6,7%</a:t>
                      </a: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effectLst/>
                          <a:latin typeface="+mn-lt"/>
                          <a:ea typeface="Times New Roman"/>
                        </a:rPr>
                        <a:t>4,4%</a:t>
                      </a: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effectLst/>
                          <a:latin typeface="+mn-lt"/>
                          <a:ea typeface="Times New Roman"/>
                        </a:rPr>
                        <a:t>4,3%</a:t>
                      </a: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75431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8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800" dirty="0" smtClean="0">
                        <a:effectLst/>
                        <a:latin typeface="+mn-lt"/>
                      </a:endParaRPr>
                    </a:p>
                  </a:txBody>
                  <a:tcPr marL="68580" marR="68580" marT="0" marB="0" anchor="b"/>
                </a:tc>
              </a:tr>
              <a:tr h="339457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 smtClean="0">
                          <a:effectLst/>
                          <a:latin typeface="+mj-lt"/>
                          <a:ea typeface="Times New Roman"/>
                        </a:rPr>
                        <a:t>Class A</a:t>
                      </a:r>
                      <a:endParaRPr lang="en-US" sz="18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  <a:ea typeface="Times New Roman"/>
                        </a:rPr>
                        <a:t>-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Times New Roman"/>
                        </a:rPr>
                        <a:t>0,28 dB</a:t>
                      </a: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  <a:ea typeface="Times New Roman"/>
                        </a:rPr>
                        <a:t>-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Times New Roman"/>
                        </a:rPr>
                        <a:t>0,07 dB</a:t>
                      </a: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  <a:ea typeface="Times New Roman"/>
                        </a:rPr>
                        <a:t>-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Times New Roman"/>
                        </a:rPr>
                        <a:t>0,07 dB</a:t>
                      </a: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339457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 smtClean="0">
                          <a:effectLst/>
                          <a:latin typeface="+mj-lt"/>
                          <a:ea typeface="Times New Roman"/>
                        </a:rPr>
                        <a:t>Class</a:t>
                      </a:r>
                      <a:r>
                        <a:rPr lang="en-US" sz="1800" baseline="0" dirty="0" smtClean="0">
                          <a:effectLst/>
                          <a:latin typeface="+mj-lt"/>
                          <a:ea typeface="Times New Roman"/>
                        </a:rPr>
                        <a:t> B</a:t>
                      </a:r>
                      <a:endParaRPr lang="en-US" sz="18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  <a:ea typeface="Times New Roman"/>
                        </a:rPr>
                        <a:t>-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Times New Roman"/>
                        </a:rPr>
                        <a:t>0,17</a:t>
                      </a:r>
                      <a:r>
                        <a:rPr lang="en-US" sz="1800" baseline="0" dirty="0" smtClean="0">
                          <a:effectLst/>
                          <a:latin typeface="+mn-lt"/>
                          <a:ea typeface="Times New Roman"/>
                        </a:rPr>
                        <a:t> dB</a:t>
                      </a: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  <a:ea typeface="Times New Roman"/>
                        </a:rPr>
                        <a:t>-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Times New Roman"/>
                        </a:rPr>
                        <a:t>0,06</a:t>
                      </a:r>
                      <a:r>
                        <a:rPr lang="en-US" sz="1800" baseline="0" dirty="0" smtClean="0">
                          <a:effectLst/>
                          <a:latin typeface="+mn-lt"/>
                          <a:ea typeface="Times New Roman"/>
                        </a:rPr>
                        <a:t> dB</a:t>
                      </a: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  <a:ea typeface="Times New Roman"/>
                        </a:rPr>
                        <a:t>-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Times New Roman"/>
                        </a:rPr>
                        <a:t>0,08</a:t>
                      </a:r>
                      <a:r>
                        <a:rPr lang="en-US" sz="1800" baseline="0" dirty="0" smtClean="0">
                          <a:effectLst/>
                          <a:latin typeface="+mn-lt"/>
                          <a:ea typeface="Times New Roman"/>
                        </a:rPr>
                        <a:t> dB</a:t>
                      </a: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9457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 smtClean="0">
                          <a:effectLst/>
                          <a:latin typeface="+mj-lt"/>
                          <a:ea typeface="Times New Roman"/>
                        </a:rPr>
                        <a:t>Overall (Test </a:t>
                      </a:r>
                      <a:r>
                        <a:rPr lang="en-US" sz="1800" dirty="0" err="1" smtClean="0">
                          <a:effectLst/>
                          <a:latin typeface="+mj-lt"/>
                          <a:ea typeface="Times New Roman"/>
                        </a:rPr>
                        <a:t>vs</a:t>
                      </a:r>
                      <a:r>
                        <a:rPr lang="en-US" sz="1800" dirty="0" smtClean="0">
                          <a:effectLst/>
                          <a:latin typeface="+mj-lt"/>
                          <a:ea typeface="Times New Roman"/>
                        </a:rPr>
                        <a:t> Ref)</a:t>
                      </a:r>
                      <a:endParaRPr lang="en-US" sz="18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  <a:ea typeface="Times New Roman"/>
                        </a:rPr>
                        <a:t>-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Times New Roman"/>
                        </a:rPr>
                        <a:t>0,20</a:t>
                      </a:r>
                      <a:r>
                        <a:rPr lang="en-US" sz="1800" baseline="0" dirty="0" smtClean="0">
                          <a:effectLst/>
                          <a:latin typeface="+mn-lt"/>
                          <a:ea typeface="Times New Roman"/>
                        </a:rPr>
                        <a:t> dB</a:t>
                      </a: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  <a:ea typeface="Times New Roman"/>
                        </a:rPr>
                        <a:t>-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Times New Roman"/>
                        </a:rPr>
                        <a:t>0,07 dB</a:t>
                      </a: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  <a:latin typeface="+mn-lt"/>
                          <a:ea typeface="Times New Roman"/>
                        </a:rPr>
                        <a:t>-</a:t>
                      </a:r>
                      <a:r>
                        <a:rPr lang="en-US" sz="1800" smtClean="0">
                          <a:effectLst/>
                          <a:latin typeface="+mn-lt"/>
                          <a:ea typeface="Times New Roman"/>
                        </a:rPr>
                        <a:t>0,08</a:t>
                      </a:r>
                      <a:r>
                        <a:rPr lang="en-US" sz="1800" baseline="0" smtClean="0">
                          <a:effectLst/>
                          <a:latin typeface="+mn-lt"/>
                          <a:ea typeface="Times New Roman"/>
                        </a:rPr>
                        <a:t> </a:t>
                      </a:r>
                      <a:r>
                        <a:rPr lang="en-US" sz="1800" baseline="0" dirty="0" smtClean="0">
                          <a:effectLst/>
                          <a:latin typeface="+mn-lt"/>
                          <a:ea typeface="Times New Roman"/>
                        </a:rPr>
                        <a:t>dB</a:t>
                      </a: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824537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and Conclusion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</a:t>
            </a:r>
            <a:r>
              <a:rPr lang="en-US" dirty="0"/>
              <a:t>EL reconstruction for BL prediction</a:t>
            </a:r>
          </a:p>
          <a:p>
            <a:r>
              <a:rPr lang="en-US" dirty="0"/>
              <a:t>Drift when decoding BL </a:t>
            </a:r>
            <a:r>
              <a:rPr lang="en-US" dirty="0">
                <a:sym typeface="Wingdings" pitchFamily="2" charset="2"/>
              </a:rPr>
              <a:t> to be further studied</a:t>
            </a:r>
            <a:endParaRPr lang="en-US" dirty="0"/>
          </a:p>
          <a:p>
            <a:r>
              <a:rPr lang="en-US" dirty="0"/>
              <a:t>No low level </a:t>
            </a:r>
            <a:r>
              <a:rPr lang="en-US" dirty="0" smtClean="0"/>
              <a:t>changes</a:t>
            </a:r>
          </a:p>
          <a:p>
            <a:endParaRPr lang="en-US" sz="1050" dirty="0"/>
          </a:p>
          <a:p>
            <a:r>
              <a:rPr lang="en-US" b="1" dirty="0" smtClean="0"/>
              <a:t>Multi-loop approach </a:t>
            </a:r>
          </a:p>
          <a:p>
            <a:pPr lvl="1"/>
            <a:r>
              <a:rPr lang="en-US" dirty="0" smtClean="0"/>
              <a:t>Increases EL performance (3% BD rate)</a:t>
            </a:r>
            <a:endParaRPr lang="en-US" dirty="0" smtClean="0"/>
          </a:p>
          <a:p>
            <a:r>
              <a:rPr lang="en-US" b="1" dirty="0" smtClean="0"/>
              <a:t>Single-loop decoding approach</a:t>
            </a:r>
            <a:endParaRPr lang="en-US" b="1" dirty="0" smtClean="0"/>
          </a:p>
          <a:p>
            <a:pPr lvl="1"/>
            <a:r>
              <a:rPr lang="en-US" dirty="0" smtClean="0"/>
              <a:t>Performance loss 1.2</a:t>
            </a:r>
            <a:r>
              <a:rPr lang="en-US" dirty="0" smtClean="0"/>
              <a:t>% compared to SHM2.0 CTC</a:t>
            </a:r>
          </a:p>
          <a:p>
            <a:pPr marL="457200" lvl="1" indent="0">
              <a:buNone/>
            </a:pPr>
            <a:endParaRPr lang="en-US" sz="1050" dirty="0" smtClean="0"/>
          </a:p>
          <a:p>
            <a:r>
              <a:rPr lang="en-US" b="1" dirty="0" smtClean="0"/>
              <a:t>Proposal</a:t>
            </a:r>
          </a:p>
          <a:p>
            <a:pPr lvl="1"/>
            <a:r>
              <a:rPr lang="en-US" dirty="0" smtClean="0"/>
              <a:t>Study single-loop approach in CE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Thanks to </a:t>
            </a:r>
            <a:r>
              <a:rPr lang="en-US" dirty="0" err="1" smtClean="0"/>
              <a:t>InterDigital</a:t>
            </a:r>
            <a:r>
              <a:rPr lang="en-US" dirty="0" smtClean="0"/>
              <a:t> for cross checking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B3AFB-1042-4298-83F7-A4E8CC8A1D99}" type="slidenum">
              <a:rPr lang="en-US" smtClean="0"/>
              <a:pPr/>
              <a:t>7</a:t>
            </a:fld>
            <a:r>
              <a:rPr lang="en-US" dirty="0" smtClean="0"/>
              <a:t> </a:t>
            </a:r>
            <a:r>
              <a:rPr lang="de-DE" dirty="0" smtClean="0"/>
              <a:t>  </a:t>
            </a:r>
            <a:r>
              <a:rPr lang="de-DE" dirty="0" smtClean="0">
                <a:solidFill>
                  <a:schemeClr val="folHlink"/>
                </a:solidFill>
              </a:rPr>
              <a:t>| </a:t>
            </a:r>
            <a:r>
              <a:rPr lang="de-DE" dirty="0" smtClean="0"/>
              <a:t>  </a:t>
            </a:r>
            <a:fld id="{8E4B0BB6-88EA-4141-B262-B874A9247805}" type="datetime1">
              <a:rPr lang="de-DE" smtClean="0"/>
              <a:pPr/>
              <a:t>27.07.2013</a:t>
            </a:fld>
            <a:r>
              <a:rPr lang="de-DE" dirty="0" smtClean="0"/>
              <a:t>   </a:t>
            </a:r>
            <a:r>
              <a:rPr lang="de-DE" dirty="0" smtClean="0">
                <a:solidFill>
                  <a:schemeClr val="folHlink"/>
                </a:solidFill>
              </a:rPr>
              <a:t>|</a:t>
            </a:r>
            <a:r>
              <a:rPr lang="de-DE" dirty="0" smtClean="0"/>
              <a:t>   JCTVC-N0202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22277654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ient-white-070615">
  <a:themeElements>
    <a:clrScheme name="ient-weiss-2007-06-15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ient-weiss-2007-06-15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ient-weiss-2007-06-15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nt-weiss-2007-06-15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nt-weiss-2007-06-15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nt-weiss-2007-06-15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nt-weiss-2007-06-15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nt-weiss-2007-06-15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nt-weiss-2007-06-15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ient-white-070615</Template>
  <TotalTime>0</TotalTime>
  <Words>623</Words>
  <Application>Microsoft Office PowerPoint</Application>
  <PresentationFormat>Bildschirmpräsentation (4:3)</PresentationFormat>
  <Paragraphs>177</Paragraphs>
  <Slides>7</Slides>
  <Notes>1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9" baseType="lpstr">
      <vt:lpstr>ient-white-070615</vt:lpstr>
      <vt:lpstr>CorelPhotoPaint.Image.9</vt:lpstr>
      <vt:lpstr>[AHG16] JCTVC-N0202 - Key picture concept and single loop decoding</vt:lpstr>
      <vt:lpstr>1 – Key Picture Concept</vt:lpstr>
      <vt:lpstr>1 – Results (vs. SHM2.0 CTC)</vt:lpstr>
      <vt:lpstr>2 – Key Picture Concept with Single Loop Decoding</vt:lpstr>
      <vt:lpstr>2 – Results w/o BL Loop Filtering (vs. SHM2.0 CTC)</vt:lpstr>
      <vt:lpstr>2 – Results with Loop Filter for BL (vs. SHM2.0 CTC)</vt:lpstr>
      <vt:lpstr>Summary and Conclusion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Mathias Wien</dc:creator>
  <cp:lastModifiedBy>Mathias Wien</cp:lastModifiedBy>
  <cp:revision>133</cp:revision>
  <dcterms:created xsi:type="dcterms:W3CDTF">2013-01-12T18:40:00Z</dcterms:created>
  <dcterms:modified xsi:type="dcterms:W3CDTF">2013-07-27T15:41:16Z</dcterms:modified>
</cp:coreProperties>
</file>