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3"/>
  </p:notesMasterIdLst>
  <p:handoutMasterIdLst>
    <p:handoutMasterId r:id="rId14"/>
  </p:handoutMasterIdLst>
  <p:sldIdLst>
    <p:sldId id="317" r:id="rId5"/>
    <p:sldId id="312" r:id="rId6"/>
    <p:sldId id="318" r:id="rId7"/>
    <p:sldId id="320" r:id="rId8"/>
    <p:sldId id="319" r:id="rId9"/>
    <p:sldId id="321" r:id="rId10"/>
    <p:sldId id="322" r:id="rId11"/>
    <p:sldId id="294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615" autoAdjust="0"/>
  </p:normalViewPr>
  <p:slideViewPr>
    <p:cSldViewPr>
      <p:cViewPr>
        <p:scale>
          <a:sx n="100" d="100"/>
          <a:sy n="100" d="100"/>
        </p:scale>
        <p:origin x="-984" y="-720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2013/7/26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JCTVC-N0192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JCTVC-N0192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 smtClean="0"/>
              <a:t>AHG5:	32x32 Scaling List </a:t>
            </a:r>
            <a:r>
              <a:rPr lang="en-GB" altLang="ja-JP" sz="2800" b="1" dirty="0" smtClean="0"/>
              <a:t>Derivation </a:t>
            </a:r>
            <a:r>
              <a:rPr lang="en-GB" altLang="ja-JP" sz="2800" b="1" dirty="0" smtClean="0"/>
              <a:t>for Chroma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JCTVC-N0192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27038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4:4:4 coding in HEVC </a:t>
            </a:r>
            <a:r>
              <a:rPr lang="en-GB" sz="2000" dirty="0" err="1" smtClean="0"/>
              <a:t>RExt</a:t>
            </a:r>
            <a:r>
              <a:rPr lang="en-GB" sz="2000" dirty="0" smtClean="0"/>
              <a:t> uses 32x32 chroma scaling lists.</a:t>
            </a:r>
          </a:p>
          <a:p>
            <a:endParaRPr lang="en-GB" sz="2000" dirty="0" smtClean="0"/>
          </a:p>
          <a:p>
            <a:r>
              <a:rPr lang="en-GB" sz="2000" dirty="0" smtClean="0"/>
              <a:t>Current working draft:</a:t>
            </a:r>
          </a:p>
          <a:p>
            <a:pPr lvl="1"/>
            <a:r>
              <a:rPr lang="en-GB" sz="1800" dirty="0" smtClean="0"/>
              <a:t>does not specify the derivation of the 32x32 chroma scaling lists</a:t>
            </a:r>
          </a:p>
          <a:p>
            <a:endParaRPr lang="en-GB" sz="2000" dirty="0"/>
          </a:p>
          <a:p>
            <a:r>
              <a:rPr lang="en-GB" sz="2000" dirty="0" smtClean="0"/>
              <a:t>Current software model:</a:t>
            </a:r>
          </a:p>
          <a:p>
            <a:pPr lvl="1"/>
            <a:r>
              <a:rPr lang="en-GB" sz="1800" dirty="0" smtClean="0"/>
              <a:t>uses the luma 32x32 chroma scaling lists</a:t>
            </a:r>
          </a:p>
          <a:p>
            <a:pPr lvl="1"/>
            <a:r>
              <a:rPr lang="en-GB" sz="1800" dirty="0" smtClean="0"/>
              <a:t>Has encoder option (not exercised) to define chroma 32x32 chroma scaling lists (but does not signal to the decoder)</a:t>
            </a:r>
          </a:p>
          <a:p>
            <a:endParaRPr lang="en-GB" sz="2200" dirty="0"/>
          </a:p>
          <a:p>
            <a:r>
              <a:rPr lang="en-GB" sz="2200" dirty="0" smtClean="0"/>
              <a:t>This proposal is to suggest various possibilities.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0873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Scaling lists and syntax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scaling lists are specified in the PPS.</a:t>
            </a:r>
          </a:p>
          <a:p>
            <a:pPr lvl="1"/>
            <a:r>
              <a:rPr lang="en-GB" sz="1800" dirty="0" smtClean="0"/>
              <a:t>The 4x4 scaling lists are 16 syntax elements.</a:t>
            </a:r>
          </a:p>
          <a:p>
            <a:pPr lvl="1"/>
            <a:r>
              <a:rPr lang="en-GB" sz="1800" dirty="0" smtClean="0"/>
              <a:t>Other scaling lists are 64 syntax elements, with sample repeat used to up-scale to the large dimensions.</a:t>
            </a:r>
          </a:p>
          <a:p>
            <a:endParaRPr lang="en-GB" sz="2000" dirty="0" smtClean="0"/>
          </a:p>
          <a:p>
            <a:r>
              <a:rPr lang="en-GB" sz="2000" dirty="0" smtClean="0"/>
              <a:t>The PPS does not know about the chroma format or profile</a:t>
            </a:r>
          </a:p>
          <a:p>
            <a:pPr lvl="1"/>
            <a:r>
              <a:rPr lang="en-GB" sz="1800" dirty="0" smtClean="0"/>
              <a:t>These are specified in the SPS.</a:t>
            </a:r>
          </a:p>
          <a:p>
            <a:endParaRPr lang="en-GB" sz="2000" dirty="0"/>
          </a:p>
          <a:p>
            <a:r>
              <a:rPr lang="en-GB" sz="2000" dirty="0" smtClean="0"/>
              <a:t>The PPS has an extension capability via the </a:t>
            </a:r>
            <a:r>
              <a:rPr lang="en-GB" sz="2000" dirty="0" err="1" smtClean="0"/>
              <a:t>pps_extension_data_flag</a:t>
            </a:r>
            <a:r>
              <a:rPr lang="en-GB" sz="2000" dirty="0" smtClean="0"/>
              <a:t> syntax element.</a:t>
            </a:r>
          </a:p>
          <a:p>
            <a:pPr lvl="1"/>
            <a:r>
              <a:rPr lang="en-GB" sz="1800" dirty="0" smtClean="0"/>
              <a:t>But the specific method of creating extensions is not yet defined because HEVC V1 did not require them.</a:t>
            </a:r>
          </a:p>
          <a:p>
            <a:pPr lvl="1"/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133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32x32 C Scaling List Method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Use the luma 32x32 scaling list for chroma</a:t>
            </a:r>
          </a:p>
          <a:p>
            <a:pPr lvl="1"/>
            <a:r>
              <a:rPr lang="en-GB" sz="1600" dirty="0" smtClean="0"/>
              <a:t>Does not require any additional syntax.</a:t>
            </a:r>
          </a:p>
          <a:p>
            <a:pPr lvl="1"/>
            <a:r>
              <a:rPr lang="en-GB" sz="1600" dirty="0" smtClean="0"/>
              <a:t>However, is the 32x32 chroma TU likely to be adaptively quantised in the same manner as the 32x32 luma TU?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65" y="3181697"/>
            <a:ext cx="4333875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32x32 C Scaling List Method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Use the PPS extension mechanism to define a 32x32 chroma 4:4:4 scaling list.</a:t>
            </a:r>
          </a:p>
          <a:p>
            <a:pPr lvl="1"/>
            <a:r>
              <a:rPr lang="en-GB" sz="1800" dirty="0" smtClean="0"/>
              <a:t>What happens if the scaling list extension is not used?</a:t>
            </a:r>
          </a:p>
          <a:p>
            <a:pPr lvl="2"/>
            <a:r>
              <a:rPr lang="en-GB" sz="1600" dirty="0" smtClean="0"/>
              <a:t>What is the fall-back position?</a:t>
            </a:r>
          </a:p>
          <a:p>
            <a:pPr lvl="1"/>
            <a:r>
              <a:rPr lang="en-GB" sz="1800" dirty="0" smtClean="0"/>
              <a:t>Is the scaling list that different from others that have been defined?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65" y="3181697"/>
            <a:ext cx="4333875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3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32x32 C Scaling List Method </a:t>
            </a:r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Use the </a:t>
            </a:r>
            <a:r>
              <a:rPr lang="en-GB" sz="2000" dirty="0" smtClean="0"/>
              <a:t>chroma16x16 </a:t>
            </a:r>
            <a:r>
              <a:rPr lang="en-GB" sz="2000" dirty="0"/>
              <a:t>scaling list for </a:t>
            </a:r>
            <a:r>
              <a:rPr lang="en-GB" sz="2000" dirty="0" smtClean="0"/>
              <a:t>chroma 32x32</a:t>
            </a:r>
          </a:p>
          <a:p>
            <a:pPr lvl="1"/>
            <a:r>
              <a:rPr lang="en-GB" sz="1600" dirty="0" smtClean="0"/>
              <a:t>Does not require any additional syntax.</a:t>
            </a:r>
          </a:p>
          <a:p>
            <a:pPr lvl="1"/>
            <a:r>
              <a:rPr lang="en-GB" sz="1600" dirty="0" smtClean="0"/>
              <a:t>It is proposed that the scaling lists from the same chrominance component but from the 16x16 size is likely to be similar/identical.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65" y="3181697"/>
            <a:ext cx="4333875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3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3 different methods to define the 4:4:4 32x32 chroma scaling list have been presented.</a:t>
            </a:r>
          </a:p>
          <a:p>
            <a:endParaRPr lang="en-GB" sz="2000" dirty="0" smtClean="0"/>
          </a:p>
          <a:p>
            <a:r>
              <a:rPr lang="en-GB" sz="2000" dirty="0" smtClean="0"/>
              <a:t>It is proposed that the 32x32 chroma scaling lists are (by default) defined from the 16x16 chroma scaling lists.</a:t>
            </a:r>
          </a:p>
          <a:p>
            <a:endParaRPr lang="en-GB" sz="2000" dirty="0" smtClean="0"/>
          </a:p>
          <a:p>
            <a:pPr lvl="1"/>
            <a:r>
              <a:rPr lang="en-GB" sz="1800" dirty="0" smtClean="0"/>
              <a:t>This does not prohibit the use of PPS extension data to define additional scaling lists, if the community believe that this overhead is warranted.</a:t>
            </a:r>
          </a:p>
          <a:p>
            <a:endParaRPr lang="en-GB" sz="2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JCTVC-N0192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2013/7/26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982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</Words>
  <Application>Microsoft Office PowerPoint</Application>
  <PresentationFormat>On-screen Show (4:3)</PresentationFormat>
  <Paragraphs>68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AHG5: 32x32 Scaling List Derivation for Chroma</vt:lpstr>
      <vt:lpstr>Introduction</vt:lpstr>
      <vt:lpstr>Scaling lists and syntax</vt:lpstr>
      <vt:lpstr>32x32 C Scaling List Method 1</vt:lpstr>
      <vt:lpstr>32x32 C Scaling List Method 2</vt:lpstr>
      <vt:lpstr>32x32 C Scaling List Method 3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2013-07-26T13:55:04Z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