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34"/>
  </p:notesMasterIdLst>
  <p:handoutMasterIdLst>
    <p:handoutMasterId r:id="rId35"/>
  </p:handoutMasterIdLst>
  <p:sldIdLst>
    <p:sldId id="316" r:id="rId5"/>
    <p:sldId id="309" r:id="rId6"/>
    <p:sldId id="329" r:id="rId7"/>
    <p:sldId id="323" r:id="rId8"/>
    <p:sldId id="327" r:id="rId9"/>
    <p:sldId id="328" r:id="rId10"/>
    <p:sldId id="333" r:id="rId11"/>
    <p:sldId id="330" r:id="rId12"/>
    <p:sldId id="331" r:id="rId13"/>
    <p:sldId id="332" r:id="rId14"/>
    <p:sldId id="322" r:id="rId15"/>
    <p:sldId id="334" r:id="rId16"/>
    <p:sldId id="335" r:id="rId17"/>
    <p:sldId id="336" r:id="rId18"/>
    <p:sldId id="337" r:id="rId19"/>
    <p:sldId id="338" r:id="rId20"/>
    <p:sldId id="339" r:id="rId21"/>
    <p:sldId id="340" r:id="rId22"/>
    <p:sldId id="346" r:id="rId23"/>
    <p:sldId id="341" r:id="rId24"/>
    <p:sldId id="342" r:id="rId25"/>
    <p:sldId id="310" r:id="rId26"/>
    <p:sldId id="314" r:id="rId27"/>
    <p:sldId id="347" r:id="rId28"/>
    <p:sldId id="344" r:id="rId29"/>
    <p:sldId id="311" r:id="rId30"/>
    <p:sldId id="348" r:id="rId31"/>
    <p:sldId id="343" r:id="rId32"/>
    <p:sldId id="319" r:id="rId33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66FF66"/>
    <a:srgbClr val="FFEEB9"/>
    <a:srgbClr val="66CCFF"/>
    <a:srgbClr val="FF9999"/>
    <a:srgbClr val="F3F3FB"/>
    <a:srgbClr val="E7F4F5"/>
    <a:srgbClr val="C9E7E9"/>
    <a:srgbClr val="FFDD71"/>
    <a:srgbClr val="FF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57" autoAdjust="0"/>
    <p:restoredTop sz="96574" autoAdjust="0"/>
  </p:normalViewPr>
  <p:slideViewPr>
    <p:cSldViewPr snapToGrid="0">
      <p:cViewPr varScale="1">
        <p:scale>
          <a:sx n="71" d="100"/>
          <a:sy n="71" d="100"/>
        </p:scale>
        <p:origin x="-1554" y="-102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2013/7/25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JCTVC-N0190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sz="2800" b="1" dirty="0"/>
              <a:t>AHG 5 and 18: Entropy Coding Throughput for High Bit Depths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JCTVC-N0190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38471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68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 = 458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(continued)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However</a:t>
            </a:r>
            <a:r>
              <a:rPr lang="en-GB" sz="2000" dirty="0"/>
              <a:t>, when </a:t>
            </a:r>
            <a:r>
              <a:rPr lang="en-GB" sz="2000" i="1" dirty="0" smtClean="0"/>
              <a:t>ivlCurrRange</a:t>
            </a:r>
            <a:r>
              <a:rPr lang="en-GB" sz="2000" dirty="0" smtClean="0"/>
              <a:t>=256</a:t>
            </a:r>
            <a:r>
              <a:rPr lang="en-GB" sz="2000" dirty="0"/>
              <a:t>, </a:t>
            </a:r>
            <a:r>
              <a:rPr lang="en-GB" sz="2000" dirty="0" smtClean="0"/>
              <a:t>the process can be significantly simplified: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6410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49" name="Rectangle 48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53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3" name="Oval 2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992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62" name="Group 6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67" name="Oval 66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grpSp>
        <p:nvGrpSpPr>
          <p:cNvPr id="79" name="Group 78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6" name="Rectangle 65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29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16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</a:t>
            </a:r>
            <a:r>
              <a:rPr kumimoji="1" lang="en-GB" sz="1400" i="1" dirty="0" err="1" smtClean="0"/>
              <a:t>ivlOffset</a:t>
            </a:r>
            <a:r>
              <a:rPr kumimoji="1" lang="en-GB" sz="1400" i="1" dirty="0" smtClean="0"/>
              <a:t>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Clear bit 8 of </a:t>
            </a:r>
            <a:r>
              <a:rPr kumimoji="1" lang="en-GB" sz="1400" i="1" dirty="0" smtClean="0"/>
              <a:t>ivlOffset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62" name="Oval 61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  <p:grpSp>
        <p:nvGrpSpPr>
          <p:cNvPr id="66" name="Group 65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7" name="Rectangle 66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819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17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dirty="0" smtClean="0"/>
              <a:t>Test bit 8 of </a:t>
            </a:r>
            <a:r>
              <a:rPr kumimoji="1" lang="en-GB" sz="1400" i="1" dirty="0" smtClean="0"/>
              <a:t>ivlOffset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i="1" dirty="0" smtClean="0"/>
              <a:t>ivlOffset </a:t>
            </a:r>
            <a:r>
              <a:rPr kumimoji="1" lang="en-GB" sz="1400" dirty="0" smtClean="0"/>
              <a:t>bit 8</a:t>
            </a:r>
            <a:endParaRPr kumimoji="1" lang="en-GB" sz="1400" dirty="0"/>
          </a:p>
          <a:p>
            <a:pPr algn="ctr"/>
            <a:r>
              <a:rPr kumimoji="1" lang="en-GB" sz="1400" dirty="0" smtClean="0"/>
              <a:t>Clear bit 8 of</a:t>
            </a:r>
            <a:r>
              <a:rPr kumimoji="1" lang="en-GB" sz="1400" i="1" dirty="0" smtClean="0"/>
              <a:t> ivlOffset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bit 8</a:t>
            </a:r>
            <a:br>
              <a:rPr kumimoji="1" lang="en-GB" sz="1400" dirty="0" smtClean="0"/>
            </a:br>
            <a:r>
              <a:rPr kumimoji="1" lang="en-GB" sz="1400" dirty="0" smtClean="0"/>
              <a:t>Clear bit 8 of </a:t>
            </a:r>
            <a:r>
              <a:rPr kumimoji="1" lang="en-GB" sz="1400" i="1" dirty="0" smtClean="0"/>
              <a:t>ivlOffset</a:t>
            </a:r>
            <a:endParaRPr kumimoji="1" lang="en-GB" sz="1400" i="1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0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1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1" name="Rectangle 50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103633" y="2424223"/>
            <a:ext cx="3756832" cy="1290083"/>
            <a:chOff x="5103633" y="2424223"/>
            <a:chExt cx="3756832" cy="1290083"/>
          </a:xfrm>
        </p:grpSpPr>
        <p:sp>
          <p:nvSpPr>
            <p:cNvPr id="66" name="Rectangle 65"/>
            <p:cNvSpPr/>
            <p:nvPr/>
          </p:nvSpPr>
          <p:spPr>
            <a:xfrm>
              <a:off x="6627656" y="2424223"/>
              <a:ext cx="2232809" cy="779721"/>
            </a:xfrm>
            <a:prstGeom prst="rect">
              <a:avLst/>
            </a:prstGeom>
            <a:noFill/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GB" sz="1050" dirty="0" smtClean="0"/>
                <a:t>NOTE: Since </a:t>
              </a:r>
              <a:r>
                <a:rPr kumimoji="1" lang="en-GB" sz="1050" i="1" dirty="0" err="1" smtClean="0"/>
                <a:t>ivlOffset</a:t>
              </a:r>
              <a:r>
                <a:rPr kumimoji="1" lang="en-GB" sz="1050" dirty="0" smtClean="0"/>
                <a:t> has been left-shifted by 1, the test/clear on bit 8 is equivalent to a test/clear on bit 7 in the above diagram.</a:t>
              </a:r>
              <a:endParaRPr kumimoji="1" lang="en-GB" sz="1050" dirty="0"/>
            </a:p>
          </p:txBody>
        </p:sp>
        <p:cxnSp>
          <p:nvCxnSpPr>
            <p:cNvPr id="67" name="Straight Connector 66"/>
            <p:cNvCxnSpPr/>
            <p:nvPr/>
          </p:nvCxnSpPr>
          <p:spPr>
            <a:xfrm rot="10800000" flipV="1">
              <a:off x="5103633" y="3200400"/>
              <a:ext cx="1535293" cy="513906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Oval 61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val="361057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18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3015717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i="1" dirty="0" smtClean="0"/>
              <a:t>ivlOffset </a:t>
            </a:r>
            <a:r>
              <a:rPr kumimoji="1" lang="en-GB" sz="1400" dirty="0" smtClean="0"/>
              <a:t>bit 8</a:t>
            </a:r>
            <a:endParaRPr kumimoji="1" lang="en-GB" sz="1400" dirty="0"/>
          </a:p>
          <a:p>
            <a:pPr algn="ctr"/>
            <a:r>
              <a:rPr kumimoji="1" lang="en-GB" sz="1400" dirty="0" smtClean="0"/>
              <a:t>Clear bit 8 of</a:t>
            </a:r>
            <a:r>
              <a:rPr kumimoji="1" lang="en-GB" sz="1400" i="1" dirty="0" smtClean="0"/>
              <a:t> ivlOffset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41" name="Elbow Connector 40"/>
          <p:cNvCxnSpPr>
            <a:stCxn id="33" idx="2"/>
            <a:endCxn id="35" idx="0"/>
          </p:cNvCxnSpPr>
          <p:nvPr/>
        </p:nvCxnSpPr>
        <p:spPr>
          <a:xfrm rot="5400000">
            <a:off x="3960001" y="3780000"/>
            <a:ext cx="1080000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4275000" y="5084999"/>
            <a:ext cx="450000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52" name="Group 5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3" name="Rectangle 52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val="19497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19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699998"/>
            <a:ext cx="3600000" cy="108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binVal</a:t>
            </a:r>
            <a:r>
              <a:rPr kumimoji="1" lang="en-GB" sz="1400" i="1" dirty="0" smtClean="0"/>
              <a:t> = </a:t>
            </a: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bit 7</a:t>
            </a:r>
          </a:p>
          <a:p>
            <a:pPr algn="ctr"/>
            <a:r>
              <a:rPr kumimoji="1" lang="en-GB" sz="1400" dirty="0" smtClean="0"/>
              <a:t>Clear bit 7 of </a:t>
            </a:r>
            <a:r>
              <a:rPr kumimoji="1" lang="en-GB" sz="1400" i="1" dirty="0" err="1" smtClean="0"/>
              <a:t>ivlOffset</a:t>
            </a:r>
            <a:endParaRPr kumimoji="1" lang="en-GB" sz="1400" i="1" dirty="0" smtClean="0"/>
          </a:p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50" name="Elbow Connector 49"/>
          <p:cNvCxnSpPr>
            <a:stCxn id="33" idx="2"/>
            <a:endCxn id="37" idx="0"/>
          </p:cNvCxnSpPr>
          <p:nvPr/>
        </p:nvCxnSpPr>
        <p:spPr>
          <a:xfrm rot="5400000">
            <a:off x="3735000" y="4544999"/>
            <a:ext cx="1530002" cy="158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4619" y="198884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0</a:t>
            </a:r>
            <a:endParaRPr lang="en-GB" dirty="0"/>
          </a:p>
        </p:txBody>
      </p:sp>
      <p:grpSp>
        <p:nvGrpSpPr>
          <p:cNvPr id="3" name="Group 51"/>
          <p:cNvGrpSpPr/>
          <p:nvPr/>
        </p:nvGrpSpPr>
        <p:grpSpPr>
          <a:xfrm>
            <a:off x="1191934" y="1785926"/>
            <a:ext cx="3665818" cy="360000"/>
            <a:chOff x="1191934" y="1785926"/>
            <a:chExt cx="3665818" cy="360000"/>
          </a:xfrm>
        </p:grpSpPr>
        <p:sp>
          <p:nvSpPr>
            <p:cNvPr id="53" name="Rectangle 52"/>
            <p:cNvSpPr/>
            <p:nvPr/>
          </p:nvSpPr>
          <p:spPr>
            <a:xfrm>
              <a:off x="16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8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9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7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3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6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5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4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41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77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13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97752" y="1785926"/>
              <a:ext cx="360000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0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91934" y="1785926"/>
              <a:ext cx="431438" cy="360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GB" sz="1050" b="1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Bit</a:t>
              </a:r>
              <a:endParaRPr kumimoji="1" lang="en-GB" sz="105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1511660" y="1260000"/>
            <a:ext cx="540060" cy="728840"/>
          </a:xfrm>
          <a:prstGeom prst="ellipse">
            <a:avLst/>
          </a:prstGeom>
          <a:noFill/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GB" sz="1600" dirty="0" err="1" smtClean="0"/>
          </a:p>
        </p:txBody>
      </p:sp>
    </p:spTree>
    <p:extLst>
      <p:ext uri="{BB962C8B-B14F-4D97-AF65-F5344CB8AC3E}">
        <p14:creationId xmlns:p14="http://schemas.microsoft.com/office/powerpoint/2010/main" val="19497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(from JCTVC-M0178)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Many of the bits at QP&lt;0 will be </a:t>
            </a:r>
            <a:r>
              <a:rPr lang="en-GB" sz="2000" dirty="0" err="1" smtClean="0"/>
              <a:t>equi</a:t>
            </a:r>
            <a:r>
              <a:rPr lang="en-GB" sz="2000" dirty="0" smtClean="0"/>
              <a:t>-probable (EP) bins.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EP bins require a subtraction to decode.</a:t>
            </a:r>
          </a:p>
          <a:p>
            <a:pPr lvl="1"/>
            <a:r>
              <a:rPr lang="en-GB" sz="1600" dirty="0" smtClean="0"/>
              <a:t>The subtractions to decode multiple EP bins require sequential processing.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To decode </a:t>
            </a:r>
            <a:r>
              <a:rPr lang="en-GB" sz="2000" i="1" dirty="0" smtClean="0"/>
              <a:t>N</a:t>
            </a:r>
            <a:r>
              <a:rPr lang="en-GB" sz="2000" dirty="0" smtClean="0"/>
              <a:t> EP bins,</a:t>
            </a:r>
          </a:p>
          <a:p>
            <a:pPr lvl="1"/>
            <a:r>
              <a:rPr lang="en-GB" sz="1600" dirty="0" smtClean="0"/>
              <a:t>The process can be thought of as a </a:t>
            </a:r>
            <a:r>
              <a:rPr lang="en-GB" sz="1600" i="1" dirty="0" smtClean="0"/>
              <a:t>N</a:t>
            </a:r>
            <a:r>
              <a:rPr lang="en-GB" sz="1600" dirty="0" smtClean="0"/>
              <a:t>-stage long division by </a:t>
            </a:r>
            <a:r>
              <a:rPr lang="en-GB" sz="1600" i="1" dirty="0" smtClean="0"/>
              <a:t>ivlCurrRange</a:t>
            </a:r>
            <a:r>
              <a:rPr lang="en-GB" sz="1600" i="1" baseline="30000" dirty="0" smtClean="0"/>
              <a:t>1</a:t>
            </a:r>
            <a:endParaRPr lang="en-GB" sz="1600" i="1" dirty="0" smtClean="0"/>
          </a:p>
          <a:p>
            <a:endParaRPr lang="en-GB" sz="2000" dirty="0" smtClean="0"/>
          </a:p>
          <a:p>
            <a:r>
              <a:rPr lang="en-GB" sz="2000" dirty="0" smtClean="0"/>
              <a:t>An example of EP decoding is as follows: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pPr lvl="3"/>
            <a:r>
              <a:rPr lang="en-GB" sz="1200" dirty="0" smtClean="0"/>
              <a:t>Note 1: </a:t>
            </a:r>
            <a:r>
              <a:rPr lang="en-GB" sz="1200" i="1" dirty="0" smtClean="0"/>
              <a:t>ivlCurrRange</a:t>
            </a:r>
            <a:r>
              <a:rPr lang="en-GB" sz="1200" dirty="0" smtClean="0"/>
              <a:t> is equivalent to </a:t>
            </a:r>
            <a:r>
              <a:rPr lang="en-GB" sz="1200" i="1" dirty="0" err="1"/>
              <a:t>m_uiRange</a:t>
            </a:r>
            <a:r>
              <a:rPr lang="en-GB" sz="1200" i="1" dirty="0"/>
              <a:t> </a:t>
            </a:r>
            <a:r>
              <a:rPr lang="en-GB" sz="1200" dirty="0" smtClean="0"/>
              <a:t>in HM.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7390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 smtClean="0"/>
              <a:t>Worked Example: </a:t>
            </a:r>
            <a:r>
              <a:rPr lang="en-GB" sz="2800" i="1" dirty="0" smtClean="0"/>
              <a:t>ivlCurrRange</a:t>
            </a:r>
            <a:r>
              <a:rPr lang="en-GB" sz="2800" dirty="0" smtClean="0"/>
              <a:t>=256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20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189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69" name="Straight Arrow Connector 68"/>
          <p:cNvCxnSpPr>
            <a:endCxn id="58" idx="0"/>
          </p:cNvCxnSpPr>
          <p:nvPr/>
        </p:nvCxnSpPr>
        <p:spPr>
          <a:xfrm rot="5400000">
            <a:off x="4410002" y="2609999"/>
            <a:ext cx="179998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cxnSp>
        <p:nvCxnSpPr>
          <p:cNvPr id="23" name="Straight Arrow Connector 22"/>
          <p:cNvCxnSpPr>
            <a:stCxn id="34" idx="1"/>
          </p:cNvCxnSpPr>
          <p:nvPr/>
        </p:nvCxnSpPr>
        <p:spPr>
          <a:xfrm rot="16200000" flipH="1">
            <a:off x="3672430" y="2457993"/>
            <a:ext cx="3797616" cy="2859310"/>
          </a:xfrm>
          <a:prstGeom prst="bentConnector3">
            <a:avLst>
              <a:gd name="adj1" fmla="val 1529"/>
            </a:avLst>
          </a:prstGeom>
          <a:ln w="1587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300001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 rot="5400000">
            <a:off x="4052183" y="-262146"/>
            <a:ext cx="178800" cy="4323171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660001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02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3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H="1">
            <a:off x="810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810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700001" y="2699998"/>
            <a:ext cx="3600000" cy="108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err="1" smtClean="0"/>
              <a:t>binVal</a:t>
            </a:r>
            <a:r>
              <a:rPr kumimoji="1" lang="en-GB" sz="1400" i="1" dirty="0" smtClean="0"/>
              <a:t> = </a:t>
            </a:r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bit 7</a:t>
            </a:r>
          </a:p>
          <a:p>
            <a:pPr algn="ctr"/>
            <a:r>
              <a:rPr kumimoji="1" lang="en-GB" sz="1400" dirty="0" smtClean="0"/>
              <a:t>Clear bit 7 of </a:t>
            </a:r>
            <a:r>
              <a:rPr kumimoji="1" lang="en-GB" sz="1400" i="1" dirty="0" err="1" smtClean="0"/>
              <a:t>ivlOffset</a:t>
            </a:r>
            <a:endParaRPr kumimoji="1" lang="en-GB" sz="1400" i="1" dirty="0" smtClean="0"/>
          </a:p>
          <a:p>
            <a:pPr algn="ctr"/>
            <a:r>
              <a:rPr kumimoji="1" lang="en-GB" sz="1400" i="1" dirty="0" err="1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</a:t>
            </a:r>
            <a:r>
              <a:rPr kumimoji="1" lang="en-GB" sz="1400" i="1" dirty="0" smtClean="0"/>
              <a:t> ivlOffset </a:t>
            </a:r>
            <a:r>
              <a:rPr kumimoji="1" lang="en-GB" sz="1400" dirty="0" smtClean="0"/>
              <a:t>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cxnSp>
        <p:nvCxnSpPr>
          <p:cNvPr id="59" name="Elbow Connector 58"/>
          <p:cNvCxnSpPr>
            <a:stCxn id="58" idx="2"/>
            <a:endCxn id="37" idx="0"/>
          </p:cNvCxnSpPr>
          <p:nvPr/>
        </p:nvCxnSpPr>
        <p:spPr>
          <a:xfrm rot="5400000">
            <a:off x="3735000" y="4544999"/>
            <a:ext cx="1530002" cy="158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Benefits When </a:t>
            </a:r>
            <a:r>
              <a:rPr lang="en-GB" i="1" dirty="0" smtClean="0"/>
              <a:t>ivlCurrRange </a:t>
            </a:r>
            <a:r>
              <a:rPr lang="en-GB" dirty="0" smtClean="0"/>
              <a:t>= 256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When </a:t>
            </a:r>
            <a:r>
              <a:rPr lang="en-GB" sz="2000" i="1" dirty="0" smtClean="0"/>
              <a:t>ivlCurrRange</a:t>
            </a:r>
            <a:r>
              <a:rPr lang="en-GB" sz="2000" dirty="0" smtClean="0"/>
              <a:t> = 256,</a:t>
            </a:r>
          </a:p>
          <a:p>
            <a:pPr lvl="1"/>
            <a:r>
              <a:rPr lang="en-GB" sz="1800" dirty="0" smtClean="0"/>
              <a:t>The </a:t>
            </a:r>
            <a:r>
              <a:rPr lang="en-GB" sz="1800" dirty="0"/>
              <a:t>EP bins are directly visible in </a:t>
            </a:r>
            <a:r>
              <a:rPr lang="en-GB" sz="1800" i="1" dirty="0" err="1" smtClean="0"/>
              <a:t>ivlOffset</a:t>
            </a:r>
            <a:r>
              <a:rPr lang="en-GB" sz="1800" i="1" dirty="0" smtClean="0"/>
              <a:t>.</a:t>
            </a:r>
            <a:endParaRPr lang="en-GB" sz="1800" i="1" dirty="0"/>
          </a:p>
          <a:p>
            <a:pPr lvl="4"/>
            <a:endParaRPr lang="en-GB" sz="1200" i="1" dirty="0"/>
          </a:p>
          <a:p>
            <a:pPr lvl="1"/>
            <a:r>
              <a:rPr lang="en-GB" sz="1800" i="1" dirty="0"/>
              <a:t>N</a:t>
            </a:r>
            <a:r>
              <a:rPr lang="en-GB" sz="1800" dirty="0"/>
              <a:t> EP bins can be decoded just </a:t>
            </a:r>
            <a:r>
              <a:rPr lang="en-GB" sz="1800" dirty="0" smtClean="0"/>
              <a:t>by </a:t>
            </a:r>
            <a:r>
              <a:rPr lang="en-GB" sz="1800" dirty="0"/>
              <a:t>looking at </a:t>
            </a:r>
            <a:r>
              <a:rPr lang="en-GB" sz="1800" dirty="0" smtClean="0"/>
              <a:t>the </a:t>
            </a:r>
            <a:r>
              <a:rPr lang="en-GB" sz="1800" i="1" dirty="0" smtClean="0"/>
              <a:t>N</a:t>
            </a:r>
            <a:r>
              <a:rPr lang="en-GB" sz="1800" dirty="0" smtClean="0"/>
              <a:t> most-significant-but-one bits </a:t>
            </a:r>
            <a:r>
              <a:rPr lang="en-GB" sz="1800" dirty="0"/>
              <a:t>of </a:t>
            </a:r>
            <a:r>
              <a:rPr lang="en-GB" sz="1800" i="1" dirty="0"/>
              <a:t>ivlOffset</a:t>
            </a:r>
            <a:r>
              <a:rPr lang="en-GB" sz="1800" dirty="0"/>
              <a:t> concatenated with the bit-stream.</a:t>
            </a:r>
          </a:p>
          <a:p>
            <a:pPr lvl="4"/>
            <a:endParaRPr lang="en-GB" sz="1200" dirty="0"/>
          </a:p>
          <a:p>
            <a:pPr lvl="1"/>
            <a:r>
              <a:rPr lang="en-GB" sz="1800" dirty="0"/>
              <a:t>Therefore, in this </a:t>
            </a:r>
            <a:r>
              <a:rPr lang="en-GB" sz="1800" dirty="0" smtClean="0"/>
              <a:t>“aligned” </a:t>
            </a:r>
            <a:r>
              <a:rPr lang="en-GB" sz="1800" dirty="0"/>
              <a:t>case, decoding of EP bins is </a:t>
            </a:r>
            <a:r>
              <a:rPr lang="en-GB" sz="1800" dirty="0" smtClean="0"/>
              <a:t>trivial.</a:t>
            </a:r>
          </a:p>
          <a:p>
            <a:pPr lvl="4"/>
            <a:endParaRPr lang="en-GB" sz="1200" dirty="0"/>
          </a:p>
          <a:p>
            <a:pPr lvl="1"/>
            <a:r>
              <a:rPr lang="en-GB" sz="1800" dirty="0" smtClean="0"/>
              <a:t>Throughput is now limited by bandwidth of buffer.</a:t>
            </a:r>
          </a:p>
          <a:p>
            <a:pPr lvl="4"/>
            <a:endParaRPr lang="en-GB" sz="1200" dirty="0" smtClean="0"/>
          </a:p>
          <a:p>
            <a:pPr lvl="1"/>
            <a:r>
              <a:rPr lang="en-GB" sz="1800" dirty="0" smtClean="0"/>
              <a:t>Decoding of the worst case of a coefficient’s EP data should be possible within one stream operation.</a:t>
            </a:r>
          </a:p>
          <a:p>
            <a:pPr lvl="2"/>
            <a:r>
              <a:rPr lang="en-GB" sz="1600" dirty="0" smtClean="0"/>
              <a:t>Decoding Exponential-</a:t>
            </a:r>
            <a:r>
              <a:rPr lang="en-GB" sz="1600" dirty="0" err="1" smtClean="0"/>
              <a:t>Golomb</a:t>
            </a:r>
            <a:r>
              <a:rPr lang="en-GB" sz="1600" dirty="0" smtClean="0"/>
              <a:t> bins just requires some simple logic to determine a shift on a shift register.</a:t>
            </a:r>
            <a:endParaRPr lang="en-GB" sz="1600" dirty="0"/>
          </a:p>
          <a:p>
            <a:pPr lvl="4"/>
            <a:endParaRPr lang="en-GB" sz="1200" dirty="0"/>
          </a:p>
          <a:p>
            <a:r>
              <a:rPr lang="en-GB" sz="2000" dirty="0" smtClean="0"/>
              <a:t>How best to achieve this state all of the time?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358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Throughput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Method 1</a:t>
            </a:r>
          </a:p>
          <a:p>
            <a:pPr lvl="1"/>
            <a:r>
              <a:rPr lang="en-GB" sz="1800" dirty="0" smtClean="0"/>
              <a:t>The simple method to achieve this high throughput system is:</a:t>
            </a:r>
          </a:p>
          <a:p>
            <a:pPr lvl="2"/>
            <a:r>
              <a:rPr lang="en-GB" sz="1600" dirty="0" smtClean="0"/>
              <a:t>Prior to EP bins (e.g. sign bits).</a:t>
            </a:r>
          </a:p>
          <a:p>
            <a:pPr lvl="3"/>
            <a:r>
              <a:rPr lang="en-GB" sz="1400" dirty="0" smtClean="0"/>
              <a:t>Set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ivlCurrRange</a:t>
            </a:r>
            <a:r>
              <a:rPr lang="en-GB" sz="1400" b="1" i="1" dirty="0" smtClean="0"/>
              <a:t>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= 256</a:t>
            </a:r>
            <a:r>
              <a:rPr lang="en-GB" sz="1400" dirty="0" smtClean="0"/>
              <a:t> (in encoder and decoder).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This will waste (on average) 0.55 bits per alignment.</a:t>
            </a:r>
          </a:p>
          <a:p>
            <a:pPr lvl="2"/>
            <a:r>
              <a:rPr lang="en-GB" sz="1600" dirty="0" smtClean="0"/>
              <a:t>When there is a large amount of bypass data, this loss is insignificant.</a:t>
            </a:r>
          </a:p>
          <a:p>
            <a:endParaRPr lang="en-GB" sz="2000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1138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Throughput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Method 2</a:t>
            </a:r>
          </a:p>
          <a:p>
            <a:pPr lvl="1"/>
            <a:r>
              <a:rPr lang="en-GB" sz="1800" dirty="0" smtClean="0"/>
              <a:t>To </a:t>
            </a:r>
            <a:r>
              <a:rPr lang="en-GB" sz="1800" dirty="0"/>
              <a:t>reduce the cost to </a:t>
            </a:r>
            <a:r>
              <a:rPr lang="en-GB" sz="1800" dirty="0" smtClean="0"/>
              <a:t>~0.30 </a:t>
            </a:r>
            <a:r>
              <a:rPr lang="en-GB" sz="1800" dirty="0"/>
              <a:t>bits per alignment, </a:t>
            </a:r>
            <a:r>
              <a:rPr lang="en-GB" sz="1800" dirty="0" smtClean="0"/>
              <a:t>to align in the decoder:</a:t>
            </a:r>
            <a:endParaRPr lang="en-GB" sz="1800" dirty="0"/>
          </a:p>
          <a:p>
            <a:pPr lvl="2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ivlCurrRange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&gt;=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384)</a:t>
            </a:r>
          </a:p>
          <a:p>
            <a:pPr lvl="3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ivlOffset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&lt;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256)	</a:t>
            </a:r>
            <a:r>
              <a:rPr lang="en-GB" sz="1400" b="1" i="1" dirty="0" err="1">
                <a:latin typeface="Courier New" pitchFamily="49" charset="0"/>
                <a:cs typeface="Courier New" pitchFamily="49" charset="0"/>
              </a:rPr>
              <a:t>nextEPBitIsZero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= true</a:t>
            </a:r>
          </a:p>
          <a:p>
            <a:pPr lvl="3"/>
            <a:r>
              <a:rPr lang="en-GB" sz="1400" b="1" dirty="0">
                <a:latin typeface="Courier New" pitchFamily="49" charset="0"/>
                <a:cs typeface="Courier New" pitchFamily="49" charset="0"/>
              </a:rPr>
              <a:t>else			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ivlOffset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-= 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128</a:t>
            </a:r>
          </a:p>
          <a:p>
            <a:pPr lvl="2"/>
            <a:r>
              <a:rPr lang="en-GB" sz="1400" b="1" i="1" dirty="0">
                <a:latin typeface="Courier New" pitchFamily="49" charset="0"/>
                <a:cs typeface="Courier New" pitchFamily="49" charset="0"/>
              </a:rPr>
              <a:t>ivlCurrRange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= 256</a:t>
            </a:r>
            <a:endParaRPr lang="en-GB" sz="1800" b="1" dirty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r>
              <a:rPr lang="en-GB" sz="1800" dirty="0" smtClean="0"/>
              <a:t>This concept is developed further in the main document to reduce the loss, although this reduction is at the expense of implementation complexity.</a:t>
            </a:r>
          </a:p>
          <a:p>
            <a:pPr lvl="2"/>
            <a:r>
              <a:rPr lang="en-GB" sz="1600" dirty="0" smtClean="0"/>
              <a:t>Method 2 is believed to be a reasonable trade-off.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23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881216"/>
              </p:ext>
            </p:extLst>
          </p:nvPr>
        </p:nvGraphicFramePr>
        <p:xfrm>
          <a:off x="1224000" y="3309362"/>
          <a:ext cx="7200428" cy="1869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Visio" r:id="rId3" imgW="7390924" imgH="1918811" progId="Visio.Drawing.11">
                  <p:embed/>
                </p:oleObj>
              </mc:Choice>
              <mc:Fallback>
                <p:oleObj name="Visio" r:id="rId3" imgW="7390924" imgH="1918811" progId="Visio.Drawing.11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4000" y="3309362"/>
                        <a:ext cx="7200428" cy="18693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255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Refining the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alignment algorithm has been further refined over JCTVC-M0178 so that it can be used at higher QPs without a significant loss in coding efficiency.</a:t>
            </a:r>
          </a:p>
          <a:p>
            <a:endParaRPr lang="en-GB" sz="2000" dirty="0"/>
          </a:p>
          <a:p>
            <a:r>
              <a:rPr lang="en-GB" sz="2000" dirty="0" smtClean="0"/>
              <a:t>The alignment algorithm is only employed if, for a given coefficient group, there are some non-sign bits that are bypass coded.</a:t>
            </a:r>
          </a:p>
          <a:p>
            <a:endParaRPr lang="en-GB" sz="2000" dirty="0"/>
          </a:p>
          <a:p>
            <a:r>
              <a:rPr lang="en-GB" sz="2000" dirty="0" smtClean="0"/>
              <a:t>This means that for each group of 16 coefficients, the number of CABAC encoded bins is constrained:</a:t>
            </a:r>
          </a:p>
          <a:p>
            <a:pPr lvl="1"/>
            <a:r>
              <a:rPr lang="en-GB" sz="1600" dirty="0" smtClean="0"/>
              <a:t>When alignment is used,</a:t>
            </a:r>
          </a:p>
          <a:p>
            <a:pPr lvl="2"/>
            <a:r>
              <a:rPr lang="en-GB" sz="1400" dirty="0" smtClean="0"/>
              <a:t>16 (significant map) + 8 (&gt;1 map) + 1 (&gt;2 map) CABAC bins (Total of 25)</a:t>
            </a:r>
          </a:p>
          <a:p>
            <a:pPr marL="914400" lvl="2" indent="0">
              <a:buNone/>
            </a:pPr>
            <a:r>
              <a:rPr lang="en-GB" sz="1400" dirty="0" smtClean="0"/>
              <a:t>	+ raw bypass bins</a:t>
            </a:r>
          </a:p>
          <a:p>
            <a:pPr lvl="1"/>
            <a:r>
              <a:rPr lang="en-GB" sz="1600" dirty="0" smtClean="0"/>
              <a:t>When alignment is not used,</a:t>
            </a:r>
          </a:p>
          <a:p>
            <a:pPr lvl="2"/>
            <a:r>
              <a:rPr lang="en-GB" sz="1400" dirty="0" smtClean="0"/>
              <a:t>16 (significant map) + 8 (&gt;1 map) + 1 (&gt;2 map) CABAC bins</a:t>
            </a:r>
            <a:r>
              <a:rPr lang="en-GB" sz="1400" dirty="0"/>
              <a:t> (Total of 25)</a:t>
            </a:r>
            <a:endParaRPr lang="en-GB" sz="1400" dirty="0" smtClean="0"/>
          </a:p>
          <a:p>
            <a:pPr marL="914400" lvl="2" indent="0">
              <a:buNone/>
            </a:pPr>
            <a:r>
              <a:rPr lang="en-GB" sz="1400" dirty="0" smtClean="0"/>
              <a:t>	+ 16 CABAC EP bins (sign bits)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218043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The proposed system: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Applies (Method 2) alignment prior to sign bit coding if there are some non sign bit bypass values to code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The use of alignment is configured by a flag in the Sequence Parameter Set.</a:t>
            </a:r>
          </a:p>
          <a:p>
            <a:pPr lvl="2"/>
            <a:r>
              <a:rPr lang="en-GB" sz="1400" dirty="0" smtClean="0"/>
              <a:t>This flag is not present for the Main profiles, and is inferred to be 0 (disabled) when not present.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The alignment scheme could instead be selected by high bit-rate profiles/levels.</a:t>
            </a:r>
          </a:p>
          <a:p>
            <a:pPr lvl="1"/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78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z="2000" dirty="0" smtClean="0"/>
              <a:t>The conditional alignment has been analysed using the high bit depth operating points defined in N0188.</a:t>
            </a:r>
          </a:p>
          <a:p>
            <a:pPr lvl="1"/>
            <a:r>
              <a:rPr lang="en-GB" sz="1600" dirty="0" smtClean="0"/>
              <a:t>The cost in BD-rates at target PSNRs are:</a:t>
            </a:r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r>
              <a:rPr lang="en-GB" sz="2000" dirty="0" smtClean="0"/>
              <a:t>Although the proposal is not targeted at the standard </a:t>
            </a:r>
            <a:r>
              <a:rPr lang="en-GB" sz="2000" dirty="0" err="1" smtClean="0"/>
              <a:t>RExt</a:t>
            </a:r>
            <a:r>
              <a:rPr lang="en-GB" sz="2000" dirty="0" smtClean="0"/>
              <a:t> operating points, the results are shown below.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26</a:t>
            </a:fld>
            <a:endParaRPr lang="en-US" altLang="ja-JP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191" y="2435934"/>
            <a:ext cx="32559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537" y="4871403"/>
            <a:ext cx="6915052" cy="1107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0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z="2000" dirty="0" smtClean="0"/>
              <a:t>The proposal has also been tested using the AHG8 test conditions, as these are also high data rate scenarios, giving approximately a 0.4% bit rate loss:</a:t>
            </a:r>
          </a:p>
          <a:p>
            <a:endParaRPr lang="en-GB" sz="2000" dirty="0" smtClean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27</a:t>
            </a:fld>
            <a:endParaRPr lang="en-US" altLang="ja-JP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401" y="3289081"/>
            <a:ext cx="7119307" cy="145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5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GB" sz="2000" dirty="0" smtClean="0"/>
              <a:t>Throughput of CABAC at high bit depths and bit rates is a concern.</a:t>
            </a:r>
          </a:p>
          <a:p>
            <a:pPr lvl="1"/>
            <a:r>
              <a:rPr lang="en-GB" sz="1600" dirty="0" smtClean="0"/>
              <a:t>There is significantly more data (CABAC EP bins) than at 8-bit operating points.</a:t>
            </a:r>
          </a:p>
          <a:p>
            <a:endParaRPr lang="en-GB" sz="2000" dirty="0" smtClean="0"/>
          </a:p>
          <a:p>
            <a:r>
              <a:rPr lang="en-GB" sz="2000" dirty="0" smtClean="0"/>
              <a:t>A method has been proposed to increase throughput.</a:t>
            </a:r>
          </a:p>
          <a:p>
            <a:pPr lvl="1"/>
            <a:r>
              <a:rPr lang="en-GB" sz="1800" dirty="0" smtClean="0"/>
              <a:t>This causes the CABAC stream to be bit-aligned, allowing EP bins to be seen in </a:t>
            </a:r>
            <a:r>
              <a:rPr lang="en-GB" sz="1800" i="1" dirty="0" smtClean="0"/>
              <a:t>ivlOffset</a:t>
            </a:r>
            <a:r>
              <a:rPr lang="en-GB" sz="1800" dirty="0" smtClean="0"/>
              <a:t> as raw data.</a:t>
            </a:r>
          </a:p>
          <a:p>
            <a:pPr lvl="1"/>
            <a:r>
              <a:rPr lang="en-GB" sz="1800" dirty="0" smtClean="0"/>
              <a:t>The alignment is only applied on a condition, which limits each group of 16-coefficients to:</a:t>
            </a:r>
          </a:p>
          <a:p>
            <a:pPr lvl="2"/>
            <a:r>
              <a:rPr lang="en-GB" sz="1600" dirty="0" smtClean="0"/>
              <a:t>the number of CABAC-encoded bins to just 25, and</a:t>
            </a:r>
          </a:p>
          <a:p>
            <a:pPr lvl="2"/>
            <a:r>
              <a:rPr lang="en-GB" sz="1600" dirty="0" smtClean="0"/>
              <a:t>either 16 EP sign bits, or raw escape data.</a:t>
            </a:r>
            <a:endParaRPr lang="en-GB" dirty="0" smtClean="0"/>
          </a:p>
          <a:p>
            <a:pPr lvl="1"/>
            <a:endParaRPr lang="en-GB" sz="1800" dirty="0" smtClean="0"/>
          </a:p>
          <a:p>
            <a:r>
              <a:rPr lang="en-GB" sz="2000" dirty="0" smtClean="0"/>
              <a:t>At </a:t>
            </a:r>
            <a:r>
              <a:rPr lang="en-GB" sz="2000" dirty="0" smtClean="0"/>
              <a:t>the standard </a:t>
            </a:r>
            <a:r>
              <a:rPr lang="en-GB" sz="2000" dirty="0" err="1" smtClean="0"/>
              <a:t>RExt</a:t>
            </a:r>
            <a:r>
              <a:rPr lang="en-GB" sz="2000" dirty="0" smtClean="0"/>
              <a:t> intra conditions and standard AHG8 lossless </a:t>
            </a:r>
            <a:r>
              <a:rPr lang="en-GB" sz="2000" dirty="0" smtClean="0"/>
              <a:t>conditions, 0.4% losses are observed.</a:t>
            </a:r>
            <a:endParaRPr lang="en-GB" dirty="0"/>
          </a:p>
          <a:p>
            <a:r>
              <a:rPr lang="en-GB" sz="2000" dirty="0" smtClean="0"/>
              <a:t>At the high bit depth operating points, the overhead is less than 0.2%, which is negated by the gains shown in JCTVC-N0189.</a:t>
            </a: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99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91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303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902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607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191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607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06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149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read_bits(1)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400" dirty="0" smtClean="0"/>
          </a:p>
          <a:p>
            <a:pPr algn="ctr"/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400846" y="3220247"/>
            <a:ext cx="3014661" cy="29844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25"/>
          <p:cNvCxnSpPr/>
          <p:nvPr/>
        </p:nvCxnSpPr>
        <p:spPr>
          <a:xfrm>
            <a:off x="1758949" y="4857751"/>
            <a:ext cx="1733551" cy="1289049"/>
          </a:xfrm>
          <a:prstGeom prst="bentConnector3">
            <a:avLst>
              <a:gd name="adj1" fmla="val 183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</a:t>
            </a:r>
            <a:r>
              <a:rPr kumimoji="1" lang="en-GB" sz="1400" dirty="0" smtClean="0"/>
              <a:t>1</a:t>
            </a:r>
            <a:endParaRPr kumimoji="1" lang="en-GB" sz="1400" dirty="0"/>
          </a:p>
        </p:txBody>
      </p:sp>
    </p:spTree>
    <p:extLst>
      <p:ext uri="{BB962C8B-B14F-4D97-AF65-F5344CB8AC3E}">
        <p14:creationId xmlns:p14="http://schemas.microsoft.com/office/powerpoint/2010/main" val="275069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2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860000" y="1260000"/>
            <a:ext cx="252400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149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0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76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GB" sz="2800" dirty="0"/>
              <a:t>Worked Example: </a:t>
            </a:r>
            <a:r>
              <a:rPr lang="en-GB" sz="2800" i="1" dirty="0"/>
              <a:t>ivlCurrRange</a:t>
            </a:r>
            <a:r>
              <a:rPr lang="en-GB" sz="2800" dirty="0"/>
              <a:t> = 458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JCTVC-N0190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620000" y="1260000"/>
            <a:ext cx="3600000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20001" y="1260000"/>
            <a:ext cx="2164008" cy="37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00000" y="1080000"/>
            <a:ext cx="1440000" cy="3525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bit-stream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340000" y="1080000"/>
            <a:ext cx="1800000" cy="354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i="1" dirty="0" smtClean="0"/>
              <a:t>ivlOffset</a:t>
            </a:r>
            <a:r>
              <a:rPr lang="en-GB" sz="1600" dirty="0" smtClean="0"/>
              <a:t> = 299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16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8" name="Rectangle 7"/>
          <p:cNvSpPr/>
          <p:nvPr/>
        </p:nvSpPr>
        <p:spPr>
          <a:xfrm>
            <a:off x="19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0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00" y="1440000"/>
            <a:ext cx="360000" cy="36000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8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0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60000" y="1440000"/>
            <a:ext cx="360000" cy="360000"/>
          </a:xfrm>
          <a:prstGeom prst="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0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020000" y="14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020000" y="18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3600001" y="216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DecodeBypass</a:t>
            </a:r>
            <a:endParaRPr kumimoji="1"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2700001" y="2700000"/>
            <a:ext cx="360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&lt;&lt;1</a:t>
            </a:r>
            <a:br>
              <a:rPr kumimoji="1" lang="en-GB" sz="1400" dirty="0" smtClean="0"/>
            </a:b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| </a:t>
            </a:r>
            <a:r>
              <a:rPr kumimoji="1" lang="en-GB" sz="1400" dirty="0" err="1" smtClean="0"/>
              <a:t>read_bits</a:t>
            </a:r>
            <a:r>
              <a:rPr kumimoji="1" lang="en-GB" sz="1400" dirty="0" smtClean="0"/>
              <a:t>(1)</a:t>
            </a:r>
            <a:endParaRPr kumimoji="1" lang="en-GB" sz="1400" dirty="0"/>
          </a:p>
        </p:txBody>
      </p:sp>
      <p:sp>
        <p:nvSpPr>
          <p:cNvPr id="34" name="Diamond 33"/>
          <p:cNvSpPr/>
          <p:nvPr/>
        </p:nvSpPr>
        <p:spPr>
          <a:xfrm>
            <a:off x="3420001" y="3420000"/>
            <a:ext cx="2160000" cy="1080000"/>
          </a:xfrm>
          <a:prstGeom prst="diamond">
            <a:avLst/>
          </a:prstGeom>
          <a:solidFill>
            <a:srgbClr val="FFFF00"/>
          </a:solidFill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&gt;=</a:t>
            </a:r>
            <a:br>
              <a:rPr kumimoji="1" lang="en-GB" sz="1400" dirty="0" smtClean="0"/>
            </a:br>
            <a:r>
              <a:rPr kumimoji="1" lang="en-GB" sz="1400" i="1" dirty="0" smtClean="0"/>
              <a:t>ivlCurrRange</a:t>
            </a:r>
            <a:r>
              <a:rPr kumimoji="1" lang="en-GB" sz="1400" dirty="0" smtClean="0"/>
              <a:t> ?</a:t>
            </a:r>
            <a:endParaRPr kumimoji="1" lang="en-GB" sz="1400" dirty="0"/>
          </a:p>
        </p:txBody>
      </p:sp>
      <p:sp>
        <p:nvSpPr>
          <p:cNvPr id="35" name="Rectangle 34"/>
          <p:cNvSpPr/>
          <p:nvPr/>
        </p:nvSpPr>
        <p:spPr>
          <a:xfrm>
            <a:off x="900000" y="4320000"/>
            <a:ext cx="2968565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= </a:t>
            </a:r>
            <a:r>
              <a:rPr kumimoji="1" lang="en-GB" sz="1400" i="1" dirty="0" smtClean="0"/>
              <a:t>ivlOffset</a:t>
            </a:r>
            <a:r>
              <a:rPr kumimoji="1" lang="en-GB" sz="1400" dirty="0" smtClean="0"/>
              <a:t> – </a:t>
            </a:r>
            <a:r>
              <a:rPr kumimoji="1" lang="en-GB" sz="1400" i="1" dirty="0" smtClean="0"/>
              <a:t>ivlCurrRange</a:t>
            </a:r>
          </a:p>
          <a:p>
            <a:pPr algn="ctr"/>
            <a:r>
              <a:rPr kumimoji="1" lang="en-GB" sz="1400" i="1" dirty="0"/>
              <a:t>binVal</a:t>
            </a:r>
            <a:r>
              <a:rPr kumimoji="1" lang="en-GB" sz="1400" dirty="0"/>
              <a:t> =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220001" y="4320000"/>
            <a:ext cx="2970000" cy="540000"/>
          </a:xfrm>
          <a:prstGeom prst="rect">
            <a:avLst/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/>
            </a:r>
            <a:br>
              <a:rPr kumimoji="1" lang="en-GB" sz="1400" dirty="0" smtClean="0"/>
            </a:br>
            <a:r>
              <a:rPr kumimoji="1" lang="en-GB" sz="1400" i="1" dirty="0" smtClean="0"/>
              <a:t>binVal</a:t>
            </a:r>
            <a:r>
              <a:rPr kumimoji="1" lang="en-GB" sz="1400" dirty="0" smtClean="0"/>
              <a:t> = 0</a:t>
            </a:r>
            <a:endParaRPr kumimoji="1" lang="en-GB" sz="1400" dirty="0"/>
          </a:p>
        </p:txBody>
      </p:sp>
      <p:sp>
        <p:nvSpPr>
          <p:cNvPr id="37" name="Rounded Rectangle 36"/>
          <p:cNvSpPr/>
          <p:nvPr/>
        </p:nvSpPr>
        <p:spPr>
          <a:xfrm>
            <a:off x="3600001" y="5310000"/>
            <a:ext cx="1800000" cy="360000"/>
          </a:xfrm>
          <a:prstGeom prst="roundRect">
            <a:avLst>
              <a:gd name="adj" fmla="val 47933"/>
            </a:avLst>
          </a:prstGeom>
          <a:solidFill>
            <a:srgbClr val="FFEEB9"/>
          </a:solidFill>
          <a:ln w="127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GB" sz="1400" dirty="0" smtClean="0"/>
              <a:t>Done</a:t>
            </a:r>
            <a:endParaRPr kumimoji="1" lang="en-GB" sz="1400" dirty="0"/>
          </a:p>
        </p:txBody>
      </p:sp>
      <p:cxnSp>
        <p:nvCxnSpPr>
          <p:cNvPr id="39" name="Elbow Connector 38"/>
          <p:cNvCxnSpPr>
            <a:stCxn id="34" idx="3"/>
            <a:endCxn id="36" idx="0"/>
          </p:cNvCxnSpPr>
          <p:nvPr/>
        </p:nvCxnSpPr>
        <p:spPr>
          <a:xfrm>
            <a:off x="5580001" y="3960000"/>
            <a:ext cx="1125000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4" idx="1"/>
            <a:endCxn id="35" idx="0"/>
          </p:cNvCxnSpPr>
          <p:nvPr/>
        </p:nvCxnSpPr>
        <p:spPr>
          <a:xfrm rot="10800000" flipV="1">
            <a:off x="2384283" y="3960000"/>
            <a:ext cx="1035718" cy="3600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6" idx="2"/>
            <a:endCxn id="37" idx="0"/>
          </p:cNvCxnSpPr>
          <p:nvPr/>
        </p:nvCxnSpPr>
        <p:spPr>
          <a:xfrm rot="5400000">
            <a:off x="5377501" y="3982500"/>
            <a:ext cx="450000" cy="2205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5" idx="2"/>
            <a:endCxn id="37" idx="0"/>
          </p:cNvCxnSpPr>
          <p:nvPr/>
        </p:nvCxnSpPr>
        <p:spPr>
          <a:xfrm rot="16200000" flipH="1">
            <a:off x="3217142" y="4027141"/>
            <a:ext cx="450000" cy="211571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3" idx="2"/>
            <a:endCxn id="34" idx="0"/>
          </p:cNvCxnSpPr>
          <p:nvPr/>
        </p:nvCxnSpPr>
        <p:spPr>
          <a:xfrm>
            <a:off x="4500001" y="324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4500001" y="2520000"/>
            <a:ext cx="0" cy="180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58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1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H="1">
            <a:off x="5220000" y="594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220000" y="6300000"/>
            <a:ext cx="36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600000" y="5940000"/>
            <a:ext cx="144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600" dirty="0" smtClean="0"/>
              <a:t>Decoded bins: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580000" y="3510000"/>
            <a:ext cx="720000" cy="360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No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0000" y="3510000"/>
            <a:ext cx="720000" cy="36000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GB" sz="1600" dirty="0" smtClean="0"/>
              <a:t>Yes</a:t>
            </a:r>
            <a:endParaRPr lang="en-GB" sz="1600" dirty="0"/>
          </a:p>
        </p:txBody>
      </p:sp>
      <p:sp>
        <p:nvSpPr>
          <p:cNvPr id="49" name="Rectangle 48"/>
          <p:cNvSpPr/>
          <p:nvPr/>
        </p:nvSpPr>
        <p:spPr>
          <a:xfrm>
            <a:off x="5940000" y="5940000"/>
            <a:ext cx="360000" cy="3600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GB" sz="1800" dirty="0" smtClean="0">
                <a:solidFill>
                  <a:schemeClr val="tx1"/>
                </a:solidFill>
              </a:rPr>
              <a:t>?</a:t>
            </a:r>
            <a:endParaRPr kumimoji="1"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0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D8C616-45A8-4DF6-AB95-DB485F80A8BC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sharepoint/v3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1805</Words>
  <Application>Microsoft Office PowerPoint</Application>
  <PresentationFormat>On-screen Show (4:3)</PresentationFormat>
  <Paragraphs>763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GBM_Master</vt:lpstr>
      <vt:lpstr>Visio</vt:lpstr>
      <vt:lpstr>AHG 5 and 18: Entropy Coding Throughput for High Bit Depths</vt:lpstr>
      <vt:lpstr>Background (from JCTVC-M0178)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Worked Example: ivlCurrRange = 458</vt:lpstr>
      <vt:lpstr>Background (continued)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Worked Example: ivlCurrRange=256</vt:lpstr>
      <vt:lpstr>Benefits When ivlCurrRange = 256</vt:lpstr>
      <vt:lpstr>Increase CABAC Throughput</vt:lpstr>
      <vt:lpstr>Increase CABAC Throughput</vt:lpstr>
      <vt:lpstr>Refining the system</vt:lpstr>
      <vt:lpstr>Proposed System</vt:lpstr>
      <vt:lpstr>Results</vt:lpstr>
      <vt:lpstr>Results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2013-07-25T17:15:46Z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