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31" r:id="rId4"/>
  </p:sldMasterIdLst>
  <p:notesMasterIdLst>
    <p:notesMasterId r:id="rId16"/>
  </p:notesMasterIdLst>
  <p:handoutMasterIdLst>
    <p:handoutMasterId r:id="rId17"/>
  </p:handoutMasterIdLst>
  <p:sldIdLst>
    <p:sldId id="315" r:id="rId5"/>
    <p:sldId id="322" r:id="rId6"/>
    <p:sldId id="306" r:id="rId7"/>
    <p:sldId id="321" r:id="rId8"/>
    <p:sldId id="323" r:id="rId9"/>
    <p:sldId id="325" r:id="rId10"/>
    <p:sldId id="308" r:id="rId11"/>
    <p:sldId id="326" r:id="rId12"/>
    <p:sldId id="327" r:id="rId13"/>
    <p:sldId id="324" r:id="rId14"/>
    <p:sldId id="320" r:id="rId15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EB9"/>
    <a:srgbClr val="66CCFF"/>
    <a:srgbClr val="FF9999"/>
    <a:srgbClr val="F3F3FB"/>
    <a:srgbClr val="E7F4F5"/>
    <a:srgbClr val="C9E7E9"/>
    <a:srgbClr val="FFDD71"/>
    <a:srgbClr val="FFE5E5"/>
    <a:srgbClr val="FFB9B9"/>
    <a:srgbClr val="DEF1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07" autoAdjust="0"/>
    <p:restoredTop sz="96574" autoAdjust="0"/>
  </p:normalViewPr>
  <p:slideViewPr>
    <p:cSldViewPr>
      <p:cViewPr varScale="1">
        <p:scale>
          <a:sx n="135" d="100"/>
          <a:sy n="135" d="100"/>
        </p:scale>
        <p:origin x="-1224" y="-96"/>
      </p:cViewPr>
      <p:guideLst>
        <p:guide orient="horz" pos="232"/>
        <p:guide orient="horz" pos="4046"/>
        <p:guide orient="horz" pos="2159"/>
        <p:guide orient="horz" pos="119"/>
        <p:guide pos="274"/>
        <p:guide pos="2879"/>
        <p:guide pos="5621"/>
        <p:guide pos="366"/>
        <p:guide pos="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0CA118E9-B086-42CD-921F-F42FE8E0173F}" type="datetime1">
              <a:rPr lang="ja-JP" altLang="en-US"/>
              <a:pPr>
                <a:defRPr/>
              </a:pPr>
              <a:t>2013/7/25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B55CAF1-C374-45EC-AA18-A0CBCF202F9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538148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3537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0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5660235A-EEE4-4233-821A-3370407A8DE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339498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ＭＳ Ｐ明朝" pitchFamily="-107" charset="-128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227EB4-4E75-4FB9-9FF8-43F5EE0AD496}" type="slidenum">
              <a:rPr lang="en-US" altLang="ja-JP" smtClean="0">
                <a:ea typeface="ＭＳ Ｐゴシック" pitchFamily="50" charset="-128"/>
              </a:rPr>
              <a:pPr/>
              <a:t>1</a:t>
            </a:fld>
            <a:endParaRPr lang="en-US" altLang="ja-JP" dirty="0" smtClean="0">
              <a:ea typeface="ＭＳ Ｐゴシック" pitchFamily="50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dirty="0" smtClean="0">
              <a:ea typeface="ＭＳ Ｐ明朝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720000" y="2340000"/>
            <a:ext cx="7704000" cy="502629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3200" baseline="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720000" y="3059999"/>
            <a:ext cx="7704000" cy="432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l">
              <a:buFontTx/>
              <a:buNone/>
              <a:defRPr sz="2000">
                <a:solidFill>
                  <a:srgbClr val="FFFFFF"/>
                </a:solidFill>
                <a:latin typeface="+mj-lt"/>
                <a:ea typeface="HGPｺﾞｼｯｸE" pitchFamily="50" charset="-128"/>
                <a:cs typeface="Arial" pitchFamily="34" charset="0"/>
              </a:defRPr>
            </a:lvl1pPr>
          </a:lstStyle>
          <a:p>
            <a:r>
              <a:rPr lang="ja-JP" altLang="en-US" dirty="0"/>
              <a:t>マスタ サブタイトルの書式</a:t>
            </a:r>
            <a:r>
              <a:rPr lang="ja-JP" altLang="en-US" dirty="0" smtClean="0"/>
              <a:t>設定</a:t>
            </a:r>
            <a:endParaRPr lang="en-US" altLang="ja-JP" dirty="0" smtClean="0"/>
          </a:p>
        </p:txBody>
      </p:sp>
      <p:sp>
        <p:nvSpPr>
          <p:cNvPr id="8" name="テキスト プレースホルダ 9"/>
          <p:cNvSpPr>
            <a:spLocks noGrp="1"/>
          </p:cNvSpPr>
          <p:nvPr>
            <p:ph type="body" sz="quarter" idx="10"/>
          </p:nvPr>
        </p:nvSpPr>
        <p:spPr>
          <a:xfrm>
            <a:off x="720000" y="4320000"/>
            <a:ext cx="7704000" cy="432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spcAft>
                <a:spcPts val="0"/>
              </a:spcAft>
              <a:buFontTx/>
              <a:buNone/>
              <a:defRPr sz="1400">
                <a:solidFill>
                  <a:srgbClr val="FFFFFF"/>
                </a:solidFill>
                <a:latin typeface="+mn-lt"/>
                <a:ea typeface="HGPｺﾞｼｯｸE" pitchFamily="50" charset="-128"/>
              </a:defRPr>
            </a:lvl1pPr>
            <a:lvl2pPr algn="ctr">
              <a:spcAft>
                <a:spcPts val="0"/>
              </a:spcAft>
              <a:buFontTx/>
              <a:buNone/>
              <a:defRPr sz="1200"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ja-JP" altLang="en-US" dirty="0" smtClean="0"/>
              <a:t>マスタ 部署名の書式設定</a:t>
            </a:r>
          </a:p>
        </p:txBody>
      </p:sp>
      <p:sp>
        <p:nvSpPr>
          <p:cNvPr id="9" name="テキスト プレースホルダ 11"/>
          <p:cNvSpPr>
            <a:spLocks noGrp="1"/>
          </p:cNvSpPr>
          <p:nvPr>
            <p:ph type="body" sz="quarter" idx="11"/>
          </p:nvPr>
        </p:nvSpPr>
        <p:spPr>
          <a:xfrm>
            <a:off x="720000" y="6048000"/>
            <a:ext cx="7704000" cy="360000"/>
          </a:xfrm>
          <a:prstGeom prst="rect">
            <a:avLst/>
          </a:prstGeom>
          <a:ln>
            <a:noFill/>
          </a:ln>
        </p:spPr>
        <p:txBody>
          <a:bodyPr lIns="0" tIns="0" rIns="0" bIns="0" anchor="t" anchorCtr="0"/>
          <a:lstStyle>
            <a:lvl1pPr algn="l">
              <a:buFontTx/>
              <a:buNone/>
              <a:defRPr sz="1000" baseline="0">
                <a:solidFill>
                  <a:srgbClr val="FFFFFF"/>
                </a:solidFill>
                <a:latin typeface="+mn-lt"/>
                <a:ea typeface="メイリオ"/>
                <a:cs typeface="メイリオ"/>
              </a:defRPr>
            </a:lvl1pPr>
          </a:lstStyle>
          <a:p>
            <a:pPr lvl="0"/>
            <a:r>
              <a:rPr lang="ja-JP" altLang="en-US" dirty="0" smtClean="0"/>
              <a:t>マスタ ライツ表記の書式設定</a:t>
            </a:r>
          </a:p>
        </p:txBody>
      </p:sp>
      <p:pic>
        <p:nvPicPr>
          <p:cNvPr id="12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000" y="358775"/>
            <a:ext cx="12700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iddlePage_1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3" name="正方形/長方形 22"/>
          <p:cNvSpPr/>
          <p:nvPr userDrawn="1"/>
        </p:nvSpPr>
        <p:spPr>
          <a:xfrm>
            <a:off x="0" y="0"/>
            <a:ext cx="9142413" cy="642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1" name="Rectangle 13"/>
          <p:cNvSpPr>
            <a:spLocks noChangeArrowheads="1"/>
          </p:cNvSpPr>
          <p:nvPr userDrawn="1"/>
        </p:nvSpPr>
        <p:spPr bwMode="auto">
          <a:xfrm>
            <a:off x="0" y="6426198"/>
            <a:ext cx="9140313" cy="432000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="1" baseline="0">
                <a:solidFill>
                  <a:srgbClr val="003366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 hasCustomPrompt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4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  <a:defRPr sz="2000" baseline="0">
                <a:solidFill>
                  <a:srgbClr val="000000"/>
                </a:solidFill>
                <a:latin typeface="+mn-lt"/>
                <a:ea typeface="+mn-ea"/>
                <a:cs typeface="Arial" pitchFamily="34" charset="0"/>
              </a:defRPr>
            </a:lvl2pPr>
            <a:lvl3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800" baseline="0">
                <a:latin typeface="+mn-lt"/>
                <a:cs typeface="Arial" pitchFamily="34" charset="0"/>
              </a:defRPr>
            </a:lvl3pPr>
            <a:lvl4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600" baseline="0"/>
            </a:lvl4pPr>
            <a:lvl5pPr>
              <a:lnSpc>
                <a:spcPct val="100000"/>
              </a:lnSpc>
              <a:spcAft>
                <a:spcPts val="600"/>
              </a:spcAft>
              <a:buFont typeface="Arial" pitchFamily="34" charset="0"/>
              <a:buChar char="•"/>
              <a:defRPr sz="1400" baseline="0"/>
            </a:lvl5pPr>
            <a:lvl6pPr>
              <a:lnSpc>
                <a:spcPct val="100000"/>
              </a:lnSpc>
              <a:spcAft>
                <a:spcPts val="600"/>
              </a:spcAft>
              <a:defRPr sz="1400" baseline="0"/>
            </a:lvl6pPr>
            <a:lvl7pPr>
              <a:lnSpc>
                <a:spcPct val="100000"/>
              </a:lnSpc>
              <a:spcAft>
                <a:spcPts val="600"/>
              </a:spcAft>
              <a:defRPr sz="1050" baseline="0"/>
            </a:lvl7pPr>
            <a:lvl8pPr>
              <a:lnSpc>
                <a:spcPct val="100000"/>
              </a:lnSpc>
              <a:spcAft>
                <a:spcPts val="600"/>
              </a:spcAft>
              <a:defRPr sz="900"/>
            </a:lvl8pPr>
            <a:lvl9pPr>
              <a:lnSpc>
                <a:spcPct val="100000"/>
              </a:lnSpc>
              <a:spcAft>
                <a:spcPts val="600"/>
              </a:spcAft>
              <a:defRPr sz="900" baseline="0"/>
            </a:lvl9pPr>
          </a:lstStyle>
          <a:p>
            <a:pPr lvl="0"/>
            <a:r>
              <a:rPr lang="en-GB" altLang="ja-JP" dirty="0" smtClean="0"/>
              <a:t>24pnt level</a:t>
            </a:r>
            <a:endParaRPr lang="ja-JP" altLang="en-US" dirty="0" smtClean="0"/>
          </a:p>
          <a:p>
            <a:pPr lvl="1"/>
            <a:r>
              <a:rPr lang="en-GB" altLang="ja-JP" dirty="0" smtClean="0"/>
              <a:t>20pnt level</a:t>
            </a:r>
          </a:p>
          <a:p>
            <a:pPr lvl="2"/>
            <a:r>
              <a:rPr lang="en-GB" altLang="ja-JP" dirty="0" smtClean="0"/>
              <a:t>18pnt level</a:t>
            </a:r>
          </a:p>
          <a:p>
            <a:pPr lvl="3"/>
            <a:r>
              <a:rPr lang="en-GB" altLang="ja-JP" dirty="0" smtClean="0"/>
              <a:t>16pnt level</a:t>
            </a:r>
          </a:p>
          <a:p>
            <a:pPr lvl="4"/>
            <a:r>
              <a:rPr lang="en-GB" altLang="ja-JP" dirty="0" smtClean="0"/>
              <a:t>14pnt level</a:t>
            </a:r>
          </a:p>
          <a:p>
            <a:pPr lvl="5"/>
            <a:r>
              <a:rPr lang="en-GB" altLang="ja-JP" sz="1200" dirty="0" smtClean="0"/>
              <a:t>12pnt level</a:t>
            </a:r>
          </a:p>
          <a:p>
            <a:pPr lvl="6"/>
            <a:r>
              <a:rPr lang="en-GB" altLang="ja-JP" sz="1000" dirty="0" smtClean="0"/>
              <a:t>10pnt level</a:t>
            </a:r>
          </a:p>
          <a:p>
            <a:pPr lvl="7"/>
            <a:r>
              <a:rPr lang="en-GB" altLang="ja-JP" sz="800" dirty="0" smtClean="0"/>
              <a:t>8pnt level</a:t>
            </a:r>
          </a:p>
          <a:p>
            <a:pPr lvl="8"/>
            <a:r>
              <a:rPr lang="en-GB" altLang="ja-JP" sz="600" dirty="0" smtClean="0"/>
              <a:t>6 </a:t>
            </a:r>
            <a:r>
              <a:rPr lang="en-GB" altLang="ja-JP" sz="600" dirty="0" err="1" smtClean="0"/>
              <a:t>pnt</a:t>
            </a:r>
            <a:r>
              <a:rPr lang="en-GB" altLang="ja-JP" sz="600" dirty="0" smtClean="0"/>
              <a:t> level</a:t>
            </a:r>
            <a:endParaRPr lang="en-GB" altLang="ja-JP" sz="800" dirty="0" smtClean="0"/>
          </a:p>
          <a:p>
            <a:pPr lvl="8"/>
            <a:endParaRPr lang="en-GB" altLang="ja-JP" dirty="0" smtClean="0"/>
          </a:p>
          <a:p>
            <a:pPr lvl="8"/>
            <a:endParaRPr lang="ja-JP" altLang="en-US" dirty="0" smtClean="0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JCTVC-N0189</a:t>
            </a:r>
            <a:endParaRPr lang="en-US" altLang="ja-JP" dirty="0"/>
          </a:p>
        </p:txBody>
      </p:sp>
      <p:sp>
        <p:nvSpPr>
          <p:cNvPr id="16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行書体" pitchFamily="66" charset="-128"/>
                <a:cs typeface="Arial" pitchFamily="34" charset="0"/>
              </a:defRPr>
            </a:lvl1pPr>
          </a:lstStyle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2013/7/25</a:t>
            </a:fld>
            <a:endParaRPr lang="en-US" altLang="ja-JP" dirty="0"/>
          </a:p>
        </p:txBody>
      </p:sp>
      <p:sp>
        <p:nvSpPr>
          <p:cNvPr id="17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26" name="直線コネクタ 25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2_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/>
          <p:nvPr userDrawn="1"/>
        </p:nvSpPr>
        <p:spPr>
          <a:xfrm>
            <a:off x="0" y="0"/>
            <a:ext cx="9142412" cy="6858000"/>
          </a:xfrm>
          <a:prstGeom prst="rect">
            <a:avLst/>
          </a:prstGeom>
          <a:solidFill>
            <a:srgbClr val="000000">
              <a:alpha val="5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76000" y="396000"/>
            <a:ext cx="7164000" cy="720725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baseline="0">
                <a:solidFill>
                  <a:srgbClr val="FFFFFF"/>
                </a:solidFill>
                <a:latin typeface="+mj-lt"/>
                <a:ea typeface="+mj-ea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6" name="コンテンツ プレースホルダ 2"/>
          <p:cNvSpPr>
            <a:spLocks noGrp="1"/>
          </p:cNvSpPr>
          <p:nvPr>
            <p:ph idx="1"/>
          </p:nvPr>
        </p:nvSpPr>
        <p:spPr>
          <a:xfrm>
            <a:off x="575999" y="1224000"/>
            <a:ext cx="8352000" cy="5040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1pPr>
            <a:lvl2pPr>
              <a:lnSpc>
                <a:spcPts val="3400"/>
              </a:lnSpc>
              <a:spcBef>
                <a:spcPts val="0"/>
              </a:spcBef>
              <a:buFontTx/>
              <a:buNone/>
              <a:defRPr baseline="0">
                <a:solidFill>
                  <a:srgbClr val="FFFFFF"/>
                </a:solidFill>
                <a:latin typeface="+mn-lt"/>
                <a:ea typeface="+mn-ea"/>
              </a:defRPr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16" name="Rectangle 13"/>
          <p:cNvSpPr>
            <a:spLocks noChangeArrowheads="1"/>
          </p:cNvSpPr>
          <p:nvPr userDrawn="1"/>
        </p:nvSpPr>
        <p:spPr bwMode="auto">
          <a:xfrm>
            <a:off x="0" y="6426199"/>
            <a:ext cx="9144000" cy="431801"/>
          </a:xfrm>
          <a:prstGeom prst="rect">
            <a:avLst/>
          </a:prstGeom>
          <a:gradFill flip="none" rotWithShape="1">
            <a:gsLst>
              <a:gs pos="15000">
                <a:schemeClr val="tx1">
                  <a:alpha val="50000"/>
                </a:schemeClr>
              </a:gs>
              <a:gs pos="75000">
                <a:srgbClr val="FFFFFF">
                  <a:alpha val="0"/>
                </a:srgbClr>
              </a:gs>
            </a:gsLst>
            <a:lin ang="10800000" scaled="0"/>
            <a:tileRect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endParaRPr lang="ja-JP" altLang="en-US" dirty="0">
              <a:solidFill>
                <a:srgbClr val="CD0921"/>
              </a:solidFill>
              <a:latin typeface="Lucida Sans"/>
              <a:ea typeface="メイリオ"/>
              <a:cs typeface="Lucida Sans"/>
            </a:endParaRPr>
          </a:p>
        </p:txBody>
      </p:sp>
      <p:sp>
        <p:nvSpPr>
          <p:cNvPr id="10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60000" y="6534150"/>
            <a:ext cx="5760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r>
              <a:rPr lang="en-US" altLang="ja-JP" dirty="0" smtClean="0"/>
              <a:t>JCTVC-N0189</a:t>
            </a:r>
            <a:endParaRPr lang="en-US" altLang="ja-JP" dirty="0"/>
          </a:p>
        </p:txBody>
      </p:sp>
      <p:sp>
        <p:nvSpPr>
          <p:cNvPr id="11" name="Date Placeholder 10"/>
          <p:cNvSpPr>
            <a:spLocks noGrp="1" noChangeArrowheads="1"/>
          </p:cNvSpPr>
          <p:nvPr>
            <p:ph type="dt" sz="half" idx="2"/>
          </p:nvPr>
        </p:nvSpPr>
        <p:spPr>
          <a:xfrm>
            <a:off x="576000" y="6534150"/>
            <a:ext cx="648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kumimoji="1" sz="1000" b="0" i="0" baseline="0">
                <a:solidFill>
                  <a:schemeClr val="bg1"/>
                </a:solidFill>
                <a:latin typeface="+mn-lt"/>
                <a:ea typeface="HGP創英角ｺﾞｼｯｸUB" pitchFamily="50" charset="-128"/>
                <a:cs typeface="Arial"/>
              </a:defRPr>
            </a:lvl1pPr>
          </a:lstStyle>
          <a:p>
            <a:pPr>
              <a:defRPr/>
            </a:pPr>
            <a:fld id="{FECD3C8C-7A17-4828-B6C3-C609AC02B6B8}" type="datetime1">
              <a:rPr lang="ja-JP" altLang="en-US" smtClean="0"/>
              <a:pPr>
                <a:defRPr/>
              </a:pPr>
              <a:t>2013/7/25</a:t>
            </a:fld>
            <a:endParaRPr lang="en-US" altLang="ja-JP" dirty="0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6000" y="6534150"/>
            <a:ext cx="252000" cy="2159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kumimoji="1" sz="1000">
                <a:solidFill>
                  <a:schemeClr val="bg1"/>
                </a:solidFill>
                <a:latin typeface="+mn-lt"/>
                <a:ea typeface="メイリオ"/>
              </a:defRPr>
            </a:lvl1pPr>
          </a:lstStyle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cxnSp>
        <p:nvCxnSpPr>
          <p:cNvPr id="19" name="直線コネクタ 18"/>
          <p:cNvCxnSpPr/>
          <p:nvPr userDrawn="1"/>
        </p:nvCxnSpPr>
        <p:spPr>
          <a:xfrm rot="5400000">
            <a:off x="323337" y="6642000"/>
            <a:ext cx="216000" cy="1588"/>
          </a:xfrm>
          <a:prstGeom prst="line">
            <a:avLst/>
          </a:prstGeom>
          <a:ln w="31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3" descr="english_naka_confidential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08963" y="6462713"/>
            <a:ext cx="935037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dlePage_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  <p:pic>
        <p:nvPicPr>
          <p:cNvPr id="5" name="Picture 36" descr="16_9_logo位置0902w"/>
          <p:cNvPicPr>
            <a:picLocks noChangeAspect="1" noChangeArrowheads="1"/>
          </p:cNvPicPr>
          <p:nvPr userDrawn="1"/>
        </p:nvPicPr>
        <p:blipFill>
          <a:blip r:embed="rId2" cstate="print">
            <a:lum bright="-100000"/>
          </a:blip>
          <a:srcRect/>
          <a:stretch>
            <a:fillRect/>
          </a:stretch>
        </p:blipFill>
        <p:spPr bwMode="auto">
          <a:xfrm>
            <a:off x="7886700" y="190500"/>
            <a:ext cx="10541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 userDrawn="1"/>
        </p:nvSpPr>
        <p:spPr>
          <a:xfrm>
            <a:off x="0" y="0"/>
            <a:ext cx="9142413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0" name="図 9" descr="mblogo_w.pd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600000" y="3114000"/>
            <a:ext cx="1944000" cy="659449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 userDrawn="1"/>
        </p:nvSpPr>
        <p:spPr bwMode="white">
          <a:xfrm>
            <a:off x="359999" y="6011999"/>
            <a:ext cx="8424000" cy="68578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“SONY” or “</a:t>
            </a:r>
            <a:r>
              <a:rPr kumimoji="1" lang="en-US" altLang="ja-JP" sz="1000" b="0" i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make.believe</a:t>
            </a: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” is a registered trademark and/or trademark of Sony Corporation.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Names of Sony products and services are the registered trademarks and/or trademarks of Sony Corporation or its Group companies.</a:t>
            </a:r>
          </a:p>
          <a:p>
            <a:pPr algn="ctr">
              <a:lnSpc>
                <a:spcPts val="1400"/>
              </a:lnSpc>
              <a:spcBef>
                <a:spcPts val="0"/>
              </a:spcBef>
              <a:spcAft>
                <a:spcPts val="400"/>
              </a:spcAft>
            </a:pPr>
            <a:r>
              <a:rPr kumimoji="1" lang="en-US" altLang="ja-JP" sz="1000" b="0" i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メイリオ"/>
                <a:cs typeface="Arial"/>
              </a:rPr>
              <a:t>Other company names and product names are the registered trademarks and/or trademarks of the respective companies.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4325" y="417513"/>
            <a:ext cx="8372475" cy="798512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ja-JP" altLang="en-US" dirty="0" smtClean="0"/>
              <a:t>マスタ タイトルの書式設定</a:t>
            </a:r>
            <a:endParaRPr lang="ja-JP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581775" y="6542088"/>
            <a:ext cx="213360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>
              <a:defRPr/>
            </a:pPr>
            <a:fld id="{3A7D8E13-587F-4043-AD86-D4716C173C01}" type="datetime1">
              <a:rPr lang="ja-JP" altLang="en-US" smtClean="0"/>
              <a:pPr>
                <a:defRPr/>
              </a:pPr>
              <a:t>2013/7/25</a:t>
            </a:fld>
            <a:endParaRPr lang="en-US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4325" y="6540500"/>
            <a:ext cx="62674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altLang="ja-JP" dirty="0" smtClean="0"/>
              <a:t>JCTVC</a:t>
            </a:r>
            <a:endParaRPr lang="en-US" altLang="ja-JP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58188" y="6542088"/>
            <a:ext cx="641350" cy="187325"/>
          </a:xfrm>
          <a:prstGeom prst="rect">
            <a:avLst/>
          </a:prstGeom>
          <a:ln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93FB7ED-E398-470A-A047-E362B4515958}" type="slidenum">
              <a:rPr lang="ja-JP" altLang="en-US" smtClean="0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23" descr="GBM_top_4-3.jpg"/>
          <p:cNvPicPr>
            <a:picLocks noChangeAspect="1"/>
          </p:cNvPicPr>
          <p:nvPr userDrawn="1"/>
        </p:nvPicPr>
        <p:blipFill>
          <a:blip r:embed="rId9" cstate="print">
            <a:lum/>
          </a:blip>
          <a:srcRect r="287" b="377"/>
          <a:stretch>
            <a:fillRect/>
          </a:stretch>
        </p:blipFill>
        <p:spPr bwMode="auto">
          <a:xfrm>
            <a:off x="-6350" y="0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35" r:id="rId6"/>
    <p:sldLayoutId id="2147484055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+mj-lt"/>
          <a:ea typeface="+mj-ea"/>
          <a:cs typeface="HGP創英角ｺﾞｼｯｸUB" pitchFamily="5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8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bg1"/>
          </a:solidFill>
          <a:latin typeface="+mn-lt"/>
          <a:ea typeface="+mn-ea"/>
          <a:cs typeface="HGP創英角ｺﾞｼｯｸUB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000">
          <a:solidFill>
            <a:schemeClr val="tx1"/>
          </a:solidFill>
          <a:latin typeface="+mn-lt"/>
          <a:ea typeface="+mn-ea"/>
          <a:cs typeface="HGP創英角ｺﾞｼｯｸUB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/>
          <p:cNvSpPr>
            <a:spLocks noGrp="1"/>
          </p:cNvSpPr>
          <p:nvPr>
            <p:ph type="ctrTitle"/>
          </p:nvPr>
        </p:nvSpPr>
        <p:spPr>
          <a:xfrm>
            <a:off x="720000" y="1427018"/>
            <a:ext cx="7963142" cy="1415612"/>
          </a:xfrm>
        </p:spPr>
        <p:txBody>
          <a:bodyPr/>
          <a:lstStyle/>
          <a:p>
            <a:pPr marL="1258888" indent="-1258888"/>
            <a:r>
              <a:rPr lang="en-GB" altLang="ja-JP" sz="2800" b="1" dirty="0"/>
              <a:t>AHG 5 and 18: Entropy Coding Compression Efficiency for High Bit Depths</a:t>
            </a:r>
            <a:endParaRPr lang="ja-JP" altLang="en-US" sz="2400" dirty="0"/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JCTVC-N0189</a:t>
            </a:r>
            <a:endParaRPr kumimoji="1" lang="ja-JP" altLang="en-US" dirty="0"/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sz="quarter" idx="10"/>
          </p:nvPr>
        </p:nvSpPr>
        <p:spPr>
          <a:xfrm>
            <a:off x="720000" y="4319999"/>
            <a:ext cx="7704000" cy="966375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Broadcast &amp; Professional Research Labs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Sony Europe Ltd.</a:t>
            </a:r>
          </a:p>
          <a:p>
            <a:pPr>
              <a:spcAft>
                <a:spcPct val="0"/>
              </a:spcAft>
            </a:pPr>
            <a:r>
              <a:rPr lang="en-US" altLang="ja-JP" dirty="0" smtClean="0">
                <a:latin typeface="Arial" charset="0"/>
              </a:rPr>
              <a:t>Karl Sharman</a:t>
            </a:r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ja-JP" dirty="0" smtClean="0">
                <a:latin typeface="Arial" charset="0"/>
              </a:rPr>
              <a:t>Sony Corp.</a:t>
            </a:r>
          </a:p>
        </p:txBody>
      </p:sp>
    </p:spTree>
    <p:extLst>
      <p:ext uri="{BB962C8B-B14F-4D97-AF65-F5344CB8AC3E}">
        <p14:creationId xmlns:p14="http://schemas.microsoft.com/office/powerpoint/2010/main" val="65992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/>
              <a:t>The </a:t>
            </a:r>
            <a:r>
              <a:rPr lang="en-GB" sz="2000" dirty="0" err="1" smtClean="0"/>
              <a:t>Golomb</a:t>
            </a:r>
            <a:r>
              <a:rPr lang="en-GB" sz="2000" dirty="0" smtClean="0"/>
              <a:t>-Rice </a:t>
            </a:r>
            <a:r>
              <a:rPr lang="en-GB" sz="2000" dirty="0"/>
              <a:t>Parameter modification with </a:t>
            </a:r>
            <a:r>
              <a:rPr lang="en-GB" sz="2000" dirty="0" smtClean="0"/>
              <a:t>auto-adaptation gives BD-rate efficiency </a:t>
            </a:r>
            <a:r>
              <a:rPr lang="en-GB" sz="2000" dirty="0"/>
              <a:t>improvements </a:t>
            </a:r>
            <a:r>
              <a:rPr lang="en-GB" sz="2000" dirty="0" smtClean="0"/>
              <a:t>of:</a:t>
            </a:r>
          </a:p>
          <a:p>
            <a:pPr lvl="3"/>
            <a:r>
              <a:rPr lang="en-GB" sz="1200" dirty="0" smtClean="0"/>
              <a:t>-30.3% </a:t>
            </a:r>
            <a:r>
              <a:rPr lang="en-GB" sz="1200" dirty="0"/>
              <a:t>at 96dB (16-bit operating point</a:t>
            </a:r>
            <a:r>
              <a:rPr lang="en-GB" sz="1200" dirty="0" smtClean="0"/>
              <a:t>),</a:t>
            </a:r>
          </a:p>
          <a:p>
            <a:pPr lvl="3"/>
            <a:r>
              <a:rPr lang="en-GB" sz="1200" dirty="0" smtClean="0"/>
              <a:t>-21.5% </a:t>
            </a:r>
            <a:r>
              <a:rPr lang="en-GB" sz="1200" dirty="0"/>
              <a:t>at 84dB (14-bit operating point</a:t>
            </a:r>
            <a:r>
              <a:rPr lang="en-GB" sz="1200" dirty="0" smtClean="0"/>
              <a:t>),</a:t>
            </a:r>
          </a:p>
          <a:p>
            <a:pPr lvl="3"/>
            <a:r>
              <a:rPr lang="en-GB" sz="1200" dirty="0" smtClean="0"/>
              <a:t>-8.25% </a:t>
            </a:r>
            <a:r>
              <a:rPr lang="en-GB" sz="1200" dirty="0"/>
              <a:t>at 72dB (12-bit operating </a:t>
            </a:r>
            <a:r>
              <a:rPr lang="en-GB" sz="1200" dirty="0" smtClean="0"/>
              <a:t>point),</a:t>
            </a:r>
          </a:p>
          <a:p>
            <a:pPr lvl="3"/>
            <a:r>
              <a:rPr lang="en-GB" sz="1200" dirty="0" smtClean="0"/>
              <a:t>-0.72% at 60dB (10-bit operating point) and</a:t>
            </a:r>
          </a:p>
          <a:p>
            <a:pPr lvl="3"/>
            <a:r>
              <a:rPr lang="en-GB" sz="1200" dirty="0" smtClean="0"/>
              <a:t>+0.02% at 0dB (8-bit operating point)</a:t>
            </a:r>
          </a:p>
          <a:p>
            <a:pPr lvl="3"/>
            <a:r>
              <a:rPr lang="en-GB" sz="1200" dirty="0" smtClean="0"/>
              <a:t>for SVT sequences, relative </a:t>
            </a:r>
            <a:r>
              <a:rPr lang="en-GB" sz="1200" dirty="0"/>
              <a:t>to the proposed higher internal accuracy system described in </a:t>
            </a:r>
            <a:r>
              <a:rPr lang="en-GB" sz="1200" dirty="0" smtClean="0"/>
              <a:t>JCTVC-N0188.</a:t>
            </a:r>
          </a:p>
          <a:p>
            <a:pPr lvl="2"/>
            <a:r>
              <a:rPr lang="en-GB" sz="1400" dirty="0" smtClean="0"/>
              <a:t>There </a:t>
            </a:r>
            <a:r>
              <a:rPr lang="en-GB" sz="1400" dirty="0"/>
              <a:t>are no significant changes at the </a:t>
            </a:r>
            <a:r>
              <a:rPr lang="en-GB" sz="1400" dirty="0" err="1"/>
              <a:t>RExt</a:t>
            </a:r>
            <a:r>
              <a:rPr lang="en-GB" sz="1400" dirty="0"/>
              <a:t> intra operating </a:t>
            </a:r>
            <a:r>
              <a:rPr lang="en-GB" sz="1400" dirty="0" smtClean="0"/>
              <a:t>conditions.</a:t>
            </a:r>
            <a:endParaRPr lang="en-GB" sz="1400" dirty="0"/>
          </a:p>
          <a:p>
            <a:r>
              <a:rPr lang="en-GB" sz="2000" dirty="0"/>
              <a:t>In addition, the system has been tested using the AHG8 lossless test conditions, with intra BD-rate changes </a:t>
            </a:r>
            <a:r>
              <a:rPr lang="en-GB" sz="2000" dirty="0" smtClean="0"/>
              <a:t>of:</a:t>
            </a:r>
          </a:p>
          <a:p>
            <a:pPr lvl="2"/>
            <a:r>
              <a:rPr lang="en-GB" sz="1400" smtClean="0"/>
              <a:t>-1.6</a:t>
            </a:r>
            <a:r>
              <a:rPr lang="en-GB" sz="1400" dirty="0" smtClean="0"/>
              <a:t>% (F), </a:t>
            </a:r>
            <a:r>
              <a:rPr lang="en-GB" sz="1400" dirty="0"/>
              <a:t>0.0</a:t>
            </a:r>
            <a:r>
              <a:rPr lang="en-GB" sz="1400" dirty="0" smtClean="0"/>
              <a:t>% (B), </a:t>
            </a:r>
            <a:r>
              <a:rPr lang="en-GB" sz="1400" dirty="0"/>
              <a:t>-16.4</a:t>
            </a:r>
            <a:r>
              <a:rPr lang="en-GB" sz="1400" dirty="0" smtClean="0"/>
              <a:t>% (</a:t>
            </a:r>
            <a:r>
              <a:rPr lang="en-GB" sz="1400" dirty="0" err="1" smtClean="0"/>
              <a:t>ScreenContent</a:t>
            </a:r>
            <a:r>
              <a:rPr lang="en-GB" sz="1400" dirty="0" smtClean="0"/>
              <a:t> RGB), </a:t>
            </a:r>
            <a:r>
              <a:rPr lang="en-GB" sz="1400" dirty="0"/>
              <a:t>-8.3%, </a:t>
            </a:r>
            <a:r>
              <a:rPr lang="en-GB" sz="1400" dirty="0" smtClean="0"/>
              <a:t>(</a:t>
            </a:r>
            <a:r>
              <a:rPr lang="en-GB" sz="1400" dirty="0" err="1" smtClean="0"/>
              <a:t>ScreenContent</a:t>
            </a:r>
            <a:r>
              <a:rPr lang="en-GB" sz="1400" dirty="0" smtClean="0"/>
              <a:t> 4:4:4)</a:t>
            </a:r>
            <a:br>
              <a:rPr lang="en-GB" sz="1400" dirty="0" smtClean="0"/>
            </a:br>
            <a:r>
              <a:rPr lang="en-GB" sz="1400" dirty="0" smtClean="0"/>
              <a:t>-2.4</a:t>
            </a:r>
            <a:r>
              <a:rPr lang="en-GB" sz="1400" dirty="0"/>
              <a:t>% </a:t>
            </a:r>
            <a:r>
              <a:rPr lang="en-GB" sz="1400" dirty="0" smtClean="0"/>
              <a:t>(</a:t>
            </a:r>
            <a:r>
              <a:rPr lang="en-GB" sz="1400" dirty="0" err="1" smtClean="0"/>
              <a:t>RangeExt</a:t>
            </a:r>
            <a:r>
              <a:rPr lang="en-GB" sz="1400" dirty="0" smtClean="0"/>
              <a:t>).</a:t>
            </a:r>
          </a:p>
          <a:p>
            <a:pPr lvl="2"/>
            <a:r>
              <a:rPr lang="en-GB" sz="1400" dirty="0" smtClean="0"/>
              <a:t>Similar</a:t>
            </a:r>
            <a:r>
              <a:rPr lang="en-GB" sz="1400" dirty="0"/>
              <a:t> </a:t>
            </a:r>
            <a:r>
              <a:rPr lang="en-GB" sz="1400" dirty="0" smtClean="0"/>
              <a:t>savings </a:t>
            </a:r>
            <a:r>
              <a:rPr lang="en-GB" sz="1400" dirty="0"/>
              <a:t>for the inter test conditions</a:t>
            </a:r>
            <a:endParaRPr lang="en-GB" sz="1400" dirty="0" smtClean="0"/>
          </a:p>
          <a:p>
            <a:r>
              <a:rPr lang="en-GB" sz="2000" dirty="0" smtClean="0"/>
              <a:t>It </a:t>
            </a:r>
            <a:r>
              <a:rPr lang="en-GB" sz="2000" dirty="0"/>
              <a:t>is proposed that this </a:t>
            </a:r>
            <a:r>
              <a:rPr lang="en-GB" sz="2000" dirty="0" smtClean="0"/>
              <a:t>modification is </a:t>
            </a:r>
            <a:r>
              <a:rPr lang="en-GB" sz="2000" dirty="0"/>
              <a:t>available for all high bit </a:t>
            </a:r>
            <a:r>
              <a:rPr lang="en-GB" sz="2000" dirty="0" smtClean="0"/>
              <a:t>depth and </a:t>
            </a:r>
            <a:r>
              <a:rPr lang="en-GB" sz="2000" dirty="0"/>
              <a:t>high bit rate </a:t>
            </a:r>
            <a:r>
              <a:rPr lang="en-GB" sz="2000" dirty="0" smtClean="0"/>
              <a:t>profiles, including lossless.</a:t>
            </a: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JCTVC-N0189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2013/7/25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10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469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625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Coding higher bit-depth data gradually becomes more costly.</a:t>
            </a:r>
          </a:p>
          <a:p>
            <a:pPr lvl="5"/>
            <a:endParaRPr lang="en-GB" sz="1000" dirty="0" smtClean="0"/>
          </a:p>
          <a:p>
            <a:r>
              <a:rPr lang="en-GB" sz="2000" dirty="0" smtClean="0"/>
              <a:t>For the sequences tested:</a:t>
            </a:r>
          </a:p>
          <a:p>
            <a:pPr lvl="1"/>
            <a:r>
              <a:rPr lang="en-GB" sz="1600" dirty="0" smtClean="0"/>
              <a:t>For 16-bit data,</a:t>
            </a:r>
          </a:p>
          <a:p>
            <a:pPr lvl="2"/>
            <a:r>
              <a:rPr lang="en-GB" sz="1400" dirty="0" smtClean="0"/>
              <a:t>Without lossless coding tools, the sequences are actually inflated at their useful operating range:</a:t>
            </a:r>
            <a:br>
              <a:rPr lang="en-GB" sz="1400" dirty="0" smtClean="0"/>
            </a:br>
            <a:r>
              <a:rPr lang="en-GB" sz="1400" dirty="0" smtClean="0"/>
              <a:t>		(MSE &lt;= 1, SNR &gt;= 96.3, i.e. QP &lt;= -32)</a:t>
            </a:r>
          </a:p>
          <a:p>
            <a:pPr lvl="2"/>
            <a:r>
              <a:rPr lang="en-GB" sz="1400" dirty="0" smtClean="0"/>
              <a:t>The base-band video rate is 1920x1080x16x3x50  = ~ 5 </a:t>
            </a:r>
            <a:r>
              <a:rPr lang="en-GB" sz="1400" dirty="0" err="1" smtClean="0"/>
              <a:t>Gbps</a:t>
            </a:r>
            <a:r>
              <a:rPr lang="en-GB" sz="1400" dirty="0" smtClean="0"/>
              <a:t>.</a:t>
            </a:r>
          </a:p>
          <a:p>
            <a:pPr lvl="2"/>
            <a:r>
              <a:rPr lang="en-GB" sz="1400" dirty="0" smtClean="0"/>
              <a:t>Lossless coding tools (PCM mode) are generally used.</a:t>
            </a:r>
          </a:p>
          <a:p>
            <a:pPr lvl="4"/>
            <a:endParaRPr lang="en-GB" sz="1000" dirty="0" smtClean="0"/>
          </a:p>
          <a:p>
            <a:pPr lvl="1"/>
            <a:r>
              <a:rPr lang="en-GB" sz="1600" dirty="0" smtClean="0"/>
              <a:t>For 14-bit data,</a:t>
            </a:r>
          </a:p>
          <a:p>
            <a:pPr lvl="2"/>
            <a:r>
              <a:rPr lang="en-GB" sz="1400" dirty="0"/>
              <a:t>Without lossless coding tools, </a:t>
            </a:r>
            <a:r>
              <a:rPr lang="en-GB" sz="1400" dirty="0" smtClean="0"/>
              <a:t>the sequences are inflated for a substantial part of their operating range:</a:t>
            </a:r>
            <a:br>
              <a:rPr lang="en-GB" sz="1400" dirty="0" smtClean="0"/>
            </a:br>
            <a:r>
              <a:rPr lang="en-GB" sz="1400" dirty="0" smtClean="0"/>
              <a:t>		(MSE &lt;= 0.5, SNR &gt;= 81.3, i.e. at QP &lt;= -26)</a:t>
            </a:r>
          </a:p>
          <a:p>
            <a:pPr lvl="2"/>
            <a:r>
              <a:rPr lang="en-GB" sz="1400" dirty="0" smtClean="0"/>
              <a:t>The 14-bit base-band video rate is ~4.4 </a:t>
            </a:r>
            <a:r>
              <a:rPr lang="en-GB" sz="1400" dirty="0" err="1" smtClean="0"/>
              <a:t>Gbps</a:t>
            </a:r>
            <a:r>
              <a:rPr lang="en-GB" sz="1400" dirty="0" smtClean="0"/>
              <a:t>.</a:t>
            </a:r>
          </a:p>
          <a:p>
            <a:pPr lvl="2"/>
            <a:r>
              <a:rPr lang="en-GB" sz="1400" dirty="0" smtClean="0"/>
              <a:t>In simple terms, 13-bit video data would be compressible;</a:t>
            </a:r>
            <a:br>
              <a:rPr lang="en-GB" sz="1400" dirty="0" smtClean="0"/>
            </a:br>
            <a:r>
              <a:rPr lang="en-GB" sz="1400" dirty="0" smtClean="0"/>
              <a:t>14-bit video data would be better coded as raw / PCM.</a:t>
            </a:r>
          </a:p>
          <a:p>
            <a:pPr lvl="2"/>
            <a:r>
              <a:rPr lang="en-GB" sz="1400" dirty="0" smtClean="0"/>
              <a:t>This occurs for AVC as well.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JCTVC-N0189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2013/7/25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37360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Increase CABAC Efficiency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The addition of a “fixed bits” scheme to the entropy coding was proposed in M0178:</a:t>
            </a:r>
          </a:p>
          <a:p>
            <a:pPr lvl="1"/>
            <a:endParaRPr lang="en-GB" sz="1800" dirty="0" smtClean="0"/>
          </a:p>
          <a:p>
            <a:pPr lvl="1"/>
            <a:r>
              <a:rPr lang="en-GB" sz="1600" dirty="0" smtClean="0"/>
              <a:t>Conceptually, the algorithm is (for a number of fixed bits </a:t>
            </a:r>
            <a:r>
              <a:rPr lang="en-GB" sz="1600" i="1" dirty="0" smtClean="0"/>
              <a:t>B</a:t>
            </a:r>
            <a:r>
              <a:rPr lang="en-GB" sz="1600" i="1" baseline="-25000" dirty="0" smtClean="0"/>
              <a:t>F</a:t>
            </a:r>
            <a:r>
              <a:rPr lang="en-GB" sz="1600" dirty="0" smtClean="0"/>
              <a:t>):</a:t>
            </a:r>
          </a:p>
          <a:p>
            <a:pPr lvl="2"/>
            <a:endParaRPr lang="en-GB" sz="1600" dirty="0" smtClean="0"/>
          </a:p>
          <a:p>
            <a:pPr lvl="1"/>
            <a:r>
              <a:rPr lang="en-GB" sz="1600" b="1" dirty="0" smtClean="0">
                <a:latin typeface="Courier New" pitchFamily="49" charset="0"/>
                <a:cs typeface="Courier New" pitchFamily="49" charset="0"/>
              </a:rPr>
              <a:t>For each significant coefficient, </a:t>
            </a:r>
            <a:r>
              <a:rPr lang="en-GB" sz="1600" b="1" i="1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GB" sz="1600" b="1" dirty="0" smtClean="0">
                <a:latin typeface="Courier New" pitchFamily="49" charset="0"/>
                <a:cs typeface="Courier New" pitchFamily="49" charset="0"/>
              </a:rPr>
              <a:t>, </a:t>
            </a:r>
          </a:p>
          <a:p>
            <a:pPr lvl="2"/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split the value </a:t>
            </a:r>
            <a:r>
              <a:rPr lang="en-GB" sz="1400" b="1" i="1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 into </a:t>
            </a:r>
            <a:r>
              <a:rPr lang="en-GB" sz="1400" b="1" i="1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GB" sz="1400" b="1" i="1" baseline="-25000" dirty="0" smtClean="0">
                <a:latin typeface="Courier New" pitchFamily="49" charset="0"/>
                <a:cs typeface="Courier New" pitchFamily="49" charset="0"/>
              </a:rPr>
              <a:t>MSB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 and </a:t>
            </a:r>
            <a:r>
              <a:rPr lang="en-GB" sz="1400" b="1" i="1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GB" sz="1400" b="1" i="1" baseline="-25000" dirty="0" smtClean="0">
                <a:latin typeface="Courier New" pitchFamily="49" charset="0"/>
                <a:cs typeface="Courier New" pitchFamily="49" charset="0"/>
              </a:rPr>
              <a:t>LSB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, where </a:t>
            </a:r>
            <a:r>
              <a:rPr lang="en-GB" sz="1400" b="1" i="1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GB" sz="1400" b="1" i="1" baseline="-25000" dirty="0" smtClean="0">
                <a:latin typeface="Courier New" pitchFamily="49" charset="0"/>
                <a:cs typeface="Courier New" pitchFamily="49" charset="0"/>
              </a:rPr>
              <a:t>LSB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 comprises the </a:t>
            </a:r>
            <a:r>
              <a:rPr lang="en-GB" sz="1400" b="1" i="1" dirty="0" smtClean="0">
                <a:latin typeface="Courier New" pitchFamily="49" charset="0"/>
                <a:cs typeface="Courier New" pitchFamily="49" charset="0"/>
              </a:rPr>
              <a:t>B</a:t>
            </a:r>
            <a:r>
              <a:rPr lang="en-GB" sz="1400" b="1" i="1" baseline="-25000" dirty="0" smtClean="0">
                <a:latin typeface="Courier New" pitchFamily="49" charset="0"/>
                <a:cs typeface="Courier New" pitchFamily="49" charset="0"/>
              </a:rPr>
              <a:t>F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 least-significant bits of </a:t>
            </a:r>
            <a:r>
              <a:rPr lang="en-GB" sz="1400" b="1" i="1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.</a:t>
            </a:r>
          </a:p>
          <a:p>
            <a:pPr lvl="2"/>
            <a:endParaRPr lang="en-GB" sz="1400" b="1" dirty="0" smtClean="0">
              <a:latin typeface="Courier New" pitchFamily="49" charset="0"/>
              <a:cs typeface="Courier New" pitchFamily="49" charset="0"/>
            </a:endParaRPr>
          </a:p>
          <a:p>
            <a:pPr lvl="2"/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Code </a:t>
            </a:r>
            <a:r>
              <a:rPr lang="en-GB" sz="1400" b="1" i="1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GB" sz="1400" b="1" i="1" baseline="-25000" dirty="0" smtClean="0">
                <a:latin typeface="Courier New" pitchFamily="49" charset="0"/>
                <a:cs typeface="Courier New" pitchFamily="49" charset="0"/>
              </a:rPr>
              <a:t>MSB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 as for normal coefficients in a group.</a:t>
            </a:r>
          </a:p>
          <a:p>
            <a:pPr lvl="2"/>
            <a:endParaRPr lang="en-GB" sz="1400" b="1" dirty="0" smtClean="0">
              <a:latin typeface="Courier New" pitchFamily="49" charset="0"/>
              <a:cs typeface="Courier New" pitchFamily="49" charset="0"/>
            </a:endParaRPr>
          </a:p>
          <a:p>
            <a:pPr lvl="2"/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After the sign bits are coded, code the bits for </a:t>
            </a:r>
            <a:r>
              <a:rPr lang="en-GB" sz="1400" b="1" i="1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GB" sz="1400" b="1" i="1" baseline="-25000" dirty="0" smtClean="0">
                <a:latin typeface="Courier New" pitchFamily="49" charset="0"/>
                <a:cs typeface="Courier New" pitchFamily="49" charset="0"/>
              </a:rPr>
              <a:t>LSB</a:t>
            </a:r>
            <a:r>
              <a:rPr lang="en-GB" sz="14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using EP bins.</a:t>
            </a:r>
          </a:p>
          <a:p>
            <a:pPr lvl="3"/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(Sign bit hiding is based upon the entire coefficient </a:t>
            </a:r>
            <a:r>
              <a:rPr lang="en-GB" sz="1400" b="1" i="1" dirty="0" smtClean="0">
                <a:latin typeface="Courier New" pitchFamily="49" charset="0"/>
                <a:cs typeface="Courier New" pitchFamily="49" charset="0"/>
              </a:rPr>
              <a:t>C</a:t>
            </a:r>
            <a:r>
              <a:rPr lang="en-GB" sz="1400" b="1" dirty="0" smtClean="0">
                <a:latin typeface="Courier New" pitchFamily="49" charset="0"/>
                <a:cs typeface="Courier New" pitchFamily="49" charset="0"/>
              </a:rPr>
              <a:t>.)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JCTVC-N0189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2013/7/25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2074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M0178 Fixed Bits 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From the studies at higher bit-depths, with</a:t>
            </a:r>
          </a:p>
          <a:p>
            <a:pPr lvl="1"/>
            <a:r>
              <a:rPr lang="en-GB" sz="1200" dirty="0" smtClean="0"/>
              <a:t>MAX_TR_DYNAMIC_RANGE = bitDepth+6</a:t>
            </a:r>
          </a:p>
          <a:p>
            <a:pPr lvl="1"/>
            <a:r>
              <a:rPr lang="en-GB" sz="1200" dirty="0" smtClean="0"/>
              <a:t>ENTROPY_CODING_DYNAMIC_RANGE = bitDepth+6</a:t>
            </a:r>
          </a:p>
          <a:p>
            <a:pPr lvl="1"/>
            <a:r>
              <a:rPr lang="en-GB" sz="1200" dirty="0" smtClean="0"/>
              <a:t>Transform matrix precision = 14</a:t>
            </a:r>
          </a:p>
          <a:p>
            <a:pPr lvl="1"/>
            <a:r>
              <a:rPr lang="en-GB" sz="1200" dirty="0" smtClean="0"/>
              <a:t>Transform skip enabled; </a:t>
            </a:r>
            <a:r>
              <a:rPr lang="en-GB" sz="1200" dirty="0" err="1" smtClean="0"/>
              <a:t>TransQuant</a:t>
            </a:r>
            <a:r>
              <a:rPr lang="en-GB" sz="1200" dirty="0" smtClean="0"/>
              <a:t>-Bypass, RDOQ and PCM disabled</a:t>
            </a:r>
            <a:endParaRPr lang="en-GB" sz="1200" dirty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JCTVC-N0189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2013/7/25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08920"/>
            <a:ext cx="8477627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455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Extension of M0178 Fixed Bits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sz="1800" dirty="0" smtClean="0"/>
              <a:t>The fixed bits scheme has been rolled into the </a:t>
            </a:r>
            <a:r>
              <a:rPr lang="en-GB" sz="1800" dirty="0" err="1" smtClean="0"/>
              <a:t>Golomb</a:t>
            </a:r>
            <a:r>
              <a:rPr lang="en-GB" sz="1800" dirty="0" smtClean="0"/>
              <a:t> Rice escape parameter scheme.</a:t>
            </a:r>
          </a:p>
          <a:p>
            <a:pPr lvl="2"/>
            <a:r>
              <a:rPr lang="en-GB" sz="1400" dirty="0" smtClean="0"/>
              <a:t>This results in slightly reduced gains from the original scheme, but does not require additional stages in the entropy process.</a:t>
            </a:r>
          </a:p>
          <a:p>
            <a:pPr lvl="2"/>
            <a:r>
              <a:rPr lang="en-GB" sz="1400" dirty="0" smtClean="0"/>
              <a:t>The reduction in gains is because the fixed bits applied to all non-zero coefficients, where as this scheme only applies to all escape coded coefficients.</a:t>
            </a:r>
            <a:endParaRPr lang="en-GB" sz="1600" dirty="0" smtClean="0"/>
          </a:p>
          <a:p>
            <a:pPr lvl="3"/>
            <a:endParaRPr lang="en-GB" sz="1400" dirty="0" smtClean="0"/>
          </a:p>
          <a:p>
            <a:pPr lvl="1"/>
            <a:r>
              <a:rPr lang="en-GB" sz="1800" dirty="0" smtClean="0"/>
              <a:t>When </a:t>
            </a:r>
            <a:r>
              <a:rPr lang="en-GB" sz="1800" i="1" dirty="0" smtClean="0"/>
              <a:t>B</a:t>
            </a:r>
            <a:r>
              <a:rPr lang="en-GB" sz="1800" i="1" baseline="-25000" dirty="0" smtClean="0"/>
              <a:t>F</a:t>
            </a:r>
            <a:r>
              <a:rPr lang="en-GB" sz="1800" dirty="0" smtClean="0"/>
              <a:t> fixed bits would have been used, now the </a:t>
            </a:r>
            <a:r>
              <a:rPr lang="en-GB" sz="1800" dirty="0" err="1" smtClean="0"/>
              <a:t>Golomb</a:t>
            </a:r>
            <a:r>
              <a:rPr lang="en-GB" sz="1800" dirty="0" smtClean="0"/>
              <a:t> Rice parameter</a:t>
            </a:r>
            <a:r>
              <a:rPr lang="en-GB" sz="1800" i="1" dirty="0" smtClean="0"/>
              <a:t> </a:t>
            </a:r>
            <a:r>
              <a:rPr lang="en-GB" sz="1800" i="1" dirty="0" err="1"/>
              <a:t>cRiceParam</a:t>
            </a:r>
            <a:r>
              <a:rPr lang="en-GB" sz="1800" i="1" dirty="0"/>
              <a:t> </a:t>
            </a:r>
            <a:r>
              <a:rPr lang="en-GB" sz="1800" dirty="0" smtClean="0"/>
              <a:t>is increased by </a:t>
            </a:r>
            <a:r>
              <a:rPr lang="en-GB" sz="1800" i="1" dirty="0" smtClean="0"/>
              <a:t>B</a:t>
            </a:r>
            <a:r>
              <a:rPr lang="en-GB" sz="1800" i="1" baseline="-25000" dirty="0" smtClean="0"/>
              <a:t>F</a:t>
            </a:r>
            <a:r>
              <a:rPr lang="en-GB" sz="1800" dirty="0"/>
              <a:t> </a:t>
            </a:r>
            <a:r>
              <a:rPr lang="en-GB" sz="1800" dirty="0" smtClean="0"/>
              <a:t>at the start of the TU, and clipped to 4+</a:t>
            </a:r>
            <a:r>
              <a:rPr lang="en-GB" sz="1800" i="1" dirty="0" smtClean="0"/>
              <a:t>B</a:t>
            </a:r>
            <a:r>
              <a:rPr lang="en-GB" sz="1800" i="1" baseline="-25000" dirty="0" smtClean="0"/>
              <a:t>F</a:t>
            </a:r>
            <a:r>
              <a:rPr lang="en-GB" sz="1800" dirty="0" smtClean="0"/>
              <a:t> during the processing.</a:t>
            </a:r>
            <a:endParaRPr lang="en-GB" sz="1800" dirty="0"/>
          </a:p>
          <a:p>
            <a:pPr lvl="3"/>
            <a:endParaRPr lang="en-GB" sz="1400" dirty="0"/>
          </a:p>
          <a:p>
            <a:pPr lvl="1"/>
            <a:r>
              <a:rPr lang="en-GB" sz="1800" dirty="0" smtClean="0"/>
              <a:t>The question then remains on how to select </a:t>
            </a:r>
            <a:r>
              <a:rPr lang="en-GB" sz="1800" i="1" dirty="0"/>
              <a:t>B</a:t>
            </a:r>
            <a:r>
              <a:rPr lang="en-GB" sz="1800" i="1" baseline="-25000" dirty="0"/>
              <a:t>F</a:t>
            </a:r>
            <a:r>
              <a:rPr lang="en-GB" sz="1800" dirty="0" smtClean="0"/>
              <a:t>.</a:t>
            </a:r>
          </a:p>
          <a:p>
            <a:pPr lvl="2"/>
            <a:r>
              <a:rPr lang="en-GB" sz="1400" dirty="0" smtClean="0"/>
              <a:t>In M0178, </a:t>
            </a:r>
            <a:r>
              <a:rPr lang="en-GB" sz="1400" i="1" dirty="0" smtClean="0"/>
              <a:t>B</a:t>
            </a:r>
            <a:r>
              <a:rPr lang="en-GB" sz="1400" i="1" baseline="-25000" dirty="0" smtClean="0"/>
              <a:t>F</a:t>
            </a:r>
            <a:r>
              <a:rPr lang="en-GB" sz="1400" dirty="0" smtClean="0"/>
              <a:t> was chosen by the encoder, with </a:t>
            </a:r>
            <a:r>
              <a:rPr lang="en-GB" sz="1400" i="1" dirty="0"/>
              <a:t>B</a:t>
            </a:r>
            <a:r>
              <a:rPr lang="en-GB" sz="1400" i="1" baseline="-25000" dirty="0"/>
              <a:t>F</a:t>
            </a:r>
            <a:r>
              <a:rPr lang="en-GB" sz="1400" baseline="-25000" dirty="0"/>
              <a:t> </a:t>
            </a:r>
            <a:r>
              <a:rPr lang="en-GB" sz="1400" dirty="0" smtClean="0"/>
              <a:t>=max(0,-QP/6)</a:t>
            </a:r>
            <a:r>
              <a:rPr lang="en-GB" sz="1400" dirty="0"/>
              <a:t> </a:t>
            </a:r>
            <a:r>
              <a:rPr lang="en-GB" sz="1400" dirty="0" smtClean="0"/>
              <a:t>being a reasonable estimate.</a:t>
            </a:r>
            <a:endParaRPr lang="en-GB" sz="1600" dirty="0"/>
          </a:p>
          <a:p>
            <a:pPr lvl="2"/>
            <a:r>
              <a:rPr lang="en-GB" sz="1600" dirty="0" smtClean="0"/>
              <a:t>However, an algorithm to adapt </a:t>
            </a:r>
            <a:r>
              <a:rPr lang="en-GB" sz="1600" i="1" dirty="0"/>
              <a:t>B</a:t>
            </a:r>
            <a:r>
              <a:rPr lang="en-GB" sz="1600" i="1" baseline="-25000" dirty="0"/>
              <a:t>F</a:t>
            </a:r>
            <a:r>
              <a:rPr lang="en-GB" sz="1600" dirty="0" smtClean="0"/>
              <a:t> is now presented.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JCTVC-N0189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2013/7/25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5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15910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Auto-adaptation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Auto-adaptation requires the value </a:t>
            </a:r>
            <a:r>
              <a:rPr lang="en-GB" sz="2000" i="1" dirty="0" smtClean="0"/>
              <a:t>B</a:t>
            </a:r>
            <a:r>
              <a:rPr lang="en-GB" sz="2000" i="1" baseline="-25000" dirty="0" smtClean="0"/>
              <a:t>F</a:t>
            </a:r>
            <a:r>
              <a:rPr lang="en-GB" sz="2000" dirty="0" smtClean="0"/>
              <a:t> to be treated as a slice-scoped (</a:t>
            </a:r>
            <a:r>
              <a:rPr lang="en-GB" sz="2000" i="1" dirty="0" err="1" smtClean="0"/>
              <a:t>cf</a:t>
            </a:r>
            <a:r>
              <a:rPr lang="en-GB" sz="2000" dirty="0" smtClean="0"/>
              <a:t> context-variable) parameter.</a:t>
            </a:r>
          </a:p>
          <a:p>
            <a:pPr lvl="1"/>
            <a:r>
              <a:rPr lang="en-GB" sz="1800" i="1" dirty="0" smtClean="0"/>
              <a:t>B</a:t>
            </a:r>
            <a:r>
              <a:rPr lang="en-GB" sz="1800" i="1" baseline="-25000" dirty="0" smtClean="0"/>
              <a:t>F</a:t>
            </a:r>
            <a:r>
              <a:rPr lang="en-GB" sz="1800" dirty="0" smtClean="0"/>
              <a:t> is initialised to 0 at the start of the slice.</a:t>
            </a:r>
          </a:p>
          <a:p>
            <a:pPr lvl="1"/>
            <a:r>
              <a:rPr lang="en-GB" sz="1800" dirty="0"/>
              <a:t>For each TU encoded/decoded:</a:t>
            </a:r>
          </a:p>
          <a:p>
            <a:pPr lvl="2"/>
            <a:r>
              <a:rPr lang="en-GB" sz="1600" dirty="0"/>
              <a:t>The variables </a:t>
            </a:r>
            <a:r>
              <a:rPr lang="en-GB" sz="1600" i="1" dirty="0" err="1"/>
              <a:t>undershootCount</a:t>
            </a:r>
            <a:r>
              <a:rPr lang="en-GB" sz="1600" dirty="0"/>
              <a:t>, </a:t>
            </a:r>
            <a:r>
              <a:rPr lang="en-GB" sz="1600" i="1" dirty="0" err="1"/>
              <a:t>overshootCount</a:t>
            </a:r>
            <a:r>
              <a:rPr lang="en-GB" sz="1600" dirty="0"/>
              <a:t> and </a:t>
            </a:r>
            <a:r>
              <a:rPr lang="en-GB" sz="1600" i="1" dirty="0" err="1"/>
              <a:t>totalCount</a:t>
            </a:r>
            <a:r>
              <a:rPr lang="en-GB" sz="1600" dirty="0"/>
              <a:t> are each initialised to 0.</a:t>
            </a:r>
          </a:p>
          <a:p>
            <a:pPr lvl="2"/>
            <a:r>
              <a:rPr lang="en-GB" sz="1600" dirty="0"/>
              <a:t>For each </a:t>
            </a:r>
            <a:r>
              <a:rPr lang="en-GB" sz="1600" dirty="0" smtClean="0"/>
              <a:t>coefficient that requires an escape code, </a:t>
            </a:r>
            <a:r>
              <a:rPr lang="en-GB" sz="1600" i="1" dirty="0" err="1" smtClean="0"/>
              <a:t>escapeCode</a:t>
            </a:r>
            <a:r>
              <a:rPr lang="en-GB" sz="1600" i="1" dirty="0" smtClean="0"/>
              <a:t>, do:</a:t>
            </a:r>
            <a:r>
              <a:rPr lang="en-GB" sz="1100" b="1" dirty="0"/>
              <a:t/>
            </a:r>
            <a:br>
              <a:rPr lang="en-GB" sz="1100" b="1" dirty="0"/>
            </a:br>
            <a:r>
              <a:rPr lang="en-GB" sz="1100" b="1" dirty="0" smtClean="0"/>
              <a:t>	</a:t>
            </a:r>
            <a:r>
              <a:rPr lang="en-GB" sz="1100" b="1" i="1" dirty="0" err="1" smtClean="0"/>
              <a:t>totalCount</a:t>
            </a:r>
            <a:r>
              <a:rPr lang="en-GB" sz="1100" b="1" dirty="0"/>
              <a:t>++</a:t>
            </a:r>
            <a:br>
              <a:rPr lang="en-GB" sz="1100" b="1" dirty="0"/>
            </a:br>
            <a:r>
              <a:rPr lang="en-GB" sz="1100" b="1" dirty="0"/>
              <a:t/>
            </a:r>
            <a:br>
              <a:rPr lang="en-GB" sz="1100" b="1" dirty="0"/>
            </a:br>
            <a:r>
              <a:rPr lang="en-GB" sz="1100" b="1" dirty="0" smtClean="0"/>
              <a:t>	if </a:t>
            </a:r>
            <a:r>
              <a:rPr lang="en-GB" sz="1100" b="1" dirty="0"/>
              <a:t>(</a:t>
            </a:r>
            <a:r>
              <a:rPr lang="en-GB" sz="1100" b="1" i="1" dirty="0" err="1"/>
              <a:t>escapeCode</a:t>
            </a:r>
            <a:r>
              <a:rPr lang="en-GB" sz="1100" b="1" dirty="0"/>
              <a:t> &gt; (3 &lt;&lt; </a:t>
            </a:r>
            <a:r>
              <a:rPr lang="en-GB" sz="1100" b="1" dirty="0" err="1"/>
              <a:t>cRiceParam</a:t>
            </a:r>
            <a:r>
              <a:rPr lang="en-GB" sz="1100" b="1" dirty="0" smtClean="0"/>
              <a:t>)) 		</a:t>
            </a:r>
            <a:r>
              <a:rPr lang="en-GB" sz="1100" b="1" i="1" dirty="0" err="1" smtClean="0"/>
              <a:t>undershootCount</a:t>
            </a:r>
            <a:r>
              <a:rPr lang="en-GB" sz="1100" b="1" dirty="0"/>
              <a:t>++</a:t>
            </a:r>
            <a:br>
              <a:rPr lang="en-GB" sz="1100" b="1" dirty="0"/>
            </a:br>
            <a:r>
              <a:rPr lang="en-GB" sz="1100" b="1" dirty="0" smtClean="0"/>
              <a:t>	else </a:t>
            </a:r>
            <a:r>
              <a:rPr lang="en-GB" sz="1100" b="1" dirty="0"/>
              <a:t>if ((</a:t>
            </a:r>
            <a:r>
              <a:rPr lang="en-GB" sz="1100" b="1" i="1" dirty="0" err="1"/>
              <a:t>escapeCode</a:t>
            </a:r>
            <a:r>
              <a:rPr lang="en-GB" sz="1100" b="1" dirty="0"/>
              <a:t> * 3) &lt; (1 &lt;&lt; </a:t>
            </a:r>
            <a:r>
              <a:rPr lang="en-GB" sz="1100" b="1" dirty="0" err="1"/>
              <a:t>cRiceParam</a:t>
            </a:r>
            <a:r>
              <a:rPr lang="en-GB" sz="1100" b="1" dirty="0" smtClean="0"/>
              <a:t>))	</a:t>
            </a:r>
            <a:r>
              <a:rPr lang="en-GB" sz="1100" b="1" i="1" dirty="0" err="1" smtClean="0"/>
              <a:t>overshootCount</a:t>
            </a:r>
            <a:r>
              <a:rPr lang="en-GB" sz="1100" b="1" dirty="0" smtClean="0"/>
              <a:t>++</a:t>
            </a:r>
          </a:p>
          <a:p>
            <a:pPr lvl="2"/>
            <a:r>
              <a:rPr lang="en-GB" sz="1600" dirty="0" smtClean="0"/>
              <a:t>At </a:t>
            </a:r>
            <a:r>
              <a:rPr lang="en-GB" sz="1600" dirty="0"/>
              <a:t>the end of encoding/decoding the TU, </a:t>
            </a:r>
            <a:r>
              <a:rPr lang="en-GB" sz="1600" i="1" dirty="0"/>
              <a:t>B</a:t>
            </a:r>
            <a:r>
              <a:rPr lang="en-GB" sz="1600" i="1" baseline="-25000" dirty="0"/>
              <a:t>F</a:t>
            </a:r>
            <a:r>
              <a:rPr lang="en-GB" sz="1600" dirty="0"/>
              <a:t> is adjusted according to the following pseudo-code:</a:t>
            </a:r>
            <a:r>
              <a:rPr lang="en-GB" sz="2800" dirty="0"/>
              <a:t/>
            </a:r>
            <a:br>
              <a:rPr lang="en-GB" sz="2800" dirty="0"/>
            </a:br>
            <a:r>
              <a:rPr lang="en-GB" sz="1100" b="1" dirty="0"/>
              <a:t/>
            </a:r>
            <a:br>
              <a:rPr lang="en-GB" sz="1100" b="1" dirty="0"/>
            </a:br>
            <a:r>
              <a:rPr lang="en-GB" sz="1100" b="1" dirty="0" smtClean="0"/>
              <a:t>	if       </a:t>
            </a:r>
            <a:r>
              <a:rPr lang="en-GB" sz="1100" b="1" dirty="0"/>
              <a:t>((</a:t>
            </a:r>
            <a:r>
              <a:rPr lang="en-GB" sz="1100" b="1" i="1" dirty="0" err="1"/>
              <a:t>undershootCount</a:t>
            </a:r>
            <a:r>
              <a:rPr lang="en-GB" sz="1100" b="1" dirty="0"/>
              <a:t> * 4) &gt; </a:t>
            </a:r>
            <a:r>
              <a:rPr lang="en-GB" sz="1100" b="1" i="1" dirty="0" err="1" smtClean="0"/>
              <a:t>totalCount</a:t>
            </a:r>
            <a:r>
              <a:rPr lang="en-GB" sz="1100" b="1" dirty="0" smtClean="0"/>
              <a:t>)		</a:t>
            </a:r>
            <a:r>
              <a:rPr lang="en-GB" sz="1100" b="1" i="1" dirty="0" smtClean="0"/>
              <a:t>B</a:t>
            </a:r>
            <a:r>
              <a:rPr lang="en-GB" sz="1100" b="1" i="1" baseline="-25000" dirty="0" smtClean="0"/>
              <a:t>F</a:t>
            </a:r>
            <a:r>
              <a:rPr lang="en-GB" sz="1100" b="1" dirty="0" smtClean="0"/>
              <a:t>++</a:t>
            </a:r>
            <a:r>
              <a:rPr lang="en-GB" sz="1100" b="1" dirty="0"/>
              <a:t/>
            </a:r>
            <a:br>
              <a:rPr lang="en-GB" sz="1100" b="1" dirty="0"/>
            </a:br>
            <a:r>
              <a:rPr lang="en-GB" sz="1100" b="1" dirty="0" smtClean="0"/>
              <a:t>	else </a:t>
            </a:r>
            <a:r>
              <a:rPr lang="en-GB" sz="1100" b="1" dirty="0"/>
              <a:t>if (((</a:t>
            </a:r>
            <a:r>
              <a:rPr lang="en-GB" sz="1100" b="1" i="1" dirty="0" err="1"/>
              <a:t>overshootCount</a:t>
            </a:r>
            <a:r>
              <a:rPr lang="en-GB" sz="1100" b="1" dirty="0"/>
              <a:t>  * 2) &gt; </a:t>
            </a:r>
            <a:r>
              <a:rPr lang="en-GB" sz="1100" b="1" i="1" dirty="0" err="1"/>
              <a:t>totalCount</a:t>
            </a:r>
            <a:r>
              <a:rPr lang="en-GB" sz="1100" b="1" dirty="0"/>
              <a:t>) &amp;&amp; (</a:t>
            </a:r>
            <a:r>
              <a:rPr lang="en-GB" sz="1100" b="1" i="1" dirty="0"/>
              <a:t>B</a:t>
            </a:r>
            <a:r>
              <a:rPr lang="en-GB" sz="1100" b="1" i="1" baseline="-25000" dirty="0"/>
              <a:t>F</a:t>
            </a:r>
            <a:r>
              <a:rPr lang="en-GB" sz="1100" b="1" dirty="0"/>
              <a:t> &gt; 0</a:t>
            </a:r>
            <a:r>
              <a:rPr lang="en-GB" sz="1100" b="1" dirty="0" smtClean="0"/>
              <a:t>))		</a:t>
            </a:r>
            <a:r>
              <a:rPr lang="en-GB" sz="1100" b="1" i="1" dirty="0" smtClean="0"/>
              <a:t>B</a:t>
            </a:r>
            <a:r>
              <a:rPr lang="en-GB" sz="1100" b="1" i="1" baseline="-25000" dirty="0" smtClean="0"/>
              <a:t>F</a:t>
            </a:r>
            <a:r>
              <a:rPr lang="en-GB" sz="1100" b="1" dirty="0" smtClean="0"/>
              <a:t>-</a:t>
            </a:r>
            <a:r>
              <a:rPr lang="en-GB" sz="1100" b="1" dirty="0"/>
              <a:t>-</a:t>
            </a:r>
            <a:endParaRPr lang="en-GB" sz="1100" dirty="0"/>
          </a:p>
          <a:p>
            <a:pPr marL="914400" lvl="2" indent="0">
              <a:buNone/>
            </a:pPr>
            <a:r>
              <a:rPr lang="en-US" sz="1400" i="1" dirty="0"/>
              <a:t>(</a:t>
            </a:r>
            <a:r>
              <a:rPr lang="en-US" sz="1400" i="1" dirty="0" smtClean="0"/>
              <a:t>B</a:t>
            </a:r>
            <a:r>
              <a:rPr lang="en-US" sz="1400" i="1" baseline="-25000" dirty="0" smtClean="0"/>
              <a:t>F</a:t>
            </a:r>
            <a:r>
              <a:rPr lang="en-US" sz="1400" dirty="0" smtClean="0"/>
              <a:t> </a:t>
            </a:r>
            <a:r>
              <a:rPr lang="en-US" sz="1400" dirty="0"/>
              <a:t>is </a:t>
            </a:r>
            <a:r>
              <a:rPr lang="en-US" sz="1400" dirty="0" smtClean="0"/>
              <a:t>naturally limited </a:t>
            </a:r>
            <a:r>
              <a:rPr lang="en-US" sz="1400" dirty="0"/>
              <a:t>to </a:t>
            </a:r>
            <a:r>
              <a:rPr lang="en-US" sz="1400" i="1" dirty="0"/>
              <a:t>ENTROPY_CODING_DYNAMIC_RANGE</a:t>
            </a:r>
            <a:r>
              <a:rPr lang="en-US" sz="1400" dirty="0"/>
              <a:t> (as defined in JCTVC-N0188</a:t>
            </a:r>
            <a:r>
              <a:rPr lang="en-US" sz="1400" dirty="0" smtClean="0"/>
              <a:t>))</a:t>
            </a:r>
            <a:endParaRPr lang="en-GB" sz="1400" dirty="0"/>
          </a:p>
          <a:p>
            <a:pPr lvl="1"/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JCTVC-N0189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2013/7/25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6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9689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– </a:t>
            </a:r>
            <a:r>
              <a:rPr lang="en-GB" dirty="0" err="1" smtClean="0"/>
              <a:t>lossy</a:t>
            </a:r>
            <a:r>
              <a:rPr lang="en-GB" dirty="0" smtClean="0"/>
              <a:t> and mixed coding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400" dirty="0" smtClean="0"/>
              <a:t>BD-rate </a:t>
            </a:r>
            <a:r>
              <a:rPr lang="en-GB" sz="1400" dirty="0"/>
              <a:t>changes using green channel PSNR for </a:t>
            </a:r>
            <a:r>
              <a:rPr lang="en-GB" sz="1400" dirty="0" err="1" smtClean="0"/>
              <a:t>OldTownCross</a:t>
            </a:r>
            <a:endParaRPr lang="en-GB" sz="1400" dirty="0" smtClean="0"/>
          </a:p>
          <a:p>
            <a:pPr lvl="1"/>
            <a:r>
              <a:rPr lang="en-GB" sz="1000" dirty="0" smtClean="0"/>
              <a:t>Other SVT sequences behave similarly. Traffic_12bit (padded to 16-bit) reaches -21.6% at 96dB.</a:t>
            </a:r>
          </a:p>
          <a:p>
            <a:pPr lvl="1"/>
            <a:endParaRPr lang="en-GB" sz="1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JCTVC-N0189</a:t>
            </a:r>
            <a:endParaRPr lang="en-US" altLang="ja-JP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2013/7/25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7</a:t>
            </a:fld>
            <a:endParaRPr lang="en-US" altLang="ja-JP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916832"/>
            <a:ext cx="5591175" cy="391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954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</a:t>
            </a:r>
            <a:r>
              <a:rPr lang="en-GB" dirty="0" smtClean="0"/>
              <a:t>–AHG5 </a:t>
            </a:r>
            <a:r>
              <a:rPr lang="en-GB" dirty="0" err="1" smtClean="0"/>
              <a:t>RExt</a:t>
            </a:r>
            <a:r>
              <a:rPr lang="en-GB" dirty="0" smtClean="0"/>
              <a:t> conditions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The algorithm is not targeted for lower-bit-rate applications.</a:t>
            </a:r>
          </a:p>
          <a:p>
            <a:pPr lvl="1"/>
            <a:r>
              <a:rPr lang="en-GB" dirty="0" smtClean="0"/>
              <a:t>However it does not degrade the system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JCTVC-N0189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2013/7/25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8</a:t>
            </a:fld>
            <a:endParaRPr lang="en-US" altLang="ja-JP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281" y="3212976"/>
            <a:ext cx="7930167" cy="12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543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– standard </a:t>
            </a:r>
            <a:r>
              <a:rPr lang="en-GB" dirty="0" smtClean="0"/>
              <a:t>AHG8 </a:t>
            </a:r>
            <a:r>
              <a:rPr lang="en-GB" dirty="0"/>
              <a:t>conditions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The adaptive algorithm, developed for high bit depths and/or high bit rates is also applicable to AHG8 lossless test conditions.</a:t>
            </a:r>
          </a:p>
          <a:p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/>
              <a:t>JCTVC-N0189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DEFDBDAD-53CD-41C4-AAF3-D833CC543004}" type="datetime1">
              <a:rPr lang="ja-JP" altLang="en-US" smtClean="0"/>
              <a:pPr>
                <a:defRPr/>
              </a:pPr>
              <a:t>2013/7/25</a:t>
            </a:fld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7C6F3527-79FB-4A94-B9C7-E3F8D3D01080}" type="slidenum">
              <a:rPr lang="en-US" altLang="ja-JP" smtClean="0"/>
              <a:pPr>
                <a:defRPr/>
              </a:pPr>
              <a:t>9</a:t>
            </a:fld>
            <a:endParaRPr lang="en-US" altLang="ja-JP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708920"/>
            <a:ext cx="7007908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629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BM_Master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rial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 kumimoji="1" sz="1600" dirty="0" err="1" smtClean="0"/>
        </a:defPPr>
      </a:lstStyle>
      <a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a:style>
    </a:sp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ImageCreateDate xmlns="http://schemas.microsoft.com/sharepoint/v3" xsi:nil="true"/>
    <Description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Picture" ma:contentTypeID="0x0101020010AEFE09DCD06140A9660BDD0E512771" ma:contentTypeVersion="0" ma:contentTypeDescription="Upload an image or a photograph." ma:contentTypeScope="" ma:versionID="7bd2295d634a23101f8179afaacc0e1a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dc1342c738afe3f635571af9979ae9de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ImageWidth" minOccurs="0"/>
                <xsd:element ref="ns1:ImageHeight" minOccurs="0"/>
                <xsd:element ref="ns1:ImageCreateDate" minOccurs="0"/>
                <xsd:element ref="ns1:Description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ImageWidth" ma:index="11" nillable="true" ma:displayName="Picture Width" ma:internalName="ImageWidth" ma:readOnly="true">
      <xsd:simpleType>
        <xsd:restriction base="dms:Unknown"/>
      </xsd:simpleType>
    </xsd:element>
    <xsd:element name="ImageHeight" ma:index="12" nillable="true" ma:displayName="Picture Height" ma:internalName="ImageHeight" ma:readOnly="true">
      <xsd:simpleType>
        <xsd:restriction base="dms:Unknown"/>
      </xsd:simpleType>
    </xsd:element>
    <xsd:element name="ImageCreateDate" ma:index="13" nillable="true" ma:displayName="Date Picture Taken" ma:format="DateTime" ma:hidden="true" ma:internalName="ImageCreateDate">
      <xsd:simpleType>
        <xsd:restriction base="dms:DateTime"/>
      </xsd:simpleType>
    </xsd:element>
    <xsd:element name="Description" ma:index="14" nillable="true" ma:displayName="Description" ma:description="Used as alternative text for the picture." ma:hidden="true" ma:internalName="Description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8" ma:displayName="Title"/>
        <xsd:element ref="dc:subject" minOccurs="0" maxOccurs="1"/>
        <xsd:element ref="dc:description" minOccurs="0" maxOccurs="1"/>
        <xsd:element name="keywords" minOccurs="0" maxOccurs="1" type="xsd:string" ma:index="2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77D8C616-45A8-4DF6-AB95-DB485F80A8BC}">
  <ds:schemaRefs>
    <ds:schemaRef ds:uri="http://schemas.openxmlformats.org/package/2006/metadata/core-properties"/>
    <ds:schemaRef ds:uri="http://purl.org/dc/elements/1.1/"/>
    <ds:schemaRef ds:uri="http://purl.org/dc/dcmitype/"/>
    <ds:schemaRef ds:uri="http://schemas.microsoft.com/sharepoint/v3"/>
    <ds:schemaRef ds:uri="http://purl.org/dc/terms/"/>
    <ds:schemaRef ds:uri="http://schemas.microsoft.com/office/2006/metadata/properties"/>
    <ds:schemaRef ds:uri="http://schemas.microsoft.com/office/2006/documentManagement/typ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8C4B68F-9058-42F4-A03F-47CB8D35CC7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EA3CEF9-8CBC-488B-834C-25F0DA025D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649</Words>
  <Application>Microsoft Office PowerPoint</Application>
  <PresentationFormat>On-screen Show (4:3)</PresentationFormat>
  <Paragraphs>106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GBM_Master</vt:lpstr>
      <vt:lpstr>AHG 5 and 18: Entropy Coding Compression Efficiency for High Bit Depths</vt:lpstr>
      <vt:lpstr>Background</vt:lpstr>
      <vt:lpstr>Increase CABAC Efficiency</vt:lpstr>
      <vt:lpstr>M0178 Fixed Bits results</vt:lpstr>
      <vt:lpstr>Extension of M0178 Fixed Bits</vt:lpstr>
      <vt:lpstr>Auto-adaptation</vt:lpstr>
      <vt:lpstr>Results – lossy and mixed coding</vt:lpstr>
      <vt:lpstr>Results –AHG5 RExt conditions</vt:lpstr>
      <vt:lpstr>Results – standard AHG8 conditions</vt:lpstr>
      <vt:lpstr>Conclusion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AHG7: Options present in Extended Chroma Format model</dc:title>
  <dc:creator/>
  <cp:lastModifiedBy/>
  <cp:revision>1</cp:revision>
  <dcterms:created xsi:type="dcterms:W3CDTF">2010-06-25T05:44:48Z</dcterms:created>
  <dcterms:modified xsi:type="dcterms:W3CDTF">2013-07-25T17:08:06Z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0x0101020010AEFE09DCD06140A9660BDD0E512771</vt:lpwstr>
  </property>
</Properties>
</file>