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8"/>
  </p:notesMasterIdLst>
  <p:handoutMasterIdLst>
    <p:handoutMasterId r:id="rId19"/>
  </p:handoutMasterIdLst>
  <p:sldIdLst>
    <p:sldId id="288" r:id="rId5"/>
    <p:sldId id="289" r:id="rId6"/>
    <p:sldId id="332" r:id="rId7"/>
    <p:sldId id="333" r:id="rId8"/>
    <p:sldId id="334" r:id="rId9"/>
    <p:sldId id="300" r:id="rId10"/>
    <p:sldId id="325" r:id="rId11"/>
    <p:sldId id="328" r:id="rId12"/>
    <p:sldId id="326" r:id="rId13"/>
    <p:sldId id="327" r:id="rId14"/>
    <p:sldId id="329" r:id="rId15"/>
    <p:sldId id="320" r:id="rId16"/>
    <p:sldId id="318" r:id="rId1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FFEEB9"/>
    <a:srgbClr val="66CCFF"/>
    <a:srgbClr val="FF9999"/>
    <a:srgbClr val="F3F3FB"/>
    <a:srgbClr val="E7F4F5"/>
    <a:srgbClr val="C9E7E9"/>
    <a:srgbClr val="FFDD71"/>
    <a:srgbClr val="FF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06" autoAdjust="0"/>
    <p:restoredTop sz="96574" autoAdjust="0"/>
  </p:normalViewPr>
  <p:slideViewPr>
    <p:cSldViewPr>
      <p:cViewPr varScale="1">
        <p:scale>
          <a:sx n="71" d="100"/>
          <a:sy n="71" d="100"/>
        </p:scale>
        <p:origin x="-1422" y="-10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2013/7/29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JCTVC-N0188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JCTVC-N0188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/>
              <a:t>AHG 5 and </a:t>
            </a:r>
            <a:r>
              <a:rPr lang="en-GB" altLang="ja-JP" sz="2800" b="1" dirty="0" smtClean="0"/>
              <a:t>18:</a:t>
            </a:r>
            <a:br>
              <a:rPr lang="en-GB" altLang="ja-JP" sz="2800" b="1" dirty="0" smtClean="0"/>
            </a:br>
            <a:r>
              <a:rPr lang="en-GB" altLang="ja-JP" sz="2800" b="1" dirty="0" smtClean="0"/>
              <a:t>Internal </a:t>
            </a:r>
            <a:r>
              <a:rPr lang="en-GB" altLang="ja-JP" sz="2800" b="1" dirty="0"/>
              <a:t>Precision for High Bit 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JCTVC-N0188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Mixed </a:t>
            </a:r>
            <a:r>
              <a:rPr lang="en-GB" dirty="0" smtClean="0"/>
              <a:t>Coding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Sequence </a:t>
            </a:r>
            <a:r>
              <a:rPr lang="en-GB" dirty="0" smtClean="0"/>
              <a:t>1 – Hard to compress – 14 bit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2160000"/>
            <a:ext cx="8310760" cy="345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946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Mixed </a:t>
            </a:r>
            <a:r>
              <a:rPr lang="en-GB" dirty="0" smtClean="0"/>
              <a:t>Coding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Sequence 2 </a:t>
            </a:r>
            <a:r>
              <a:rPr lang="en-GB" dirty="0"/>
              <a:t>– </a:t>
            </a:r>
            <a:r>
              <a:rPr lang="en-GB" dirty="0" smtClean="0"/>
              <a:t>Easier to compress </a:t>
            </a:r>
            <a:r>
              <a:rPr lang="en-GB" dirty="0"/>
              <a:t>–</a:t>
            </a:r>
            <a:r>
              <a:rPr lang="en-GB" dirty="0" smtClean="0"/>
              <a:t> 14 </a:t>
            </a:r>
            <a:r>
              <a:rPr lang="en-GB" dirty="0"/>
              <a:t>bit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2160000"/>
            <a:ext cx="8310760" cy="345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81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base </a:t>
            </a:r>
            <a:r>
              <a:rPr lang="en-GB" sz="2000" dirty="0" err="1" smtClean="0"/>
              <a:t>RExt</a:t>
            </a:r>
            <a:r>
              <a:rPr lang="en-GB" sz="2000" dirty="0" smtClean="0"/>
              <a:t> </a:t>
            </a:r>
            <a:r>
              <a:rPr lang="en-GB" sz="2000" dirty="0" err="1" smtClean="0"/>
              <a:t>lossy</a:t>
            </a:r>
            <a:r>
              <a:rPr lang="en-GB" sz="2000" dirty="0" smtClean="0"/>
              <a:t> (rate-controllable) coding has been extended from ~80dB to ~120dB producing a consistent response for all transform block sizes over all bit depths.</a:t>
            </a:r>
          </a:p>
          <a:p>
            <a:pPr lvl="4"/>
            <a:endParaRPr lang="en-GB" sz="1000" dirty="0"/>
          </a:p>
          <a:p>
            <a:r>
              <a:rPr lang="en-GB" sz="2000" dirty="0" smtClean="0"/>
              <a:t>The various sources of error in the current </a:t>
            </a:r>
            <a:r>
              <a:rPr lang="en-GB" sz="2000" dirty="0" err="1" smtClean="0"/>
              <a:t>RExt</a:t>
            </a:r>
            <a:r>
              <a:rPr lang="en-GB" sz="2000" dirty="0" smtClean="0"/>
              <a:t> system have been analysed, and the following recommendations are made:</a:t>
            </a:r>
          </a:p>
          <a:p>
            <a:pPr lvl="1"/>
            <a:r>
              <a:rPr lang="en-GB" sz="1600" dirty="0" smtClean="0"/>
              <a:t>To provide better and consistent support for higher bit depths, internal accuracies should be increased:</a:t>
            </a:r>
          </a:p>
          <a:p>
            <a:pPr lvl="2"/>
            <a:r>
              <a:rPr lang="en-GB" sz="1400" i="1" dirty="0" smtClean="0"/>
              <a:t>MAX_TR_DYNAMIC_RANGE</a:t>
            </a:r>
            <a:r>
              <a:rPr lang="en-GB" sz="1400" dirty="0" smtClean="0"/>
              <a:t> = max(15, </a:t>
            </a:r>
            <a:r>
              <a:rPr lang="en-GB" sz="1400" i="1" dirty="0" err="1" smtClean="0"/>
              <a:t>bitDepth</a:t>
            </a:r>
            <a:r>
              <a:rPr lang="en-GB" sz="1400" i="1" dirty="0" smtClean="0"/>
              <a:t> </a:t>
            </a:r>
            <a:r>
              <a:rPr lang="en-GB" sz="1400" dirty="0" smtClean="0"/>
              <a:t>+ 6)</a:t>
            </a:r>
            <a:endParaRPr lang="en-GB" sz="1400" dirty="0"/>
          </a:p>
          <a:p>
            <a:pPr lvl="2"/>
            <a:r>
              <a:rPr lang="en-GB" sz="1400" i="1" dirty="0"/>
              <a:t>ENTROPY_CODING_DYNAMIC_RANGE</a:t>
            </a:r>
            <a:r>
              <a:rPr lang="en-GB" sz="1400" dirty="0"/>
              <a:t> </a:t>
            </a:r>
            <a:r>
              <a:rPr lang="en-GB" sz="1400" dirty="0" smtClean="0"/>
              <a:t>= max(15, </a:t>
            </a:r>
            <a:r>
              <a:rPr lang="en-GB" sz="1400" i="1" dirty="0" err="1" smtClean="0"/>
              <a:t>bitDepth</a:t>
            </a:r>
            <a:r>
              <a:rPr lang="en-GB" sz="1400" i="1" dirty="0" smtClean="0"/>
              <a:t> </a:t>
            </a:r>
            <a:r>
              <a:rPr lang="en-GB" sz="1400" dirty="0" smtClean="0"/>
              <a:t>+ 6)</a:t>
            </a:r>
            <a:endParaRPr lang="en-GB" sz="1400" dirty="0"/>
          </a:p>
          <a:p>
            <a:pPr lvl="2"/>
            <a:r>
              <a:rPr lang="en-GB" sz="1400" dirty="0"/>
              <a:t>Transform </a:t>
            </a:r>
            <a:r>
              <a:rPr lang="en-GB" sz="1400" dirty="0" smtClean="0"/>
              <a:t>matrix precision &gt;= </a:t>
            </a:r>
            <a:r>
              <a:rPr lang="en-GB" sz="1400" i="1" dirty="0" err="1" smtClean="0"/>
              <a:t>bitDepth</a:t>
            </a:r>
            <a:r>
              <a:rPr lang="en-GB" sz="1400" i="1" dirty="0" smtClean="0"/>
              <a:t> </a:t>
            </a:r>
            <a:r>
              <a:rPr lang="en-GB" sz="1400" dirty="0" smtClean="0"/>
              <a:t>- 2</a:t>
            </a:r>
            <a:endParaRPr lang="en-GB" sz="1000" dirty="0" smtClean="0"/>
          </a:p>
          <a:p>
            <a:pPr lvl="4"/>
            <a:endParaRPr lang="en-GB" dirty="0" smtClean="0"/>
          </a:p>
          <a:p>
            <a:r>
              <a:rPr lang="en-GB" sz="2000" dirty="0" smtClean="0"/>
              <a:t>A set of higher operating points are recommended for evaluations on the efficacy of high bit depths.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01" y="5733256"/>
            <a:ext cx="5280598" cy="57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255767" cy="5040000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Range Extensions has been mandated to support higher bit depths.</a:t>
            </a:r>
          </a:p>
          <a:p>
            <a:endParaRPr lang="en-GB" sz="2000" dirty="0" smtClean="0"/>
          </a:p>
          <a:p>
            <a:pPr lvl="1"/>
            <a:r>
              <a:rPr lang="en-GB" sz="1600" dirty="0" smtClean="0"/>
              <a:t>Currently 14 bit is specified, but from the </a:t>
            </a:r>
            <a:r>
              <a:rPr lang="en-GB" sz="1600" dirty="0" smtClean="0"/>
              <a:t>outset </a:t>
            </a:r>
            <a:r>
              <a:rPr lang="en-GB" sz="1600" dirty="0" smtClean="0"/>
              <a:t>16-bit was seen as a possibility.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At the previous </a:t>
            </a:r>
            <a:r>
              <a:rPr lang="en-GB" sz="2000" dirty="0" smtClean="0"/>
              <a:t>meeting </a:t>
            </a:r>
            <a:r>
              <a:rPr lang="en-GB" sz="2000" dirty="0" smtClean="0"/>
              <a:t>the capabilities of HEVC at higher bit depths were </a:t>
            </a:r>
            <a:r>
              <a:rPr lang="en-GB" sz="2000" dirty="0" smtClean="0"/>
              <a:t>presented (JCTVC-M0178)</a:t>
            </a:r>
            <a:r>
              <a:rPr lang="en-GB" sz="1800" dirty="0" smtClean="0"/>
              <a:t>.</a:t>
            </a:r>
            <a:endParaRPr lang="en-GB" sz="1800" dirty="0" smtClean="0"/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Settings were recommended regarding a high-accuracy system, suitable for rate control and high bit depths and high operating points.</a:t>
            </a:r>
          </a:p>
          <a:p>
            <a:pPr lvl="1"/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Operating Range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When considering operation at higher bit depths the target PSNR must also be higher.</a:t>
            </a:r>
          </a:p>
          <a:p>
            <a:endParaRPr lang="en-GB" sz="2000" dirty="0" smtClean="0"/>
          </a:p>
          <a:p>
            <a:pPr lvl="1"/>
            <a:r>
              <a:rPr lang="en-GB" sz="1600" dirty="0" smtClean="0"/>
              <a:t>The suitability of a </a:t>
            </a:r>
            <a:r>
              <a:rPr lang="en-GB" sz="1600" dirty="0"/>
              <a:t>16-bit system producing a maximum </a:t>
            </a:r>
            <a:r>
              <a:rPr lang="en-GB" sz="1600" dirty="0" smtClean="0"/>
              <a:t>PSNR </a:t>
            </a:r>
            <a:r>
              <a:rPr lang="en-GB" sz="1600" dirty="0"/>
              <a:t>of </a:t>
            </a:r>
            <a:r>
              <a:rPr lang="en-GB" sz="1600" dirty="0" smtClean="0"/>
              <a:t>94.6 is questionable.</a:t>
            </a:r>
            <a:endParaRPr lang="en-GB" sz="1600" dirty="0" smtClean="0"/>
          </a:p>
          <a:p>
            <a:pPr lvl="2"/>
            <a:r>
              <a:rPr lang="en-GB" sz="1600" dirty="0" smtClean="0"/>
              <a:t>This equates to an MSE of 1.5, which can be achieved by rounding the </a:t>
            </a:r>
            <a:r>
              <a:rPr lang="en-GB" sz="1600" dirty="0" smtClean="0"/>
              <a:t>16-bit coefficients </a:t>
            </a:r>
            <a:r>
              <a:rPr lang="en-GB" sz="1600" dirty="0" smtClean="0"/>
              <a:t>to </a:t>
            </a:r>
            <a:r>
              <a:rPr lang="en-GB" sz="1600" dirty="0" smtClean="0"/>
              <a:t>14-bit </a:t>
            </a:r>
            <a:r>
              <a:rPr lang="en-GB" sz="1600" dirty="0" smtClean="0"/>
              <a:t>and using an almost-lossless 14-bit system.</a:t>
            </a:r>
          </a:p>
          <a:p>
            <a:pPr lvl="3"/>
            <a:r>
              <a:rPr lang="en-GB" sz="1400" dirty="0" smtClean="0"/>
              <a:t>i.e. the two least-significant bits in the output are effectively random noise.</a:t>
            </a:r>
          </a:p>
          <a:p>
            <a:pPr lvl="3"/>
            <a:endParaRPr lang="en-GB" sz="1400" dirty="0" smtClean="0"/>
          </a:p>
          <a:p>
            <a:pPr lvl="1"/>
            <a:r>
              <a:rPr lang="en-GB" sz="1600" dirty="0" smtClean="0"/>
              <a:t>Of course, the noise shaping capabilities of the transform permit lower PSNRs to be effective.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600" dirty="0" smtClean="0"/>
              <a:t>Note that at these high-bit depth operating points, numerical behaviour is paramount, since subjective behaviour is not observable to the human eye.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786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Operating Range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7742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0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Operating Range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7742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01" y="5301208"/>
            <a:ext cx="5280598" cy="57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41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HM / RExt3.0 Transform Response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75999" y="5517232"/>
            <a:ext cx="8352000" cy="746768"/>
          </a:xfrm>
        </p:spPr>
        <p:txBody>
          <a:bodyPr/>
          <a:lstStyle/>
          <a:p>
            <a:r>
              <a:rPr lang="en-GB" sz="1200" dirty="0" smtClean="0"/>
              <a:t>RDOQ off, Transform Skip off, MTDR=ETDR=15, </a:t>
            </a:r>
            <a:r>
              <a:rPr lang="en-GB" sz="1200" dirty="0" err="1" smtClean="0"/>
              <a:t>TransformPrecision</a:t>
            </a:r>
            <a:r>
              <a:rPr lang="en-GB" sz="1200" dirty="0" smtClean="0"/>
              <a:t>=6, </a:t>
            </a:r>
            <a:r>
              <a:rPr lang="en-GB" sz="1200" dirty="0" err="1" smtClean="0"/>
              <a:t>PCM&amp;Lossless</a:t>
            </a:r>
            <a:r>
              <a:rPr lang="en-GB" sz="1200" dirty="0" smtClean="0"/>
              <a:t> disabled</a:t>
            </a:r>
          </a:p>
          <a:p>
            <a:r>
              <a:rPr lang="en-GB" sz="1200" dirty="0"/>
              <a:t>16-bit degrades in HM due to non-standard clipping on the output to 15-bit (otherwise follows the 14-bit </a:t>
            </a:r>
            <a:r>
              <a:rPr lang="en-GB" sz="1200" dirty="0" smtClean="0"/>
              <a:t>curve up until the entropy coding limit of 15 bits causes a cliff-edge response).</a:t>
            </a:r>
            <a:endParaRPr lang="en-GB" sz="1200" dirty="0"/>
          </a:p>
        </p:txBody>
      </p:sp>
      <p:pic>
        <p:nvPicPr>
          <p:cNvPr id="3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800000"/>
            <a:ext cx="8323200" cy="3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1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Transform Response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800000"/>
            <a:ext cx="8321817" cy="3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575999" y="5517232"/>
            <a:ext cx="8352000" cy="746768"/>
          </a:xfrm>
        </p:spPr>
        <p:txBody>
          <a:bodyPr/>
          <a:lstStyle/>
          <a:p>
            <a:r>
              <a:rPr lang="en-GB" sz="1200" dirty="0"/>
              <a:t>RDOQ off, Transform Skip off, MTDR=ETDR=max(15,bitDepth+6), </a:t>
            </a:r>
            <a:r>
              <a:rPr lang="en-GB" sz="1200" dirty="0" err="1"/>
              <a:t>TransformPrecision</a:t>
            </a:r>
            <a:r>
              <a:rPr lang="en-GB" sz="1200" dirty="0"/>
              <a:t>=14, </a:t>
            </a:r>
            <a:r>
              <a:rPr lang="en-GB" sz="1200" dirty="0" err="1"/>
              <a:t>PCM&amp;Lossless</a:t>
            </a:r>
            <a:r>
              <a:rPr lang="en-GB" sz="1200" dirty="0"/>
              <a:t> disabled</a:t>
            </a:r>
          </a:p>
        </p:txBody>
      </p:sp>
    </p:spTree>
    <p:extLst>
      <p:ext uri="{BB962C8B-B14F-4D97-AF65-F5344CB8AC3E}">
        <p14:creationId xmlns:p14="http://schemas.microsoft.com/office/powerpoint/2010/main" val="34736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Lambda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460497" cy="5040000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Lambda has been analysed for the low QP intra operating points</a:t>
            </a:r>
          </a:p>
          <a:p>
            <a:pPr lvl="1"/>
            <a:r>
              <a:rPr lang="en-GB" sz="1800" dirty="0" smtClean="0"/>
              <a:t>On average, the current settings in HM are correct.</a:t>
            </a:r>
          </a:p>
          <a:p>
            <a:pPr lvl="2"/>
            <a:r>
              <a:rPr lang="en-GB" sz="1600" dirty="0" smtClean="0"/>
              <a:t>Some sequences indicated a slightly lower lambda, some slightly higher, with only negligible deviation in the resulting performance.</a:t>
            </a:r>
            <a:endParaRPr lang="en-GB" sz="1800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However, the C Model in </a:t>
            </a:r>
            <a:r>
              <a:rPr lang="en-GB" dirty="0" err="1" smtClean="0"/>
              <a:t>TComRdCost</a:t>
            </a:r>
            <a:r>
              <a:rPr lang="en-GB" dirty="0" smtClean="0"/>
              <a:t> used parameters describing lambda as </a:t>
            </a:r>
            <a:r>
              <a:rPr lang="en-GB" dirty="0" err="1" smtClean="0"/>
              <a:t>UInts</a:t>
            </a:r>
            <a:r>
              <a:rPr lang="en-GB" dirty="0" smtClean="0"/>
              <a:t>, and for 16-bit input data at high QPs (</a:t>
            </a:r>
            <a:r>
              <a:rPr lang="en-GB" dirty="0" err="1" smtClean="0"/>
              <a:t>eg</a:t>
            </a:r>
            <a:r>
              <a:rPr lang="en-GB" dirty="0" smtClean="0"/>
              <a:t> 37), this overflowed.</a:t>
            </a:r>
          </a:p>
          <a:p>
            <a:pPr lvl="2"/>
            <a:r>
              <a:rPr lang="en-GB" dirty="0" smtClean="0"/>
              <a:t>Those parameters have been changed to Doubles.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64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Mixed Coding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460497" cy="5040000"/>
          </a:xfrm>
        </p:spPr>
        <p:txBody>
          <a:bodyPr/>
          <a:lstStyle/>
          <a:p>
            <a:r>
              <a:rPr lang="en-GB" sz="1800" dirty="0" smtClean="0"/>
              <a:t>Mixed </a:t>
            </a:r>
            <a:r>
              <a:rPr lang="en-GB" sz="1800" dirty="0" err="1" smtClean="0"/>
              <a:t>lossy</a:t>
            </a:r>
            <a:r>
              <a:rPr lang="en-GB" sz="1800" dirty="0" smtClean="0"/>
              <a:t> / lossless coding has been studied</a:t>
            </a:r>
          </a:p>
          <a:p>
            <a:pPr marL="1828800" lvl="4" indent="0">
              <a:buNone/>
            </a:pPr>
            <a:r>
              <a:rPr lang="en-GB" sz="1200" dirty="0"/>
              <a:t>(lossless = </a:t>
            </a:r>
            <a:r>
              <a:rPr lang="en-GB" sz="1200" dirty="0" err="1"/>
              <a:t>transquant</a:t>
            </a:r>
            <a:r>
              <a:rPr lang="en-GB" sz="1200" dirty="0"/>
              <a:t> </a:t>
            </a:r>
            <a:r>
              <a:rPr lang="en-GB" sz="1200" dirty="0" smtClean="0"/>
              <a:t>bypass and IPCM)</a:t>
            </a:r>
            <a:endParaRPr lang="en-GB" sz="1200" dirty="0"/>
          </a:p>
          <a:p>
            <a:r>
              <a:rPr lang="en-GB" sz="1800" dirty="0" smtClean="0"/>
              <a:t>Additional bug-fixes required in the HM / RExt3.0 code.</a:t>
            </a:r>
          </a:p>
          <a:p>
            <a:pPr lvl="1"/>
            <a:r>
              <a:rPr lang="en-GB" sz="1600" dirty="0" smtClean="0"/>
              <a:t>Current RExt3.0 does not decode due to illegal QPs being used by the encoder for </a:t>
            </a:r>
            <a:r>
              <a:rPr lang="en-GB" sz="1600" dirty="0" err="1" smtClean="0"/>
              <a:t>transquant</a:t>
            </a:r>
            <a:r>
              <a:rPr lang="en-GB" sz="1600" dirty="0" smtClean="0"/>
              <a:t>-bypass CUs</a:t>
            </a:r>
          </a:p>
          <a:p>
            <a:pPr lvl="2"/>
            <a:r>
              <a:rPr lang="en-GB" sz="1400" dirty="0" smtClean="0"/>
              <a:t>Errors generated due to the </a:t>
            </a:r>
            <a:r>
              <a:rPr lang="en-GB" sz="1400" dirty="0" err="1" smtClean="0"/>
              <a:t>deltaQP</a:t>
            </a:r>
            <a:r>
              <a:rPr lang="en-GB" sz="1400" dirty="0" smtClean="0"/>
              <a:t> mechanism.</a:t>
            </a:r>
          </a:p>
          <a:p>
            <a:pPr lvl="1"/>
            <a:r>
              <a:rPr lang="en-GB" sz="1600" dirty="0" smtClean="0"/>
              <a:t>The current cost function is:</a:t>
            </a:r>
          </a:p>
          <a:p>
            <a:pPr lvl="3"/>
            <a:r>
              <a:rPr lang="en-GB" sz="1200" dirty="0" smtClean="0"/>
              <a:t>cost=lambda * </a:t>
            </a:r>
            <a:r>
              <a:rPr lang="en-GB" sz="1200" dirty="0" err="1" smtClean="0"/>
              <a:t>cost</a:t>
            </a:r>
            <a:r>
              <a:rPr lang="en-GB" sz="1200" baseline="-25000" dirty="0" err="1" smtClean="0"/>
              <a:t>bits</a:t>
            </a:r>
            <a:r>
              <a:rPr lang="en-GB" sz="1200" dirty="0" smtClean="0"/>
              <a:t> + </a:t>
            </a:r>
            <a:r>
              <a:rPr lang="en-GB" sz="1200" dirty="0" err="1" smtClean="0"/>
              <a:t>cost</a:t>
            </a:r>
            <a:r>
              <a:rPr lang="en-GB" sz="1200" baseline="-25000" dirty="0" err="1" smtClean="0"/>
              <a:t>distortion</a:t>
            </a:r>
            <a:endParaRPr lang="en-GB" sz="1200" baseline="-25000" dirty="0" smtClean="0"/>
          </a:p>
          <a:p>
            <a:pPr lvl="2"/>
            <a:r>
              <a:rPr lang="en-GB" sz="1400" dirty="0" smtClean="0"/>
              <a:t>modified to</a:t>
            </a:r>
          </a:p>
          <a:p>
            <a:pPr lvl="3"/>
            <a:r>
              <a:rPr lang="en-GB" sz="1200" dirty="0"/>
              <a:t>cost</a:t>
            </a:r>
            <a:r>
              <a:rPr lang="en-GB" sz="1200" dirty="0" smtClean="0"/>
              <a:t>= </a:t>
            </a:r>
            <a:r>
              <a:rPr lang="en-GB" sz="1200" dirty="0" err="1" smtClean="0"/>
              <a:t>cost</a:t>
            </a:r>
            <a:r>
              <a:rPr lang="en-GB" sz="1200" baseline="-25000" dirty="0" err="1" smtClean="0"/>
              <a:t>bits</a:t>
            </a:r>
            <a:r>
              <a:rPr lang="en-GB" sz="1200" dirty="0" smtClean="0"/>
              <a:t> + </a:t>
            </a:r>
            <a:r>
              <a:rPr lang="en-GB" sz="1200" dirty="0" err="1" smtClean="0"/>
              <a:t>cost</a:t>
            </a:r>
            <a:r>
              <a:rPr lang="en-GB" sz="1200" baseline="-25000" dirty="0" err="1" smtClean="0"/>
              <a:t>distortion</a:t>
            </a:r>
            <a:r>
              <a:rPr lang="en-GB" sz="1200" dirty="0"/>
              <a:t> </a:t>
            </a:r>
            <a:r>
              <a:rPr lang="en-GB" sz="1200" dirty="0" smtClean="0"/>
              <a:t>/ lambda</a:t>
            </a:r>
          </a:p>
          <a:p>
            <a:pPr lvl="2"/>
            <a:r>
              <a:rPr lang="en-GB" sz="1400" dirty="0" smtClean="0"/>
              <a:t>Similarly, the estimated cost in intra searching now uses a fixed QP’ of 4 (q of 1).</a:t>
            </a:r>
          </a:p>
          <a:p>
            <a:pPr lvl="2"/>
            <a:r>
              <a:rPr lang="en-GB" sz="1400" dirty="0"/>
              <a:t>These changes makes the lossless costs QP </a:t>
            </a:r>
            <a:r>
              <a:rPr lang="en-GB" sz="1400" dirty="0" smtClean="0"/>
              <a:t>independent (in the mixed system).</a:t>
            </a:r>
            <a:endParaRPr lang="en-GB" sz="1400" dirty="0"/>
          </a:p>
          <a:p>
            <a:pPr lvl="3"/>
            <a:r>
              <a:rPr lang="en-GB" sz="1200" dirty="0" smtClean="0"/>
              <a:t>(the initialisation of context variables is still QP dependent)</a:t>
            </a:r>
          </a:p>
          <a:p>
            <a:pPr lvl="1"/>
            <a:r>
              <a:rPr lang="en-GB" sz="1600" dirty="0" smtClean="0"/>
              <a:t>The sequence PSNR is formed from the average MSEs, not the average PSNRs</a:t>
            </a:r>
          </a:p>
          <a:p>
            <a:pPr lvl="2"/>
            <a:r>
              <a:rPr lang="en-GB" sz="1400" dirty="0" smtClean="0"/>
              <a:t>You can’t average a PSNR=99.99dB (=∞dB) with a PSNR of 40dB.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81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677</Words>
  <Application>Microsoft Office PowerPoint</Application>
  <PresentationFormat>On-screen Show (4:3)</PresentationFormat>
  <Paragraphs>112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GBM_Master</vt:lpstr>
      <vt:lpstr>AHG 5 and 18: Internal Precision for High Bit Depths</vt:lpstr>
      <vt:lpstr>Introduction</vt:lpstr>
      <vt:lpstr>Required Operating Range</vt:lpstr>
      <vt:lpstr>Required Operating Range</vt:lpstr>
      <vt:lpstr>Required Operating Range</vt:lpstr>
      <vt:lpstr>HM / RExt3.0 Transform Response</vt:lpstr>
      <vt:lpstr>Proposed Transform Response</vt:lpstr>
      <vt:lpstr>Lambda</vt:lpstr>
      <vt:lpstr>Mixed Coding</vt:lpstr>
      <vt:lpstr>Mixed Coding (continued)</vt:lpstr>
      <vt:lpstr>Mixed Coding (continued)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2013-07-29T12:28:55Z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