
<file path=[Content_Types].xml><?xml version="1.0" encoding="utf-8"?>
<Types xmlns="http://schemas.openxmlformats.org/package/2006/content-types">
  <Override PartName="/customXml/itemProps2.xml" ContentType="application/vnd.openxmlformats-officedocument.customXmlProperties+xml"/>
  <Override PartName="/customXml/itemProps3.xml" ContentType="application/vnd.openxmlformats-officedocument.customXml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s/slide6.xml" ContentType="application/vnd.openxmlformats-officedocument.presentationml.slide+xml"/>
  <Default Extension="png" ContentType="image/png"/>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Default Extension="bin" ContentType="application/vnd.openxmlformats-officedocument.oleObject"/>
  <Override PartName="/customXml/itemProps1.xml" ContentType="application/vnd.openxmlformats-officedocument.customXmlPropertie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docProps/custom.xml" ContentType="application/vnd.openxmlformats-officedocument.custom-properties+xml"/>
  <Override PartName="/ppt/commentAuthors.xml" ContentType="application/vnd.openxmlformats-officedocument.presentationml.commentAuthors+xml"/>
  <Default Extension="vml" ContentType="application/vnd.openxmlformats-officedocument.vmlDrawing"/>
  <Override PartName="/ppt/notesSlides/notesSlide6.xml" ContentType="application/vnd.openxmlformats-officedocument.presentationml.notesSlide+xml"/>
  <Override PartName="/ppt/slides/slide7.xml" ContentType="application/vnd.openxmlformats-officedocument.presentationml.slide+xml"/>
  <Override PartName="/ppt/viewProps.xml" ContentType="application/vnd.openxmlformats-officedocument.presentationml.viewProps+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 id="2147483664" r:id="rId5"/>
  </p:sldMasterIdLst>
  <p:notesMasterIdLst>
    <p:notesMasterId r:id="rId13"/>
  </p:notesMasterIdLst>
  <p:sldIdLst>
    <p:sldId id="256" r:id="rId6"/>
    <p:sldId id="279" r:id="rId7"/>
    <p:sldId id="281" r:id="rId8"/>
    <p:sldId id="288" r:id="rId9"/>
    <p:sldId id="266" r:id="rId10"/>
    <p:sldId id="289" r:id="rId11"/>
    <p:sldId id="287" r:id="rId1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Yan Ye" initials="YY" lastIdx="4"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AEEF"/>
    <a:srgbClr val="6C6864"/>
    <a:srgbClr val="D94D20"/>
    <a:srgbClr val="F36C21"/>
    <a:srgbClr val="716C6B"/>
    <a:srgbClr val="63615D"/>
    <a:srgbClr val="54524E"/>
    <a:srgbClr val="0087C3"/>
    <a:srgbClr val="C6D742"/>
    <a:srgbClr val="44A436"/>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814" autoAdjust="0"/>
    <p:restoredTop sz="77857" autoAdjust="0"/>
  </p:normalViewPr>
  <p:slideViewPr>
    <p:cSldViewPr snapToObjects="1">
      <p:cViewPr varScale="1">
        <p:scale>
          <a:sx n="57" d="100"/>
          <a:sy n="57" d="100"/>
        </p:scale>
        <p:origin x="-1860" y="-8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2.xml"/><Relationship Id="rId15" Type="http://schemas.openxmlformats.org/officeDocument/2006/relationships/presProps" Target="presProps.xml"/><Relationship Id="rId10" Type="http://schemas.openxmlformats.org/officeDocument/2006/relationships/slide" Target="slides/slide5.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commentAuthors" Target="commentAuthors.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image" Target="../media/image4.wmf"/><Relationship Id="rId1" Type="http://schemas.openxmlformats.org/officeDocument/2006/relationships/image" Target="../media/image3.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9A91834-3F34-4B40-8735-EA115B05FDDA}" type="datetimeFigureOut">
              <a:rPr lang="en-US" smtClean="0"/>
              <a:pPr/>
              <a:t>7/26/2013</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38F7F6D-8A3B-DB4E-AE49-8696C0E84EF1}"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In this proposal, we have proposed several coding tools to improve the temporal motion vector prediction process of reference index based SHVC.</a:t>
            </a:r>
            <a:endParaRPr lang="en-US" dirty="0"/>
          </a:p>
        </p:txBody>
      </p:sp>
      <p:sp>
        <p:nvSpPr>
          <p:cNvPr id="4" name="Slide Number Placeholder 3"/>
          <p:cNvSpPr>
            <a:spLocks noGrp="1"/>
          </p:cNvSpPr>
          <p:nvPr>
            <p:ph type="sldNum" sz="quarter" idx="10"/>
          </p:nvPr>
        </p:nvSpPr>
        <p:spPr/>
        <p:txBody>
          <a:bodyPr/>
          <a:lstStyle/>
          <a:p>
            <a:fld id="{038F7F6D-8A3B-DB4E-AE49-8696C0E84EF1}" type="slidenum">
              <a:rPr lang="en-US" smtClean="0"/>
              <a:pPr/>
              <a:t>1</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28600" indent="-228600">
              <a:buAutoNum type="arabicPeriod"/>
            </a:pPr>
            <a:r>
              <a:rPr lang="en-US" dirty="0" smtClean="0"/>
              <a:t>The current SHVC design is a multi-loop decoding based scheme which use the reconstructed BL for the inter-layer prediction.</a:t>
            </a:r>
          </a:p>
          <a:p>
            <a:pPr marL="228600" indent="-228600">
              <a:buAutoNum type="arabicPeriod"/>
            </a:pPr>
            <a:r>
              <a:rPr lang="en-US" dirty="0" smtClean="0"/>
              <a:t>In our previous contribution (186), we have proposed hybrid inter-layer reference picture for the single-loop decoding of SHVC. The hybrid inter-layer reference picture is generated by using the BL motion information and the texture information of the EL temporal reference pictures. In addition, the BL residue is also applied to increase the efficiency of inter-layer </a:t>
            </a:r>
            <a:r>
              <a:rPr lang="en-US" dirty="0" err="1" smtClean="0"/>
              <a:t>pediction</a:t>
            </a:r>
            <a:r>
              <a:rPr lang="en-US" dirty="0" smtClean="0"/>
              <a:t>.</a:t>
            </a:r>
          </a:p>
          <a:p>
            <a:pPr marL="228600" indent="-228600">
              <a:buAutoNum type="arabicPeriod"/>
            </a:pPr>
            <a:r>
              <a:rPr lang="en-US" dirty="0" smtClean="0"/>
              <a:t>In this contribution, we have investigate the performance of  H-ILP based multi-loop decoding by using both conventional ILP picture and H-ILP picture for EL prediction.</a:t>
            </a:r>
            <a:endParaRPr lang="en-US" dirty="0"/>
          </a:p>
        </p:txBody>
      </p:sp>
      <p:sp>
        <p:nvSpPr>
          <p:cNvPr id="4" name="Slide Number Placeholder 3"/>
          <p:cNvSpPr>
            <a:spLocks noGrp="1"/>
          </p:cNvSpPr>
          <p:nvPr>
            <p:ph type="sldNum" sz="quarter" idx="10"/>
          </p:nvPr>
        </p:nvSpPr>
        <p:spPr/>
        <p:txBody>
          <a:bodyPr/>
          <a:lstStyle/>
          <a:p>
            <a:fld id="{038F7F6D-8A3B-DB4E-AE49-8696C0E84EF1}" type="slidenum">
              <a:rPr lang="en-US" smtClean="0"/>
              <a:pPr/>
              <a:t>2</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28600" indent="-228600">
              <a:buAutoNum type="arabicPeriod"/>
            </a:pPr>
            <a:r>
              <a:rPr lang="en-US" dirty="0" smtClean="0"/>
              <a:t>The figure in this page shows the generation process of H-ILP picture. And in details, for each block in the H-ILP picture, the corresponding collocated base-layer is located. Then, the motion information of the collocated BL block is used to find the best matching block in the EL temporal reference picture. In addition, the residue information of BL is added to the motion compensated EL signal to compensate for the quantization error of BL.</a:t>
            </a:r>
          </a:p>
          <a:p>
            <a:pPr marL="228600" indent="-228600">
              <a:buAutoNum type="arabicPeriod"/>
            </a:pPr>
            <a:r>
              <a:rPr lang="en-US" dirty="0" smtClean="0"/>
              <a:t>The original H-ILP picture idea is only proposed for the SNR scalability. In order to extend the idea to the spatial scalability case, the motion vector scaling and BL residue up-sampling processes are also added to generate the H-ILP picture if the BL and EL have different resolutions.</a:t>
            </a:r>
          </a:p>
          <a:p>
            <a:pPr marL="228600" indent="-228600">
              <a:buAutoNum type="arabicPeriod"/>
            </a:pPr>
            <a:r>
              <a:rPr lang="en-US" dirty="0" smtClean="0"/>
              <a:t>In order to control the complexity of H-ILP picture, bilinear filter is used to up-sample BL residue at fractional pixels.</a:t>
            </a:r>
            <a:endParaRPr lang="en-US" dirty="0"/>
          </a:p>
        </p:txBody>
      </p:sp>
      <p:sp>
        <p:nvSpPr>
          <p:cNvPr id="4" name="Slide Number Placeholder 3"/>
          <p:cNvSpPr>
            <a:spLocks noGrp="1"/>
          </p:cNvSpPr>
          <p:nvPr>
            <p:ph type="sldNum" sz="quarter" idx="10"/>
          </p:nvPr>
        </p:nvSpPr>
        <p:spPr/>
        <p:txBody>
          <a:bodyPr/>
          <a:lstStyle/>
          <a:p>
            <a:fld id="{038F7F6D-8A3B-DB4E-AE49-8696C0E84EF1}" type="slidenum">
              <a:rPr lang="en-US" smtClean="0"/>
              <a:pPr/>
              <a:t>3</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28600" indent="-228600">
              <a:buAutoNum type="arabicPeriod"/>
            </a:pPr>
            <a:r>
              <a:rPr lang="en-US" dirty="0" smtClean="0"/>
              <a:t>For the EL prediction, the investigated multi-loop decoding scheme uses both ILP and H-ILP pictures in the reference list of EL.</a:t>
            </a:r>
          </a:p>
          <a:p>
            <a:pPr marL="228600" indent="-228600">
              <a:buAutoNum type="arabicPeriod"/>
            </a:pPr>
            <a:r>
              <a:rPr lang="en-US" dirty="0" smtClean="0"/>
              <a:t>And specifically, for EL B-Slice, the ILP picture and H-ILP picture are placed at the end of reference list L0 and L1 respectively. For EL P-Slice, the H-ILP picture is placed after the EL temporal reference picture and the ILP picture.</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38F7F6D-8A3B-DB4E-AE49-8696C0E84EF1}" type="slidenum">
              <a:rPr lang="en-US" smtClean="0"/>
              <a:pPr/>
              <a:t>4</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For the experiment, we have used the results of SHM-2.0 as the anchor. Based on the results in the table, it can be seen that compared to the anchor, using H-ILP could provide additional coding gain by reducing the BD-rate of 2.1%, 2.4% and 1.6% for RA, LDB and LDP respectively.</a:t>
            </a:r>
            <a:endParaRPr lang="en-US" dirty="0"/>
          </a:p>
        </p:txBody>
      </p:sp>
      <p:sp>
        <p:nvSpPr>
          <p:cNvPr id="4" name="Slide Number Placeholder 3"/>
          <p:cNvSpPr>
            <a:spLocks noGrp="1"/>
          </p:cNvSpPr>
          <p:nvPr>
            <p:ph type="sldNum" sz="quarter" idx="10"/>
          </p:nvPr>
        </p:nvSpPr>
        <p:spPr/>
        <p:txBody>
          <a:bodyPr/>
          <a:lstStyle/>
          <a:p>
            <a:fld id="{038F7F6D-8A3B-DB4E-AE49-8696C0E84EF1}" type="slidenum">
              <a:rPr lang="en-US" smtClean="0"/>
              <a:pPr/>
              <a:t>5</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In this contribution, we have investigated the performance of using H-ILP picture for multi-loop decoding of SHVC.</a:t>
            </a:r>
            <a:endParaRPr lang="en-US" dirty="0"/>
          </a:p>
        </p:txBody>
      </p:sp>
      <p:sp>
        <p:nvSpPr>
          <p:cNvPr id="4" name="Slide Number Placeholder 3"/>
          <p:cNvSpPr>
            <a:spLocks noGrp="1"/>
          </p:cNvSpPr>
          <p:nvPr>
            <p:ph type="sldNum" sz="quarter" idx="10"/>
          </p:nvPr>
        </p:nvSpPr>
        <p:spPr/>
        <p:txBody>
          <a:bodyPr/>
          <a:lstStyle/>
          <a:p>
            <a:fld id="{038F7F6D-8A3B-DB4E-AE49-8696C0E84EF1}" type="slidenum">
              <a:rPr lang="en-US" smtClean="0"/>
              <a:pPr/>
              <a:t>7</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7" name="Text Placeholder 2"/>
          <p:cNvSpPr>
            <a:spLocks noGrp="1"/>
          </p:cNvSpPr>
          <p:nvPr>
            <p:ph type="body" idx="1" hasCustomPrompt="1"/>
          </p:nvPr>
        </p:nvSpPr>
        <p:spPr>
          <a:xfrm>
            <a:off x="424948" y="3495675"/>
            <a:ext cx="5029200" cy="381000"/>
          </a:xfrm>
        </p:spPr>
        <p:txBody>
          <a:bodyPr anchor="t"/>
          <a:lstStyle>
            <a:lvl1pPr marL="0" indent="0" algn="l">
              <a:buNone/>
              <a:defRPr sz="2000" b="0" i="0">
                <a:solidFill>
                  <a:srgbClr val="00AEEF"/>
                </a:solidFill>
                <a:latin typeface="Arial"/>
                <a:cs typeface="Aria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Date</a:t>
            </a:r>
          </a:p>
        </p:txBody>
      </p:sp>
      <p:sp>
        <p:nvSpPr>
          <p:cNvPr id="18" name="Title 1"/>
          <p:cNvSpPr>
            <a:spLocks noGrp="1"/>
          </p:cNvSpPr>
          <p:nvPr>
            <p:ph type="title"/>
          </p:nvPr>
        </p:nvSpPr>
        <p:spPr>
          <a:xfrm>
            <a:off x="424948" y="1447800"/>
            <a:ext cx="6737852" cy="1895475"/>
          </a:xfrm>
          <a:prstGeom prst="rect">
            <a:avLst/>
          </a:prstGeom>
        </p:spPr>
        <p:txBody>
          <a:bodyPr anchor="b"/>
          <a:lstStyle>
            <a:lvl1pPr algn="l">
              <a:defRPr sz="2600" b="1" i="0" cap="all">
                <a:solidFill>
                  <a:srgbClr val="F36C21"/>
                </a:solidFill>
                <a:latin typeface="Arial"/>
                <a:cs typeface="Arial"/>
              </a:defRPr>
            </a:lvl1pPr>
          </a:lstStyle>
          <a:p>
            <a:r>
              <a:rPr lang="en-US" dirty="0" smtClean="0"/>
              <a:t>Click to edit Master title style</a:t>
            </a:r>
            <a:endParaRPr lang="en-US" dirty="0"/>
          </a:p>
        </p:txBody>
      </p:sp>
      <p:pic>
        <p:nvPicPr>
          <p:cNvPr id="7" name="Picture 6" descr="InterDigital_logo_RGB_HiRes.jpg"/>
          <p:cNvPicPr>
            <a:picLocks noChangeAspect="1"/>
          </p:cNvPicPr>
          <p:nvPr userDrawn="1"/>
        </p:nvPicPr>
        <p:blipFill>
          <a:blip r:embed="rId2"/>
          <a:stretch>
            <a:fillRect/>
          </a:stretch>
        </p:blipFill>
        <p:spPr>
          <a:xfrm>
            <a:off x="5562600" y="304800"/>
            <a:ext cx="3372860" cy="375717"/>
          </a:xfrm>
          <a:prstGeom prst="rect">
            <a:avLst/>
          </a:prstGeom>
        </p:spPr>
      </p:pic>
      <p:sp>
        <p:nvSpPr>
          <p:cNvPr id="6" name="Title 1"/>
          <p:cNvSpPr txBox="1">
            <a:spLocks/>
          </p:cNvSpPr>
          <p:nvPr userDrawn="1"/>
        </p:nvSpPr>
        <p:spPr>
          <a:xfrm>
            <a:off x="0" y="6324600"/>
            <a:ext cx="9144000" cy="457200"/>
          </a:xfrm>
          <a:prstGeom prst="rect">
            <a:avLst/>
          </a:prstGeom>
        </p:spPr>
        <p:txBody>
          <a:bodyPr anchor="b"/>
          <a:lstStyle>
            <a:lvl1pPr algn="l">
              <a:defRPr sz="2600" b="1" i="0" cap="all">
                <a:solidFill>
                  <a:srgbClr val="F36C21"/>
                </a:solidFill>
                <a:latin typeface="Arial"/>
                <a:cs typeface="Arial"/>
              </a:defRPr>
            </a:lvl1pPr>
          </a:lstStyle>
          <a:p>
            <a:pPr algn="ctr" rtl="0"/>
            <a:r>
              <a:rPr lang="en-US" sz="800" b="0" i="0" kern="1200" cap="none" baseline="0" dirty="0" smtClean="0">
                <a:solidFill>
                  <a:srgbClr val="716C6B"/>
                </a:solidFill>
                <a:latin typeface="Arial"/>
                <a:ea typeface="+mn-ea"/>
                <a:cs typeface="Arial"/>
              </a:rPr>
              <a:t>© 2013 InterDigital, Inc. All rights reserved.</a:t>
            </a:r>
          </a:p>
        </p:txBody>
      </p:sp>
      <p:pic>
        <p:nvPicPr>
          <p:cNvPr id="8" name="Picture 2"/>
          <p:cNvPicPr>
            <a:picLocks noChangeAspect="1" noChangeArrowheads="1"/>
          </p:cNvPicPr>
          <p:nvPr userDrawn="1"/>
        </p:nvPicPr>
        <p:blipFill>
          <a:blip r:embed="rId3">
            <a:extLst>
              <a:ext uri="{28A0092B-C50C-407E-A947-70E740481C1C}">
                <a14:useLocalDpi xmlns:a14="http://schemas.microsoft.com/office/drawing/2010/main" xmlns="" val="0"/>
              </a:ext>
            </a:extLst>
          </a:blip>
          <a:srcRect/>
          <a:stretch>
            <a:fillRect/>
          </a:stretch>
        </p:blipFill>
        <p:spPr bwMode="auto">
          <a:xfrm>
            <a:off x="0" y="858838"/>
            <a:ext cx="9144000" cy="513873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92802" y="274638"/>
            <a:ext cx="8470198" cy="563562"/>
          </a:xfrm>
        </p:spPr>
        <p:txBody>
          <a:bodyPr/>
          <a:lstStyle>
            <a:lvl1pPr>
              <a:defRPr sz="2600"/>
            </a:lvl1pPr>
          </a:lstStyle>
          <a:p>
            <a:r>
              <a:rPr lang="en-US" dirty="0" smtClean="0"/>
              <a:t>Click to Edit Master Title Style</a:t>
            </a:r>
            <a:endParaRPr lang="en-US" dirty="0"/>
          </a:p>
        </p:txBody>
      </p:sp>
      <p:sp>
        <p:nvSpPr>
          <p:cNvPr id="3" name="Content Placeholder 2"/>
          <p:cNvSpPr>
            <a:spLocks noGrp="1"/>
          </p:cNvSpPr>
          <p:nvPr>
            <p:ph idx="1"/>
          </p:nvPr>
        </p:nvSpPr>
        <p:spPr>
          <a:xfrm>
            <a:off x="381000" y="1371600"/>
            <a:ext cx="8229600" cy="4876800"/>
          </a:xfrm>
        </p:spPr>
        <p:txBody>
          <a:bodyPr/>
          <a:lstStyle>
            <a:lvl1pPr>
              <a:defRPr b="0" i="0">
                <a:latin typeface="Arial"/>
                <a:cs typeface="Arial"/>
              </a:defRPr>
            </a:lvl1pPr>
            <a:lvl2pPr>
              <a:defRPr b="0" i="0">
                <a:latin typeface="Arial"/>
                <a:cs typeface="Arial"/>
              </a:defRPr>
            </a:lvl2pPr>
            <a:lvl3pPr>
              <a:defRPr b="0" i="0">
                <a:latin typeface="Arial"/>
                <a:cs typeface="Arial"/>
              </a:defRPr>
            </a:lvl3pPr>
            <a:lvl4pPr>
              <a:defRPr b="0" i="0">
                <a:latin typeface="Arial"/>
                <a:cs typeface="Arial"/>
              </a:defRPr>
            </a:lvl4pPr>
            <a:lvl5pPr>
              <a:defRPr b="0" i="0">
                <a:latin typeface="Arial"/>
                <a:cs typeface="Arial"/>
              </a:defRPr>
            </a:lvl5pPr>
          </a:lstStyle>
          <a:p>
            <a:pPr lvl="0"/>
            <a:r>
              <a:rPr lang="en-US" dirty="0" smtClean="0"/>
              <a:t>Click to edit Master text styles</a:t>
            </a:r>
          </a:p>
          <a:p>
            <a:pPr lvl="1"/>
            <a:r>
              <a:rPr lang="en-US" dirty="0" smtClean="0"/>
              <a:t>Second level</a:t>
            </a:r>
          </a:p>
          <a:p>
            <a:pPr lvl="2"/>
            <a:r>
              <a:rPr lang="en-US" dirty="0" smtClean="0"/>
              <a:t>Third level</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381000" y="1219200"/>
            <a:ext cx="8229600" cy="1219200"/>
          </a:xfrm>
        </p:spPr>
        <p:txBody>
          <a:bodyPr/>
          <a:lstStyle>
            <a:lvl1pPr>
              <a:buFontTx/>
              <a:buNone/>
              <a:defRPr b="0" i="0">
                <a:latin typeface="Arial"/>
                <a:cs typeface="Arial"/>
              </a:defRPr>
            </a:lvl1pPr>
            <a:lvl2pPr>
              <a:defRPr b="0" i="0">
                <a:latin typeface="Arial"/>
                <a:cs typeface="Arial"/>
              </a:defRPr>
            </a:lvl2pPr>
            <a:lvl3pPr>
              <a:defRPr b="0" i="0">
                <a:latin typeface="Arial"/>
                <a:cs typeface="Arial"/>
              </a:defRPr>
            </a:lvl3pPr>
            <a:lvl4pPr>
              <a:defRPr b="0" i="0">
                <a:latin typeface="Arial"/>
                <a:cs typeface="Arial"/>
              </a:defRPr>
            </a:lvl4pPr>
            <a:lvl5pPr>
              <a:defRPr b="0" i="0">
                <a:latin typeface="Arial"/>
                <a:cs typeface="Arial"/>
              </a:defRPr>
            </a:lvl5pPr>
          </a:lstStyle>
          <a:p>
            <a:pPr lvl="0"/>
            <a:r>
              <a:rPr lang="en-US" dirty="0" smtClean="0"/>
              <a:t>Click to edit Master text styles</a:t>
            </a:r>
          </a:p>
          <a:p>
            <a:pPr lvl="1"/>
            <a:r>
              <a:rPr lang="en-US" dirty="0" smtClean="0"/>
              <a:t>Second level</a:t>
            </a:r>
          </a:p>
        </p:txBody>
      </p:sp>
      <p:sp>
        <p:nvSpPr>
          <p:cNvPr id="4" name="Content Placeholder 2"/>
          <p:cNvSpPr>
            <a:spLocks noGrp="1"/>
          </p:cNvSpPr>
          <p:nvPr>
            <p:ph idx="10"/>
          </p:nvPr>
        </p:nvSpPr>
        <p:spPr>
          <a:xfrm>
            <a:off x="381000" y="2590800"/>
            <a:ext cx="8229600" cy="3657600"/>
          </a:xfrm>
        </p:spPr>
        <p:txBody>
          <a:bodyPr/>
          <a:lstStyle>
            <a:lvl1pPr>
              <a:defRPr b="0" i="0">
                <a:latin typeface="Arial"/>
                <a:cs typeface="Arial"/>
              </a:defRPr>
            </a:lvl1pPr>
            <a:lvl2pPr>
              <a:defRPr b="0" i="0">
                <a:latin typeface="Arial"/>
                <a:cs typeface="Arial"/>
              </a:defRPr>
            </a:lvl2pPr>
            <a:lvl3pPr>
              <a:defRPr b="0" i="0">
                <a:latin typeface="Arial"/>
                <a:cs typeface="Arial"/>
              </a:defRPr>
            </a:lvl3pPr>
            <a:lvl4pPr>
              <a:defRPr b="0" i="0">
                <a:latin typeface="Arial"/>
                <a:cs typeface="Arial"/>
              </a:defRPr>
            </a:lvl4pPr>
            <a:lvl5pPr>
              <a:defRPr b="0" i="0">
                <a:latin typeface="Arial"/>
                <a:cs typeface="Arial"/>
              </a:defRPr>
            </a:lvl5pPr>
          </a:lstStyle>
          <a:p>
            <a:pPr lvl="0"/>
            <a:r>
              <a:rPr lang="en-US" dirty="0" smtClean="0"/>
              <a:t>Click to edit Master text styles</a:t>
            </a:r>
          </a:p>
          <a:p>
            <a:pPr lvl="1"/>
            <a:r>
              <a:rPr lang="en-US" dirty="0" smtClean="0"/>
              <a:t>Second level</a:t>
            </a:r>
          </a:p>
          <a:p>
            <a:pPr lvl="2"/>
            <a:r>
              <a:rPr lang="en-US" dirty="0" smtClean="0"/>
              <a:t>Third level</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295400"/>
            <a:ext cx="4038600" cy="4525963"/>
          </a:xfrm>
        </p:spPr>
        <p:txBody>
          <a:bodyPr/>
          <a:lstStyle>
            <a:lvl1pPr>
              <a:defRPr sz="2800" b="0" i="0">
                <a:latin typeface="Arial"/>
                <a:cs typeface="Arial"/>
              </a:defRPr>
            </a:lvl1pPr>
            <a:lvl2pPr>
              <a:defRPr sz="2400" b="0" i="0">
                <a:latin typeface="Arial"/>
                <a:cs typeface="Arial"/>
              </a:defRPr>
            </a:lvl2pPr>
            <a:lvl3pPr>
              <a:defRPr sz="2000" b="0" i="0">
                <a:latin typeface="Arial"/>
                <a:cs typeface="Arial"/>
              </a:defRPr>
            </a:lvl3pPr>
            <a:lvl4pPr>
              <a:defRPr sz="1800" b="0" i="0">
                <a:latin typeface="Arial"/>
                <a:cs typeface="Arial"/>
              </a:defRPr>
            </a:lvl4pPr>
            <a:lvl5pPr>
              <a:defRPr sz="1800" b="0" i="0">
                <a:latin typeface="Arial"/>
                <a:cs typeface="Arial"/>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p:txBody>
      </p:sp>
      <p:sp>
        <p:nvSpPr>
          <p:cNvPr id="4" name="Content Placeholder 3"/>
          <p:cNvSpPr>
            <a:spLocks noGrp="1"/>
          </p:cNvSpPr>
          <p:nvPr>
            <p:ph sz="half" idx="2"/>
          </p:nvPr>
        </p:nvSpPr>
        <p:spPr>
          <a:xfrm>
            <a:off x="4648200" y="1295400"/>
            <a:ext cx="4038600" cy="4525963"/>
          </a:xfrm>
        </p:spPr>
        <p:txBody>
          <a:bodyPr/>
          <a:lstStyle>
            <a:lvl1pPr>
              <a:defRPr sz="2800" b="0" i="0">
                <a:latin typeface="Arial"/>
                <a:cs typeface="Arial"/>
              </a:defRPr>
            </a:lvl1pPr>
            <a:lvl2pPr>
              <a:defRPr sz="2400" b="0" i="0">
                <a:latin typeface="Arial"/>
                <a:cs typeface="Arial"/>
              </a:defRPr>
            </a:lvl2pPr>
            <a:lvl3pPr>
              <a:defRPr sz="2000" b="0" i="0">
                <a:latin typeface="Arial"/>
                <a:cs typeface="Arial"/>
              </a:defRPr>
            </a:lvl3pPr>
            <a:lvl4pPr>
              <a:defRPr sz="1800" b="0" i="0">
                <a:latin typeface="Arial"/>
                <a:cs typeface="Arial"/>
              </a:defRPr>
            </a:lvl4pPr>
            <a:lvl5pPr>
              <a:defRPr sz="1800" b="0" i="0">
                <a:latin typeface="Arial"/>
                <a:cs typeface="Arial"/>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p:txBody>
      </p:sp>
      <p:sp>
        <p:nvSpPr>
          <p:cNvPr id="8" name="Title 1"/>
          <p:cNvSpPr>
            <a:spLocks noGrp="1"/>
          </p:cNvSpPr>
          <p:nvPr>
            <p:ph type="title" hasCustomPrompt="1"/>
          </p:nvPr>
        </p:nvSpPr>
        <p:spPr>
          <a:xfrm>
            <a:off x="292802" y="274638"/>
            <a:ext cx="8470198" cy="563562"/>
          </a:xfrm>
        </p:spPr>
        <p:txBody>
          <a:bodyPr/>
          <a:lstStyle>
            <a:lvl1pPr>
              <a:defRPr sz="2600"/>
            </a:lvl1pPr>
          </a:lstStyle>
          <a:p>
            <a:r>
              <a:rPr lang="en-US" dirty="0" smtClean="0"/>
              <a:t>Click to Edit Master Title Style</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92802" y="274638"/>
            <a:ext cx="8470198" cy="563562"/>
          </a:xfrm>
        </p:spPr>
        <p:txBody>
          <a:bodyPr/>
          <a:lstStyle>
            <a:lvl1pPr>
              <a:defRPr sz="2600"/>
            </a:lvl1pPr>
          </a:lstStyle>
          <a:p>
            <a:r>
              <a:rPr lang="en-US" dirty="0" smtClean="0"/>
              <a:t>Click to Edit Master Title Style</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image" Target="../media/image1.jpeg"/><Relationship Id="rId5" Type="http://schemas.openxmlformats.org/officeDocument/2006/relationships/theme" Target="../theme/theme2.xml"/><Relationship Id="rId4" Type="http://schemas.openxmlformats.org/officeDocument/2006/relationships/slideLayout" Target="../slideLayouts/slideLayout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Clr>
          <a:schemeClr val="tx1"/>
        </a:buClr>
        <a:buFont typeface="Arial"/>
        <a:buChar char="•"/>
        <a:defRPr sz="3000" kern="1200">
          <a:solidFill>
            <a:srgbClr val="716C6B"/>
          </a:solidFill>
          <a:latin typeface="Arial"/>
          <a:ea typeface="+mn-ea"/>
          <a:cs typeface="Arial"/>
        </a:defRPr>
      </a:lvl1pPr>
      <a:lvl2pPr marL="742950" indent="-285750" algn="l" defTabSz="457200" rtl="0" eaLnBrk="1" latinLnBrk="0" hangingPunct="1">
        <a:spcBef>
          <a:spcPct val="20000"/>
        </a:spcBef>
        <a:buClr>
          <a:schemeClr val="tx1"/>
        </a:buClr>
        <a:buFont typeface="Arial"/>
        <a:buChar char="–"/>
        <a:defRPr sz="2600" kern="1200">
          <a:solidFill>
            <a:srgbClr val="716C6B"/>
          </a:solidFill>
          <a:latin typeface="Arial"/>
          <a:ea typeface="+mn-ea"/>
          <a:cs typeface="Arial"/>
        </a:defRPr>
      </a:lvl2pPr>
      <a:lvl3pPr marL="1143000" indent="-228600" algn="l" defTabSz="457200" rtl="0" eaLnBrk="1" latinLnBrk="0" hangingPunct="1">
        <a:spcBef>
          <a:spcPct val="20000"/>
        </a:spcBef>
        <a:buClr>
          <a:schemeClr val="tx1"/>
        </a:buClr>
        <a:buFont typeface="Arial"/>
        <a:buChar char="•"/>
        <a:defRPr sz="2300" kern="1200">
          <a:solidFill>
            <a:srgbClr val="716C6B"/>
          </a:solidFill>
          <a:latin typeface="Arial"/>
          <a:ea typeface="+mn-ea"/>
          <a:cs typeface="Arial"/>
        </a:defRPr>
      </a:lvl3pPr>
      <a:lvl4pPr marL="1600200" indent="-228600" algn="l" defTabSz="457200" rtl="0" eaLnBrk="1" latinLnBrk="0" hangingPunct="1">
        <a:spcBef>
          <a:spcPct val="20000"/>
        </a:spcBef>
        <a:buClr>
          <a:schemeClr val="tx1"/>
        </a:buClr>
        <a:buFont typeface="Arial"/>
        <a:buChar char="–"/>
        <a:defRPr sz="1800" kern="1200">
          <a:solidFill>
            <a:srgbClr val="716C6B"/>
          </a:solidFill>
          <a:latin typeface="Arial"/>
          <a:ea typeface="+mn-ea"/>
          <a:cs typeface="Arial"/>
        </a:defRPr>
      </a:lvl4pPr>
      <a:lvl5pPr marL="2057400" indent="-228600" algn="l" defTabSz="457200" rtl="0" eaLnBrk="1" latinLnBrk="0" hangingPunct="1">
        <a:spcBef>
          <a:spcPct val="20000"/>
        </a:spcBef>
        <a:buClr>
          <a:schemeClr val="tx1"/>
        </a:buClr>
        <a:buFont typeface="Arial"/>
        <a:buChar char="»"/>
        <a:defRPr sz="1600" kern="1200">
          <a:solidFill>
            <a:srgbClr val="716C6B"/>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99672" y="274638"/>
            <a:ext cx="8229600" cy="563562"/>
          </a:xfrm>
          <a:prstGeom prst="rect">
            <a:avLst/>
          </a:prstGeom>
        </p:spPr>
        <p:txBody>
          <a:bodyPr vert="horz" lIns="91440" tIns="45720" rIns="91440" bIns="45720" rtlCol="0" anchor="ctr">
            <a:no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381000" y="1371600"/>
            <a:ext cx="8229600" cy="47545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p:txBody>
      </p:sp>
      <p:sp>
        <p:nvSpPr>
          <p:cNvPr id="7" name="Rectangle 6"/>
          <p:cNvSpPr/>
          <p:nvPr userDrawn="1"/>
        </p:nvSpPr>
        <p:spPr>
          <a:xfrm>
            <a:off x="0" y="0"/>
            <a:ext cx="9144000" cy="98446"/>
          </a:xfrm>
          <a:prstGeom prst="rect">
            <a:avLst/>
          </a:prstGeom>
          <a:solidFill>
            <a:srgbClr val="716C6B"/>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716C6B"/>
              </a:solidFill>
            </a:endParaRPr>
          </a:p>
        </p:txBody>
      </p:sp>
      <p:sp>
        <p:nvSpPr>
          <p:cNvPr id="8" name="Slide Number Placeholder 5"/>
          <p:cNvSpPr txBox="1">
            <a:spLocks/>
          </p:cNvSpPr>
          <p:nvPr userDrawn="1"/>
        </p:nvSpPr>
        <p:spPr>
          <a:xfrm>
            <a:off x="228600" y="6477000"/>
            <a:ext cx="2133600" cy="365125"/>
          </a:xfrm>
          <a:prstGeom prst="rect">
            <a:avLst/>
          </a:prstGeom>
        </p:spPr>
        <p:txBody>
          <a:bodyPr vert="horz" lIns="91440" tIns="45720" rIns="91440" bIns="45720" rtlCol="0" anchor="ctr"/>
          <a:lstStyle>
            <a:lvl1pPr algn="l">
              <a:defRPr sz="1200">
                <a:solidFill>
                  <a:srgbClr val="44A436"/>
                </a:solidFill>
                <a:latin typeface="Arial"/>
                <a:cs typeface="Arial"/>
              </a:defRPr>
            </a:lvl1pPr>
          </a:lstStyle>
          <a:p>
            <a:pPr marL="0" marR="0" lvl="0" indent="0" algn="l" defTabSz="457200" rtl="0" eaLnBrk="1" fontAlgn="auto" latinLnBrk="0" hangingPunct="1">
              <a:lnSpc>
                <a:spcPct val="100000"/>
              </a:lnSpc>
              <a:spcBef>
                <a:spcPts val="0"/>
              </a:spcBef>
              <a:spcAft>
                <a:spcPts val="0"/>
              </a:spcAft>
              <a:buClrTx/>
              <a:buSzTx/>
              <a:buFontTx/>
              <a:buNone/>
              <a:tabLst/>
              <a:defRPr/>
            </a:pPr>
            <a:fld id="{867D5CFB-22F2-3C47-9198-8923B31E7A3C}" type="slidenum">
              <a:rPr kumimoji="0" lang="en-US" sz="1000" b="0" i="0" u="none" strike="noStrike" kern="1200" cap="none" spc="0" normalizeH="0" baseline="0" noProof="0" smtClean="0">
                <a:ln>
                  <a:noFill/>
                </a:ln>
                <a:solidFill>
                  <a:srgbClr val="00AEEF"/>
                </a:solidFill>
                <a:effectLst/>
                <a:uLnTx/>
                <a:uFillTx/>
                <a:latin typeface="Arial"/>
                <a:ea typeface="+mn-ea"/>
                <a:cs typeface="Arial"/>
              </a:rPr>
              <a:pPr marL="0" marR="0" lvl="0" indent="0" algn="l" defTabSz="457200" rtl="0" eaLnBrk="1" fontAlgn="auto" latinLnBrk="0" hangingPunct="1">
                <a:lnSpc>
                  <a:spcPct val="100000"/>
                </a:lnSpc>
                <a:spcBef>
                  <a:spcPts val="0"/>
                </a:spcBef>
                <a:spcAft>
                  <a:spcPts val="0"/>
                </a:spcAft>
                <a:buClrTx/>
                <a:buSzTx/>
                <a:buFontTx/>
                <a:buNone/>
                <a:tabLst/>
                <a:defRPr/>
              </a:pPr>
              <a:t>‹#›</a:t>
            </a:fld>
            <a:endParaRPr kumimoji="0" lang="en-US" sz="1000" b="0" i="0" u="none" strike="noStrike" kern="1200" cap="none" spc="0" normalizeH="0" baseline="0" noProof="0" dirty="0" smtClean="0">
              <a:ln>
                <a:noFill/>
              </a:ln>
              <a:solidFill>
                <a:srgbClr val="00AEEF"/>
              </a:solidFill>
              <a:effectLst/>
              <a:uLnTx/>
              <a:uFillTx/>
              <a:latin typeface="Arial"/>
              <a:ea typeface="+mn-ea"/>
              <a:cs typeface="Arial"/>
            </a:endParaRPr>
          </a:p>
        </p:txBody>
      </p:sp>
      <p:sp>
        <p:nvSpPr>
          <p:cNvPr id="12" name="Title 1"/>
          <p:cNvSpPr txBox="1">
            <a:spLocks/>
          </p:cNvSpPr>
          <p:nvPr userDrawn="1"/>
        </p:nvSpPr>
        <p:spPr>
          <a:xfrm>
            <a:off x="0" y="6324600"/>
            <a:ext cx="9144000" cy="457200"/>
          </a:xfrm>
          <a:prstGeom prst="rect">
            <a:avLst/>
          </a:prstGeom>
        </p:spPr>
        <p:txBody>
          <a:bodyPr anchor="b"/>
          <a:lstStyle>
            <a:lvl1pPr algn="l">
              <a:defRPr sz="2600" b="1" i="0" cap="all">
                <a:solidFill>
                  <a:srgbClr val="F36C21"/>
                </a:solidFill>
                <a:latin typeface="Arial"/>
                <a:cs typeface="Arial"/>
              </a:defRPr>
            </a:lvl1pPr>
          </a:lstStyle>
          <a:p>
            <a:pPr algn="ctr" rtl="0"/>
            <a:r>
              <a:rPr lang="en-US" sz="800" b="0" i="0" kern="1200" cap="none" baseline="0" dirty="0" smtClean="0">
                <a:solidFill>
                  <a:srgbClr val="716C6B"/>
                </a:solidFill>
                <a:latin typeface="Arial"/>
                <a:ea typeface="+mn-ea"/>
                <a:cs typeface="Arial"/>
              </a:rPr>
              <a:t>© 2012 InterDigital, Inc. All rights reserved.</a:t>
            </a:r>
          </a:p>
        </p:txBody>
      </p:sp>
      <p:pic>
        <p:nvPicPr>
          <p:cNvPr id="9" name="Picture 8" descr="InterDigital_logo_RGB_HiRes.jpg"/>
          <p:cNvPicPr>
            <a:picLocks noChangeAspect="1"/>
          </p:cNvPicPr>
          <p:nvPr userDrawn="1"/>
        </p:nvPicPr>
        <p:blipFill>
          <a:blip r:embed="rId6"/>
          <a:stretch>
            <a:fillRect/>
          </a:stretch>
        </p:blipFill>
        <p:spPr>
          <a:xfrm>
            <a:off x="6934200" y="6495288"/>
            <a:ext cx="1905000" cy="212206"/>
          </a:xfrm>
          <a:prstGeom prst="rect">
            <a:avLst/>
          </a:prstGeom>
        </p:spPr>
      </p:pic>
    </p:spTree>
  </p:cSld>
  <p:clrMap bg1="lt1" tx1="dk1" bg2="lt2" tx2="dk2" accent1="accent1" accent2="accent2" accent3="accent3" accent4="accent4" accent5="accent5" accent6="accent6" hlink="hlink" folHlink="folHlink"/>
  <p:sldLayoutIdLst>
    <p:sldLayoutId id="2147483666" r:id="rId1"/>
    <p:sldLayoutId id="2147483669" r:id="rId2"/>
    <p:sldLayoutId id="2147483668" r:id="rId3"/>
    <p:sldLayoutId id="2147483670" r:id="rId4"/>
  </p:sldLayoutIdLst>
  <p:timing>
    <p:tnLst>
      <p:par>
        <p:cTn id="1" dur="indefinite" restart="never" nodeType="tmRoot"/>
      </p:par>
    </p:tnLst>
  </p:timing>
  <p:txStyles>
    <p:titleStyle>
      <a:lvl1pPr algn="l" defTabSz="457200" rtl="0" eaLnBrk="1" latinLnBrk="0" hangingPunct="1">
        <a:spcBef>
          <a:spcPct val="0"/>
        </a:spcBef>
        <a:buNone/>
        <a:defRPr sz="2600" b="1" kern="1200" cap="none">
          <a:solidFill>
            <a:srgbClr val="F36C21"/>
          </a:solidFill>
          <a:latin typeface="Arial"/>
          <a:ea typeface="+mj-ea"/>
          <a:cs typeface="Arial"/>
        </a:defRPr>
      </a:lvl1pPr>
    </p:titleStyle>
    <p:bodyStyle>
      <a:lvl1pPr marL="341313" indent="-341313" algn="l" defTabSz="457200" rtl="0" eaLnBrk="1" latinLnBrk="0" hangingPunct="1">
        <a:spcBef>
          <a:spcPct val="20000"/>
        </a:spcBef>
        <a:buClr>
          <a:srgbClr val="00B0F0"/>
        </a:buClr>
        <a:buSzPct val="120000"/>
        <a:buFont typeface="Arial" pitchFamily="34" charset="0"/>
        <a:buChar char="•"/>
        <a:tabLst/>
        <a:defRPr sz="2600" b="0" i="0" kern="1200">
          <a:solidFill>
            <a:srgbClr val="716C6B"/>
          </a:solidFill>
          <a:latin typeface="Arial"/>
          <a:ea typeface="+mn-ea"/>
          <a:cs typeface="Arial"/>
        </a:defRPr>
      </a:lvl1pPr>
      <a:lvl2pPr marL="573088" indent="-231775" algn="l" defTabSz="457200" rtl="0" eaLnBrk="1" latinLnBrk="0" hangingPunct="1">
        <a:spcBef>
          <a:spcPts val="300"/>
        </a:spcBef>
        <a:buClr>
          <a:srgbClr val="00B0F0"/>
        </a:buClr>
        <a:buFont typeface="Arial" pitchFamily="34" charset="0"/>
        <a:buChar char="•"/>
        <a:defRPr sz="2400" b="0" i="0" kern="1200">
          <a:solidFill>
            <a:srgbClr val="716C6B"/>
          </a:solidFill>
          <a:latin typeface="Arial"/>
          <a:ea typeface="+mn-ea"/>
          <a:cs typeface="Arial"/>
        </a:defRPr>
      </a:lvl2pPr>
      <a:lvl3pPr marL="682625" indent="-109538" algn="l" defTabSz="457200" rtl="0" eaLnBrk="1" latinLnBrk="0" hangingPunct="1">
        <a:spcBef>
          <a:spcPts val="0"/>
        </a:spcBef>
        <a:buClr>
          <a:schemeClr val="tx1">
            <a:lumMod val="50000"/>
            <a:lumOff val="50000"/>
          </a:schemeClr>
        </a:buClr>
        <a:buFont typeface="Arial"/>
        <a:buChar char="•"/>
        <a:defRPr sz="2000" b="0" i="0" kern="1200">
          <a:solidFill>
            <a:srgbClr val="716C6B"/>
          </a:solidFill>
          <a:latin typeface="Arial"/>
          <a:ea typeface="+mn-ea"/>
          <a:cs typeface="Arial"/>
        </a:defRPr>
      </a:lvl3pPr>
      <a:lvl4pPr marL="1600200" indent="-228600" algn="l" defTabSz="457200" rtl="0" eaLnBrk="1" latinLnBrk="0" hangingPunct="1">
        <a:spcBef>
          <a:spcPct val="20000"/>
        </a:spcBef>
        <a:buClr>
          <a:schemeClr val="tx1"/>
        </a:buClr>
        <a:buFont typeface="Arial"/>
        <a:buChar char="–"/>
        <a:defRPr sz="1800" b="0" i="0" kern="1200">
          <a:solidFill>
            <a:srgbClr val="716C6B"/>
          </a:solidFill>
          <a:latin typeface="Arial"/>
          <a:ea typeface="+mn-ea"/>
          <a:cs typeface="Arial"/>
        </a:defRPr>
      </a:lvl4pPr>
      <a:lvl5pPr marL="2057400" indent="-228600" algn="l" defTabSz="457200" rtl="0" eaLnBrk="1" latinLnBrk="0" hangingPunct="1">
        <a:spcBef>
          <a:spcPct val="20000"/>
        </a:spcBef>
        <a:buClr>
          <a:schemeClr val="tx1"/>
        </a:buClr>
        <a:buFont typeface="Arial"/>
        <a:buChar char="»"/>
        <a:defRPr sz="1600" b="0" i="0" kern="1200">
          <a:solidFill>
            <a:srgbClr val="716C6B"/>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7" Type="http://schemas.openxmlformats.org/officeDocument/2006/relationships/image" Target="../media/image6.png"/><Relationship Id="rId2" Type="http://schemas.openxmlformats.org/officeDocument/2006/relationships/slideLayout" Target="../slideLayouts/slideLayout3.xml"/><Relationship Id="rId1" Type="http://schemas.openxmlformats.org/officeDocument/2006/relationships/vmlDrawing" Target="../drawings/vmlDrawing1.vml"/><Relationship Id="rId6" Type="http://schemas.openxmlformats.org/officeDocument/2006/relationships/oleObject" Target="../embeddings/oleObject3.bin"/><Relationship Id="rId5" Type="http://schemas.openxmlformats.org/officeDocument/2006/relationships/oleObject" Target="../embeddings/oleObject2.bin"/><Relationship Id="rId4" Type="http://schemas.openxmlformats.org/officeDocument/2006/relationships/oleObject" Target="../embeddings/oleObject1.bin"/></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 Placeholder 9"/>
          <p:cNvSpPr>
            <a:spLocks noGrp="1"/>
          </p:cNvSpPr>
          <p:nvPr>
            <p:ph type="body" idx="1"/>
          </p:nvPr>
        </p:nvSpPr>
        <p:spPr>
          <a:xfrm>
            <a:off x="4867100" y="4867275"/>
            <a:ext cx="4267200" cy="1228725"/>
          </a:xfrm>
        </p:spPr>
        <p:txBody>
          <a:bodyPr>
            <a:normAutofit fontScale="92500" lnSpcReduction="20000"/>
          </a:bodyPr>
          <a:lstStyle/>
          <a:p>
            <a:r>
              <a:rPr lang="en-US" dirty="0" smtClean="0"/>
              <a:t>Xiaoyu Xiu, Yan Ye, Yuwen He, Yong He</a:t>
            </a:r>
          </a:p>
          <a:p>
            <a:r>
              <a:rPr lang="en-US" dirty="0" err="1" smtClean="0"/>
              <a:t>InterDigital</a:t>
            </a:r>
            <a:r>
              <a:rPr lang="en-US" dirty="0" smtClean="0"/>
              <a:t> Communications, Inc.</a:t>
            </a:r>
            <a:endParaRPr lang="en-CA" dirty="0" smtClean="0"/>
          </a:p>
          <a:p>
            <a:r>
              <a:rPr lang="en-US" dirty="0" smtClean="0"/>
              <a:t>14</a:t>
            </a:r>
            <a:r>
              <a:rPr lang="en-US" baseline="30000" dirty="0" smtClean="0"/>
              <a:t>th</a:t>
            </a:r>
            <a:r>
              <a:rPr lang="en-US" dirty="0" smtClean="0"/>
              <a:t> JCT-VC meeting, July 2013</a:t>
            </a:r>
            <a:endParaRPr lang="en-US" dirty="0"/>
          </a:p>
        </p:txBody>
      </p:sp>
      <p:sp>
        <p:nvSpPr>
          <p:cNvPr id="7" name="Title 6"/>
          <p:cNvSpPr>
            <a:spLocks noGrp="1"/>
          </p:cNvSpPr>
          <p:nvPr>
            <p:ph type="title"/>
          </p:nvPr>
        </p:nvSpPr>
        <p:spPr>
          <a:xfrm>
            <a:off x="-16625" y="1990725"/>
            <a:ext cx="4495800" cy="1895475"/>
          </a:xfrm>
        </p:spPr>
        <p:txBody>
          <a:bodyPr/>
          <a:lstStyle/>
          <a:p>
            <a:r>
              <a:rPr lang="en-US" sz="2400" dirty="0" smtClean="0"/>
              <a:t>JCTVC-N0187</a:t>
            </a:r>
            <a:br>
              <a:rPr lang="en-US" sz="2400" dirty="0" smtClean="0"/>
            </a:br>
            <a:r>
              <a:rPr lang="en-US" sz="2400" dirty="0" smtClean="0"/>
              <a:t>Performance investigation on using H-ILP </a:t>
            </a:r>
            <a:r>
              <a:rPr lang="en-US" sz="2400" smtClean="0"/>
              <a:t>picture </a:t>
            </a:r>
            <a:r>
              <a:rPr lang="en-US" sz="2400" smtClean="0"/>
              <a:t>for SHVC</a:t>
            </a:r>
            <a:endParaRPr lang="en-US" sz="24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292802" y="274638"/>
            <a:ext cx="8470198" cy="563562"/>
          </a:xfrm>
        </p:spPr>
        <p:txBody>
          <a:bodyPr/>
          <a:lstStyle/>
          <a:p>
            <a:pPr eaLnBrk="1" hangingPunct="1"/>
            <a:r>
              <a:rPr lang="en-US" dirty="0" smtClean="0"/>
              <a:t>Summary</a:t>
            </a:r>
          </a:p>
        </p:txBody>
      </p:sp>
      <p:sp>
        <p:nvSpPr>
          <p:cNvPr id="6" name="Content Placeholder 2"/>
          <p:cNvSpPr txBox="1">
            <a:spLocks/>
          </p:cNvSpPr>
          <p:nvPr/>
        </p:nvSpPr>
        <p:spPr>
          <a:xfrm>
            <a:off x="381000" y="990600"/>
            <a:ext cx="8382000" cy="5486400"/>
          </a:xfrm>
          <a:prstGeom prst="rect">
            <a:avLst/>
          </a:prstGeom>
          <a:ln>
            <a:noFill/>
          </a:ln>
        </p:spPr>
        <p:txBody>
          <a:bodyPr vert="horz" lIns="91440" tIns="45720" rIns="91440" bIns="45720" rtlCol="0">
            <a:normAutofit/>
          </a:bodyPr>
          <a:lstStyle/>
          <a:p>
            <a:pPr marL="341313" marR="0" lvl="0" indent="-341313" algn="l" defTabSz="457200" rtl="0" eaLnBrk="1" fontAlgn="auto" latinLnBrk="0" hangingPunct="1">
              <a:lnSpc>
                <a:spcPct val="100000"/>
              </a:lnSpc>
              <a:spcBef>
                <a:spcPct val="20000"/>
              </a:spcBef>
              <a:spcAft>
                <a:spcPts val="0"/>
              </a:spcAft>
              <a:buClr>
                <a:srgbClr val="00B0F0"/>
              </a:buClr>
              <a:buSzPct val="120000"/>
              <a:buFont typeface="Arial" pitchFamily="34" charset="0"/>
              <a:buChar char="•"/>
              <a:tabLst/>
              <a:defRPr/>
            </a:pPr>
            <a:r>
              <a:rPr lang="en-US" sz="2400" dirty="0" smtClean="0">
                <a:solidFill>
                  <a:srgbClr val="716C6B"/>
                </a:solidFill>
                <a:latin typeface="Arial"/>
                <a:cs typeface="Arial"/>
              </a:rPr>
              <a:t>Current SHVC design</a:t>
            </a:r>
          </a:p>
          <a:p>
            <a:pPr marL="798513" marR="0" lvl="1" indent="-341313" fontAlgn="auto">
              <a:spcBef>
                <a:spcPct val="20000"/>
              </a:spcBef>
              <a:spcAft>
                <a:spcPts val="0"/>
              </a:spcAft>
              <a:buClr>
                <a:srgbClr val="00B0F0"/>
              </a:buClr>
              <a:buSzPct val="120000"/>
              <a:buFont typeface="Arial" pitchFamily="34" charset="0"/>
              <a:buChar char="•"/>
              <a:tabLst/>
              <a:defRPr/>
            </a:pPr>
            <a:r>
              <a:rPr lang="en-US" sz="2400" dirty="0" smtClean="0">
                <a:solidFill>
                  <a:srgbClr val="00AEEF"/>
                </a:solidFill>
                <a:latin typeface="Arial"/>
                <a:cs typeface="Arial"/>
              </a:rPr>
              <a:t>Multi-loop decoding based scheme</a:t>
            </a:r>
            <a:r>
              <a:rPr lang="en-US" sz="2400" dirty="0" smtClean="0">
                <a:solidFill>
                  <a:srgbClr val="716C6B"/>
                </a:solidFill>
                <a:latin typeface="Arial"/>
                <a:cs typeface="Arial"/>
              </a:rPr>
              <a:t> using reconstructed BL picture for inter-layer prediction (ILP)</a:t>
            </a:r>
          </a:p>
          <a:p>
            <a:pPr marL="341313" indent="-341313">
              <a:spcBef>
                <a:spcPct val="20000"/>
              </a:spcBef>
              <a:buClr>
                <a:srgbClr val="00B0F0"/>
              </a:buClr>
              <a:buSzPct val="120000"/>
              <a:buFont typeface="Arial" pitchFamily="34" charset="0"/>
              <a:buChar char="•"/>
              <a:defRPr/>
            </a:pPr>
            <a:r>
              <a:rPr lang="en-US" sz="2400" dirty="0" smtClean="0">
                <a:solidFill>
                  <a:srgbClr val="716C6B"/>
                </a:solidFill>
                <a:latin typeface="Arial"/>
                <a:cs typeface="Arial"/>
              </a:rPr>
              <a:t> Hybrid inter-layer prediction (H-ILP) picture</a:t>
            </a:r>
          </a:p>
          <a:p>
            <a:pPr marL="798513" lvl="1" indent="-341313">
              <a:spcBef>
                <a:spcPct val="20000"/>
              </a:spcBef>
              <a:buClr>
                <a:srgbClr val="00B0F0"/>
              </a:buClr>
              <a:buSzPct val="120000"/>
              <a:buFont typeface="Arial" pitchFamily="34" charset="0"/>
              <a:buChar char="•"/>
              <a:defRPr/>
            </a:pPr>
            <a:r>
              <a:rPr lang="en-US" sz="2400" dirty="0" smtClean="0">
                <a:solidFill>
                  <a:srgbClr val="716C6B"/>
                </a:solidFill>
                <a:latin typeface="Arial"/>
                <a:cs typeface="Arial"/>
              </a:rPr>
              <a:t>Using </a:t>
            </a:r>
            <a:r>
              <a:rPr lang="en-US" sz="2400" dirty="0" smtClean="0">
                <a:solidFill>
                  <a:srgbClr val="00AEEF"/>
                </a:solidFill>
                <a:latin typeface="Arial"/>
                <a:cs typeface="Arial"/>
              </a:rPr>
              <a:t>BL motion information</a:t>
            </a:r>
            <a:r>
              <a:rPr lang="en-US" sz="2400" dirty="0" smtClean="0">
                <a:solidFill>
                  <a:srgbClr val="716C6B"/>
                </a:solidFill>
                <a:latin typeface="Arial"/>
                <a:cs typeface="Arial"/>
              </a:rPr>
              <a:t> to perform MC on </a:t>
            </a:r>
            <a:r>
              <a:rPr lang="en-US" sz="2400" dirty="0" smtClean="0">
                <a:solidFill>
                  <a:srgbClr val="00AEEF"/>
                </a:solidFill>
                <a:latin typeface="Arial"/>
                <a:cs typeface="Arial"/>
              </a:rPr>
              <a:t>EL temporal reference picture</a:t>
            </a:r>
          </a:p>
          <a:p>
            <a:pPr marL="798513" lvl="1" indent="-341313">
              <a:spcBef>
                <a:spcPct val="20000"/>
              </a:spcBef>
              <a:buClr>
                <a:srgbClr val="00B0F0"/>
              </a:buClr>
              <a:buSzPct val="120000"/>
              <a:buFont typeface="Arial" pitchFamily="34" charset="0"/>
              <a:buChar char="•"/>
              <a:defRPr/>
            </a:pPr>
            <a:r>
              <a:rPr lang="en-US" sz="2400" dirty="0" smtClean="0">
                <a:solidFill>
                  <a:srgbClr val="716C6B"/>
                </a:solidFill>
                <a:latin typeface="Arial"/>
                <a:cs typeface="Arial"/>
              </a:rPr>
              <a:t>Adding </a:t>
            </a:r>
            <a:r>
              <a:rPr lang="en-US" sz="2400" dirty="0" smtClean="0">
                <a:solidFill>
                  <a:srgbClr val="00AEEF"/>
                </a:solidFill>
                <a:latin typeface="Arial"/>
                <a:cs typeface="Arial"/>
              </a:rPr>
              <a:t>BL residue</a:t>
            </a:r>
            <a:r>
              <a:rPr lang="en-US" sz="2400" dirty="0" smtClean="0">
                <a:solidFill>
                  <a:srgbClr val="716C6B"/>
                </a:solidFill>
                <a:latin typeface="Arial"/>
                <a:cs typeface="Arial"/>
              </a:rPr>
              <a:t> to motion compensated EL signal</a:t>
            </a:r>
          </a:p>
          <a:p>
            <a:pPr marL="341313" indent="-341313">
              <a:spcBef>
                <a:spcPct val="20000"/>
              </a:spcBef>
              <a:buClr>
                <a:srgbClr val="00B0F0"/>
              </a:buClr>
              <a:buSzPct val="120000"/>
              <a:buFont typeface="Arial" pitchFamily="34" charset="0"/>
              <a:buChar char="•"/>
              <a:defRPr/>
            </a:pPr>
            <a:r>
              <a:rPr lang="en-US" sz="2400" dirty="0" smtClean="0">
                <a:solidFill>
                  <a:srgbClr val="716C6B"/>
                </a:solidFill>
                <a:latin typeface="Arial"/>
                <a:cs typeface="Arial"/>
              </a:rPr>
              <a:t>H-ILP based multi-loop decoding scheme</a:t>
            </a:r>
          </a:p>
          <a:p>
            <a:pPr marL="798513" lvl="1" indent="-341313">
              <a:spcBef>
                <a:spcPct val="20000"/>
              </a:spcBef>
              <a:buClr>
                <a:srgbClr val="00B0F0"/>
              </a:buClr>
              <a:buSzPct val="120000"/>
              <a:buFont typeface="Arial" pitchFamily="34" charset="0"/>
              <a:buChar char="•"/>
              <a:defRPr/>
            </a:pPr>
            <a:r>
              <a:rPr lang="en-US" sz="2400" dirty="0" smtClean="0">
                <a:solidFill>
                  <a:srgbClr val="716C6B"/>
                </a:solidFill>
                <a:latin typeface="Arial"/>
                <a:cs typeface="Arial"/>
              </a:rPr>
              <a:t>Using both ILP picture and H-ILP picture for EL inter-layer prediction</a:t>
            </a:r>
            <a:endParaRPr lang="en-US" sz="2400" dirty="0" smtClean="0">
              <a:solidFill>
                <a:srgbClr val="00AEEF"/>
              </a:solidFill>
              <a:latin typeface="Arial"/>
              <a:cs typeface="Aria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292802" y="274638"/>
            <a:ext cx="8470198" cy="563562"/>
          </a:xfrm>
        </p:spPr>
        <p:txBody>
          <a:bodyPr/>
          <a:lstStyle/>
          <a:p>
            <a:pPr eaLnBrk="1" hangingPunct="1"/>
            <a:r>
              <a:rPr lang="en-US" dirty="0" smtClean="0"/>
              <a:t>Hybrid Inter-layer Prediction Picture</a:t>
            </a:r>
          </a:p>
        </p:txBody>
      </p:sp>
      <p:sp>
        <p:nvSpPr>
          <p:cNvPr id="7" name="Content Placeholder 2"/>
          <p:cNvSpPr txBox="1">
            <a:spLocks/>
          </p:cNvSpPr>
          <p:nvPr/>
        </p:nvSpPr>
        <p:spPr>
          <a:xfrm>
            <a:off x="57810" y="1066800"/>
            <a:ext cx="5791200" cy="533400"/>
          </a:xfrm>
          <a:prstGeom prst="rect">
            <a:avLst/>
          </a:prstGeom>
          <a:ln>
            <a:noFill/>
          </a:ln>
        </p:spPr>
        <p:txBody>
          <a:bodyPr vert="horz" lIns="91440" tIns="45720" rIns="91440" bIns="45720" rtlCol="0">
            <a:normAutofit/>
          </a:bodyPr>
          <a:lstStyle/>
          <a:p>
            <a:pPr marL="341313" marR="0" lvl="0" indent="-341313" algn="l" defTabSz="457200" rtl="0" eaLnBrk="1" fontAlgn="auto" latinLnBrk="0" hangingPunct="1">
              <a:lnSpc>
                <a:spcPct val="100000"/>
              </a:lnSpc>
              <a:spcBef>
                <a:spcPct val="20000"/>
              </a:spcBef>
              <a:spcAft>
                <a:spcPts val="0"/>
              </a:spcAft>
              <a:buClr>
                <a:srgbClr val="00B0F0"/>
              </a:buClr>
              <a:buSzPct val="120000"/>
              <a:buFont typeface="Arial" pitchFamily="34" charset="0"/>
              <a:buChar char="•"/>
              <a:tabLst/>
              <a:defRPr/>
            </a:pPr>
            <a:r>
              <a:rPr lang="en-US" sz="2000" dirty="0" smtClean="0">
                <a:solidFill>
                  <a:srgbClr val="716C6B"/>
                </a:solidFill>
                <a:latin typeface="Arial"/>
                <a:cs typeface="Arial"/>
              </a:rPr>
              <a:t>The BL block is </a:t>
            </a:r>
            <a:r>
              <a:rPr lang="en-US" sz="2000" dirty="0" err="1" smtClean="0">
                <a:solidFill>
                  <a:srgbClr val="716C6B"/>
                </a:solidFill>
                <a:latin typeface="Arial"/>
                <a:cs typeface="Arial"/>
              </a:rPr>
              <a:t>uni</a:t>
            </a:r>
            <a:r>
              <a:rPr lang="en-US" sz="2000" dirty="0" smtClean="0">
                <a:solidFill>
                  <a:srgbClr val="716C6B"/>
                </a:solidFill>
                <a:latin typeface="Arial"/>
                <a:cs typeface="Arial"/>
              </a:rPr>
              <a:t>-predicted</a:t>
            </a:r>
          </a:p>
          <a:p>
            <a:pPr marL="341313" marR="0" lvl="0" indent="-341313" algn="l" defTabSz="457200" rtl="0" eaLnBrk="1" fontAlgn="auto" latinLnBrk="0" hangingPunct="1">
              <a:lnSpc>
                <a:spcPct val="100000"/>
              </a:lnSpc>
              <a:spcBef>
                <a:spcPct val="20000"/>
              </a:spcBef>
              <a:spcAft>
                <a:spcPts val="0"/>
              </a:spcAft>
              <a:buClr>
                <a:srgbClr val="00B0F0"/>
              </a:buClr>
              <a:buSzPct val="120000"/>
              <a:tabLst/>
              <a:defRPr/>
            </a:pPr>
            <a:endParaRPr lang="en-US" sz="2400" dirty="0" smtClean="0">
              <a:solidFill>
                <a:srgbClr val="716C6B"/>
              </a:solidFill>
              <a:latin typeface="Arial"/>
              <a:cs typeface="Arial"/>
            </a:endParaRPr>
          </a:p>
        </p:txBody>
      </p:sp>
      <p:sp>
        <p:nvSpPr>
          <p:cNvPr id="1028"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1" name="Rectangle 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4"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7" name="Object 16"/>
          <p:cNvGraphicFramePr>
            <a:graphicFrameLocks noChangeAspect="1"/>
          </p:cNvGraphicFramePr>
          <p:nvPr/>
        </p:nvGraphicFramePr>
        <p:xfrm>
          <a:off x="4514850" y="3321050"/>
          <a:ext cx="114300" cy="215900"/>
        </p:xfrm>
        <a:graphic>
          <a:graphicData uri="http://schemas.openxmlformats.org/presentationml/2006/ole">
            <p:oleObj spid="_x0000_s1036" name="Equation" r:id="rId4" imgW="114120" imgH="215640" progId="Equation.3">
              <p:embed/>
            </p:oleObj>
          </a:graphicData>
        </a:graphic>
      </p:graphicFrame>
      <p:graphicFrame>
        <p:nvGraphicFramePr>
          <p:cNvPr id="18" name="Object 17"/>
          <p:cNvGraphicFramePr>
            <a:graphicFrameLocks noChangeAspect="1"/>
          </p:cNvGraphicFramePr>
          <p:nvPr/>
        </p:nvGraphicFramePr>
        <p:xfrm>
          <a:off x="273328" y="1576387"/>
          <a:ext cx="5173662" cy="785813"/>
        </p:xfrm>
        <a:graphic>
          <a:graphicData uri="http://schemas.openxmlformats.org/presentationml/2006/ole">
            <p:oleObj spid="_x0000_s1037" name="Equation" r:id="rId5" imgW="3136680" imgH="507960" progId="Equation.3">
              <p:embed/>
            </p:oleObj>
          </a:graphicData>
        </a:graphic>
      </p:graphicFrame>
      <p:sp>
        <p:nvSpPr>
          <p:cNvPr id="20" name="Content Placeholder 2"/>
          <p:cNvSpPr txBox="1">
            <a:spLocks/>
          </p:cNvSpPr>
          <p:nvPr/>
        </p:nvSpPr>
        <p:spPr>
          <a:xfrm>
            <a:off x="57810" y="2490787"/>
            <a:ext cx="5791200" cy="533400"/>
          </a:xfrm>
          <a:prstGeom prst="rect">
            <a:avLst/>
          </a:prstGeom>
          <a:ln>
            <a:noFill/>
          </a:ln>
        </p:spPr>
        <p:txBody>
          <a:bodyPr vert="horz" lIns="91440" tIns="45720" rIns="91440" bIns="45720" rtlCol="0">
            <a:normAutofit/>
          </a:bodyPr>
          <a:lstStyle/>
          <a:p>
            <a:pPr marL="341313" marR="0" lvl="0" indent="-341313" algn="l" defTabSz="457200" rtl="0" eaLnBrk="1" fontAlgn="auto" latinLnBrk="0" hangingPunct="1">
              <a:lnSpc>
                <a:spcPct val="100000"/>
              </a:lnSpc>
              <a:spcBef>
                <a:spcPct val="20000"/>
              </a:spcBef>
              <a:spcAft>
                <a:spcPts val="0"/>
              </a:spcAft>
              <a:buClr>
                <a:srgbClr val="00B0F0"/>
              </a:buClr>
              <a:buSzPct val="120000"/>
              <a:buFont typeface="Arial" pitchFamily="34" charset="0"/>
              <a:buChar char="•"/>
              <a:tabLst/>
              <a:defRPr/>
            </a:pPr>
            <a:r>
              <a:rPr lang="en-US" sz="2000" dirty="0" smtClean="0">
                <a:solidFill>
                  <a:srgbClr val="716C6B"/>
                </a:solidFill>
                <a:latin typeface="Arial"/>
                <a:cs typeface="Arial"/>
              </a:rPr>
              <a:t>The BL block is bi-predicted</a:t>
            </a:r>
          </a:p>
          <a:p>
            <a:pPr marL="341313" marR="0" lvl="0" indent="-341313" algn="l" defTabSz="457200" rtl="0" eaLnBrk="1" fontAlgn="auto" latinLnBrk="0" hangingPunct="1">
              <a:lnSpc>
                <a:spcPct val="100000"/>
              </a:lnSpc>
              <a:spcBef>
                <a:spcPct val="20000"/>
              </a:spcBef>
              <a:spcAft>
                <a:spcPts val="0"/>
              </a:spcAft>
              <a:buClr>
                <a:srgbClr val="00B0F0"/>
              </a:buClr>
              <a:buSzPct val="120000"/>
              <a:tabLst/>
              <a:defRPr/>
            </a:pPr>
            <a:endParaRPr lang="en-US" sz="2400" dirty="0" smtClean="0">
              <a:solidFill>
                <a:srgbClr val="716C6B"/>
              </a:solidFill>
              <a:latin typeface="Arial"/>
              <a:cs typeface="Arial"/>
            </a:endParaRPr>
          </a:p>
        </p:txBody>
      </p:sp>
      <p:graphicFrame>
        <p:nvGraphicFramePr>
          <p:cNvPr id="21" name="Object 20"/>
          <p:cNvGraphicFramePr>
            <a:graphicFrameLocks noChangeAspect="1"/>
          </p:cNvGraphicFramePr>
          <p:nvPr/>
        </p:nvGraphicFramePr>
        <p:xfrm>
          <a:off x="105168" y="2955774"/>
          <a:ext cx="5575682" cy="1122444"/>
        </p:xfrm>
        <a:graphic>
          <a:graphicData uri="http://schemas.openxmlformats.org/presentationml/2006/ole">
            <p:oleObj spid="_x0000_s1039" name="Equation" r:id="rId6" imgW="3670200" imgH="787320" progId="Equation.3">
              <p:embed/>
            </p:oleObj>
          </a:graphicData>
        </a:graphic>
      </p:graphicFrame>
      <p:sp>
        <p:nvSpPr>
          <p:cNvPr id="22" name="Content Placeholder 2"/>
          <p:cNvSpPr txBox="1">
            <a:spLocks/>
          </p:cNvSpPr>
          <p:nvPr/>
        </p:nvSpPr>
        <p:spPr>
          <a:xfrm>
            <a:off x="57810" y="4267200"/>
            <a:ext cx="5638800" cy="1524000"/>
          </a:xfrm>
          <a:prstGeom prst="rect">
            <a:avLst/>
          </a:prstGeom>
          <a:ln>
            <a:noFill/>
          </a:ln>
        </p:spPr>
        <p:txBody>
          <a:bodyPr vert="horz" lIns="91440" tIns="45720" rIns="91440" bIns="45720" rtlCol="0">
            <a:normAutofit/>
          </a:bodyPr>
          <a:lstStyle/>
          <a:p>
            <a:pPr marL="341313" marR="0" lvl="0" indent="-341313" algn="l" defTabSz="457200" rtl="0" eaLnBrk="1" fontAlgn="auto" latinLnBrk="0" hangingPunct="1">
              <a:lnSpc>
                <a:spcPct val="100000"/>
              </a:lnSpc>
              <a:spcBef>
                <a:spcPct val="20000"/>
              </a:spcBef>
              <a:spcAft>
                <a:spcPts val="0"/>
              </a:spcAft>
              <a:buClr>
                <a:srgbClr val="00B0F0"/>
              </a:buClr>
              <a:buSzPct val="120000"/>
              <a:buFont typeface="Arial" pitchFamily="34" charset="0"/>
              <a:buChar char="•"/>
              <a:tabLst/>
              <a:defRPr/>
            </a:pPr>
            <a:r>
              <a:rPr lang="en-US" dirty="0" smtClean="0">
                <a:solidFill>
                  <a:srgbClr val="716C6B"/>
                </a:solidFill>
                <a:latin typeface="Arial"/>
                <a:cs typeface="Arial"/>
              </a:rPr>
              <a:t>Bilinear filter is applied to up-sample the BL residue at fractional pixel positions</a:t>
            </a:r>
          </a:p>
          <a:p>
            <a:pPr marL="341313" marR="0" lvl="0" indent="-341313" algn="l" defTabSz="457200" rtl="0" eaLnBrk="1" fontAlgn="auto" latinLnBrk="0" hangingPunct="1">
              <a:lnSpc>
                <a:spcPct val="100000"/>
              </a:lnSpc>
              <a:spcBef>
                <a:spcPct val="20000"/>
              </a:spcBef>
              <a:spcAft>
                <a:spcPts val="0"/>
              </a:spcAft>
              <a:buClr>
                <a:srgbClr val="00B0F0"/>
              </a:buClr>
              <a:buSzPct val="120000"/>
              <a:buFont typeface="Arial" pitchFamily="34" charset="0"/>
              <a:buChar char="•"/>
              <a:tabLst/>
              <a:defRPr/>
            </a:pPr>
            <a:r>
              <a:rPr lang="en-US" dirty="0" smtClean="0">
                <a:solidFill>
                  <a:srgbClr val="716C6B"/>
                </a:solidFill>
                <a:latin typeface="Arial"/>
                <a:cs typeface="Arial"/>
              </a:rPr>
              <a:t>BL MVs are scaled according to spatial scalability ratio</a:t>
            </a:r>
          </a:p>
          <a:p>
            <a:pPr marL="341313" marR="0" lvl="0" indent="-341313" algn="l" defTabSz="457200" rtl="0" eaLnBrk="1" fontAlgn="auto" latinLnBrk="0" hangingPunct="1">
              <a:lnSpc>
                <a:spcPct val="100000"/>
              </a:lnSpc>
              <a:spcBef>
                <a:spcPct val="20000"/>
              </a:spcBef>
              <a:spcAft>
                <a:spcPts val="0"/>
              </a:spcAft>
              <a:buClr>
                <a:srgbClr val="00B0F0"/>
              </a:buClr>
              <a:buSzPct val="120000"/>
              <a:tabLst/>
              <a:defRPr/>
            </a:pPr>
            <a:endParaRPr lang="en-US" sz="2400" dirty="0" smtClean="0">
              <a:solidFill>
                <a:srgbClr val="716C6B"/>
              </a:solidFill>
              <a:latin typeface="Arial"/>
              <a:cs typeface="Arial"/>
            </a:endParaRPr>
          </a:p>
        </p:txBody>
      </p:sp>
      <p:pic>
        <p:nvPicPr>
          <p:cNvPr id="1041" name="Picture 17"/>
          <p:cNvPicPr>
            <a:picLocks noChangeAspect="1" noChangeArrowheads="1"/>
          </p:cNvPicPr>
          <p:nvPr/>
        </p:nvPicPr>
        <p:blipFill>
          <a:blip r:embed="rId7"/>
          <a:srcRect/>
          <a:stretch>
            <a:fillRect/>
          </a:stretch>
        </p:blipFill>
        <p:spPr bwMode="auto">
          <a:xfrm>
            <a:off x="5670330" y="1340070"/>
            <a:ext cx="3448677" cy="4591051"/>
          </a:xfrm>
          <a:prstGeom prst="rect">
            <a:avLst/>
          </a:prstGeom>
          <a:noFill/>
          <a:ln w="9525">
            <a:noFill/>
            <a:miter lim="800000"/>
            <a:headEnd/>
            <a:tailEnd/>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292802" y="274638"/>
            <a:ext cx="8470198" cy="563562"/>
          </a:xfrm>
        </p:spPr>
        <p:txBody>
          <a:bodyPr/>
          <a:lstStyle/>
          <a:p>
            <a:pPr eaLnBrk="1" hangingPunct="1"/>
            <a:r>
              <a:rPr lang="en-US" dirty="0" smtClean="0"/>
              <a:t>EL Reference Picture Placement</a:t>
            </a:r>
          </a:p>
        </p:txBody>
      </p:sp>
      <p:pic>
        <p:nvPicPr>
          <p:cNvPr id="13314" name="Picture 2"/>
          <p:cNvPicPr>
            <a:picLocks noChangeAspect="1" noChangeArrowheads="1"/>
          </p:cNvPicPr>
          <p:nvPr/>
        </p:nvPicPr>
        <p:blipFill>
          <a:blip r:embed="rId3"/>
          <a:srcRect/>
          <a:stretch>
            <a:fillRect/>
          </a:stretch>
        </p:blipFill>
        <p:spPr bwMode="auto">
          <a:xfrm>
            <a:off x="880240" y="2543500"/>
            <a:ext cx="7595220" cy="3048000"/>
          </a:xfrm>
          <a:prstGeom prst="rect">
            <a:avLst/>
          </a:prstGeom>
          <a:noFill/>
          <a:ln w="9525">
            <a:noFill/>
            <a:miter lim="800000"/>
            <a:headEnd/>
            <a:tailEnd/>
          </a:ln>
        </p:spPr>
      </p:pic>
      <p:sp>
        <p:nvSpPr>
          <p:cNvPr id="7" name="Content Placeholder 2"/>
          <p:cNvSpPr txBox="1">
            <a:spLocks/>
          </p:cNvSpPr>
          <p:nvPr/>
        </p:nvSpPr>
        <p:spPr>
          <a:xfrm>
            <a:off x="381000" y="990600"/>
            <a:ext cx="8382000" cy="1447800"/>
          </a:xfrm>
          <a:prstGeom prst="rect">
            <a:avLst/>
          </a:prstGeom>
          <a:ln>
            <a:noFill/>
          </a:ln>
        </p:spPr>
        <p:txBody>
          <a:bodyPr vert="horz" lIns="91440" tIns="45720" rIns="91440" bIns="45720" rtlCol="0">
            <a:normAutofit/>
          </a:bodyPr>
          <a:lstStyle/>
          <a:p>
            <a:pPr marL="341313" marR="0" lvl="0" indent="-341313" algn="l" defTabSz="457200" rtl="0" eaLnBrk="1" fontAlgn="auto" latinLnBrk="0" hangingPunct="1">
              <a:lnSpc>
                <a:spcPct val="100000"/>
              </a:lnSpc>
              <a:spcBef>
                <a:spcPct val="20000"/>
              </a:spcBef>
              <a:spcAft>
                <a:spcPts val="0"/>
              </a:spcAft>
              <a:buClr>
                <a:srgbClr val="00B0F0"/>
              </a:buClr>
              <a:buSzPct val="120000"/>
              <a:buFont typeface="Arial" pitchFamily="34" charset="0"/>
              <a:buChar char="•"/>
              <a:tabLst/>
              <a:defRPr/>
            </a:pPr>
            <a:r>
              <a:rPr lang="en-US" sz="2000" dirty="0" smtClean="0">
                <a:solidFill>
                  <a:srgbClr val="716C6B"/>
                </a:solidFill>
                <a:latin typeface="Arial"/>
                <a:cs typeface="Arial"/>
              </a:rPr>
              <a:t>For EL B-Slice, ILP picture and H-ILP picture are placed at the end of reference picture lists L0 and L1 respectively</a:t>
            </a:r>
          </a:p>
          <a:p>
            <a:pPr marL="341313" indent="-341313">
              <a:spcBef>
                <a:spcPct val="20000"/>
              </a:spcBef>
              <a:buClr>
                <a:srgbClr val="00B0F0"/>
              </a:buClr>
              <a:buSzPct val="120000"/>
              <a:buFont typeface="Arial" pitchFamily="34" charset="0"/>
              <a:buChar char="•"/>
              <a:defRPr/>
            </a:pPr>
            <a:r>
              <a:rPr lang="en-US" sz="2000" dirty="0" smtClean="0">
                <a:solidFill>
                  <a:srgbClr val="716C6B"/>
                </a:solidFill>
                <a:latin typeface="Arial"/>
                <a:cs typeface="Arial"/>
              </a:rPr>
              <a:t>For EL P-Slice, H-ILP picture is placed after EL temporal reference pictures and ILP picture</a:t>
            </a:r>
            <a:endParaRPr lang="en-US" sz="2000" dirty="0" smtClean="0">
              <a:solidFill>
                <a:srgbClr val="00AEEF"/>
              </a:solidFill>
              <a:latin typeface="Arial"/>
              <a:cs typeface="Aria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292802" y="274638"/>
            <a:ext cx="8470198" cy="563562"/>
          </a:xfrm>
        </p:spPr>
        <p:txBody>
          <a:bodyPr/>
          <a:lstStyle/>
          <a:p>
            <a:pPr eaLnBrk="1" hangingPunct="1"/>
            <a:r>
              <a:rPr lang="en-US" dirty="0" smtClean="0"/>
              <a:t>Coding Performance</a:t>
            </a:r>
          </a:p>
        </p:txBody>
      </p:sp>
      <p:sp>
        <p:nvSpPr>
          <p:cNvPr id="10" name="Content Placeholder 2"/>
          <p:cNvSpPr txBox="1">
            <a:spLocks/>
          </p:cNvSpPr>
          <p:nvPr/>
        </p:nvSpPr>
        <p:spPr>
          <a:xfrm>
            <a:off x="381000" y="990600"/>
            <a:ext cx="7772400" cy="1219200"/>
          </a:xfrm>
          <a:prstGeom prst="rect">
            <a:avLst/>
          </a:prstGeom>
          <a:ln>
            <a:noFill/>
          </a:ln>
        </p:spPr>
        <p:txBody>
          <a:bodyPr vert="horz" lIns="91440" tIns="45720" rIns="91440" bIns="45720" rtlCol="0">
            <a:normAutofit/>
          </a:bodyPr>
          <a:lstStyle/>
          <a:p>
            <a:pPr marL="341313" marR="0" lvl="0" indent="-341313" algn="l" defTabSz="457200" rtl="0" eaLnBrk="1" fontAlgn="auto" latinLnBrk="0" hangingPunct="1">
              <a:lnSpc>
                <a:spcPct val="100000"/>
              </a:lnSpc>
              <a:spcBef>
                <a:spcPct val="20000"/>
              </a:spcBef>
              <a:spcAft>
                <a:spcPts val="0"/>
              </a:spcAft>
              <a:buClr>
                <a:srgbClr val="00B0F0"/>
              </a:buClr>
              <a:buSzPct val="120000"/>
              <a:buFont typeface="Arial" pitchFamily="34" charset="0"/>
              <a:buChar char="•"/>
              <a:tabLst/>
              <a:defRPr/>
            </a:pPr>
            <a:r>
              <a:rPr lang="en-US" sz="2000" dirty="0" smtClean="0">
                <a:solidFill>
                  <a:srgbClr val="716C6B"/>
                </a:solidFill>
                <a:latin typeface="Arial"/>
                <a:cs typeface="Arial"/>
              </a:rPr>
              <a:t>SHM 2.0 </a:t>
            </a:r>
            <a:r>
              <a:rPr lang="en-US" sz="2000" dirty="0" err="1" smtClean="0">
                <a:solidFill>
                  <a:srgbClr val="716C6B"/>
                </a:solidFill>
                <a:latin typeface="Arial"/>
                <a:cs typeface="Arial"/>
              </a:rPr>
              <a:t>refIdx</a:t>
            </a:r>
            <a:r>
              <a:rPr lang="en-US" sz="2000" dirty="0" smtClean="0">
                <a:solidFill>
                  <a:srgbClr val="716C6B"/>
                </a:solidFill>
                <a:latin typeface="Arial"/>
                <a:cs typeface="Arial"/>
              </a:rPr>
              <a:t> is used as anchor</a:t>
            </a:r>
          </a:p>
          <a:p>
            <a:pPr marL="341313" marR="0" lvl="0" indent="-341313" algn="l" defTabSz="457200" rtl="0" eaLnBrk="1" fontAlgn="auto" latinLnBrk="0" hangingPunct="1">
              <a:lnSpc>
                <a:spcPct val="100000"/>
              </a:lnSpc>
              <a:spcBef>
                <a:spcPct val="20000"/>
              </a:spcBef>
              <a:spcAft>
                <a:spcPts val="0"/>
              </a:spcAft>
              <a:buClr>
                <a:srgbClr val="00B0F0"/>
              </a:buClr>
              <a:buSzPct val="120000"/>
              <a:buFont typeface="Arial" pitchFamily="34" charset="0"/>
              <a:buChar char="•"/>
              <a:tabLst/>
              <a:defRPr/>
            </a:pPr>
            <a:r>
              <a:rPr lang="en-US" sz="2000" dirty="0" smtClean="0">
                <a:solidFill>
                  <a:srgbClr val="716C6B"/>
                </a:solidFill>
                <a:latin typeface="Arial"/>
                <a:cs typeface="Arial"/>
              </a:rPr>
              <a:t>Average BD-rate saving: </a:t>
            </a:r>
            <a:r>
              <a:rPr lang="en-US" sz="2000" dirty="0" smtClean="0">
                <a:solidFill>
                  <a:srgbClr val="00AEEF"/>
                </a:solidFill>
                <a:latin typeface="Arial"/>
                <a:cs typeface="Arial"/>
              </a:rPr>
              <a:t>2.1%, 2.4% and 1.6%</a:t>
            </a:r>
            <a:r>
              <a:rPr lang="en-US" sz="2000" dirty="0" smtClean="0">
                <a:solidFill>
                  <a:srgbClr val="716C6B"/>
                </a:solidFill>
                <a:latin typeface="Arial"/>
                <a:cs typeface="Arial"/>
              </a:rPr>
              <a:t> for RA, LDB and LDP respectively</a:t>
            </a:r>
          </a:p>
        </p:txBody>
      </p:sp>
      <p:graphicFrame>
        <p:nvGraphicFramePr>
          <p:cNvPr id="7" name="Table 6"/>
          <p:cNvGraphicFramePr>
            <a:graphicFrameLocks noGrp="1"/>
          </p:cNvGraphicFramePr>
          <p:nvPr/>
        </p:nvGraphicFramePr>
        <p:xfrm>
          <a:off x="533400" y="2396360"/>
          <a:ext cx="8077201" cy="2971800"/>
        </p:xfrm>
        <a:graphic>
          <a:graphicData uri="http://schemas.openxmlformats.org/drawingml/2006/table">
            <a:tbl>
              <a:tblPr/>
              <a:tblGrid>
                <a:gridCol w="1938229"/>
                <a:gridCol w="682108"/>
                <a:gridCol w="682108"/>
                <a:gridCol w="682108"/>
                <a:gridCol w="682108"/>
                <a:gridCol w="682108"/>
                <a:gridCol w="682108"/>
                <a:gridCol w="682108"/>
                <a:gridCol w="682108"/>
                <a:gridCol w="682108"/>
              </a:tblGrid>
              <a:tr h="247650">
                <a:tc>
                  <a:txBody>
                    <a:bodyPr/>
                    <a:lstStyle/>
                    <a:p>
                      <a:pPr algn="ctr" fontAlgn="b"/>
                      <a:r>
                        <a:rPr lang="en-US" sz="1400" b="0" i="0" u="none" strike="noStrike" dirty="0">
                          <a:solidFill>
                            <a:srgbClr val="000000"/>
                          </a:solidFill>
                          <a:latin typeface="Arial"/>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gridSpan="3">
                  <a:txBody>
                    <a:bodyPr/>
                    <a:lstStyle/>
                    <a:p>
                      <a:pPr algn="ctr" fontAlgn="b"/>
                      <a:r>
                        <a:rPr lang="en-US" sz="1400" b="1" i="0" u="none" strike="noStrike" dirty="0">
                          <a:solidFill>
                            <a:srgbClr val="000000"/>
                          </a:solidFill>
                          <a:latin typeface="Arial"/>
                        </a:rPr>
                        <a:t>RA HEVC 2x</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400" b="1" i="0" u="none" strike="noStrike">
                          <a:solidFill>
                            <a:srgbClr val="000000"/>
                          </a:solidFill>
                          <a:latin typeface="Arial"/>
                        </a:rPr>
                        <a:t>RA HEVC 1.5x</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400" b="1" i="0" u="none" strike="noStrike">
                          <a:solidFill>
                            <a:srgbClr val="000000"/>
                          </a:solidFill>
                          <a:latin typeface="Arial"/>
                        </a:rPr>
                        <a:t>RA HEVC SNR</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247650">
                <a:tc>
                  <a:txBody>
                    <a:bodyPr/>
                    <a:lstStyle/>
                    <a:p>
                      <a:pPr algn="ctr" fontAlgn="b"/>
                      <a:r>
                        <a:rPr lang="en-US" sz="1400" b="0" i="0" u="none" strike="noStrike">
                          <a:solidFill>
                            <a:srgbClr val="000000"/>
                          </a:solidFill>
                          <a:latin typeface="Arial"/>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Arial"/>
                        </a:rPr>
                        <a:t>Y</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Arial"/>
                        </a:rPr>
                        <a:t>U</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Arial"/>
                        </a:rPr>
                        <a:t>V</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dirty="0">
                          <a:solidFill>
                            <a:srgbClr val="000000"/>
                          </a:solidFill>
                          <a:latin typeface="Arial"/>
                        </a:rPr>
                        <a:t>Y</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dirty="0">
                          <a:solidFill>
                            <a:srgbClr val="000000"/>
                          </a:solidFill>
                          <a:latin typeface="Arial"/>
                        </a:rPr>
                        <a:t>U</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dirty="0">
                          <a:solidFill>
                            <a:srgbClr val="000000"/>
                          </a:solidFill>
                          <a:latin typeface="Arial"/>
                        </a:rPr>
                        <a:t>V</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Arial"/>
                        </a:rPr>
                        <a:t>Y</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Arial"/>
                        </a:rPr>
                        <a:t>U</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Arial"/>
                        </a:rPr>
                        <a:t>V</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247650">
                <a:tc>
                  <a:txBody>
                    <a:bodyPr/>
                    <a:lstStyle/>
                    <a:p>
                      <a:pPr algn="ctr" fontAlgn="b"/>
                      <a:r>
                        <a:rPr lang="en-US" sz="1400" b="0" i="0" u="none" strike="noStrike">
                          <a:solidFill>
                            <a:srgbClr val="000000"/>
                          </a:solidFill>
                          <a:latin typeface="Arial"/>
                        </a:rPr>
                        <a:t>Class A</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400" b="0" i="0" u="none" strike="noStrike">
                          <a:solidFill>
                            <a:srgbClr val="000000"/>
                          </a:solidFill>
                          <a:latin typeface="Arial"/>
                        </a:rPr>
                        <a:t>-2.1%</a:t>
                      </a:r>
                    </a:p>
                  </a:txBody>
                  <a:tcPr marL="0" marR="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400" b="0" i="0" u="none" strike="noStrike">
                          <a:solidFill>
                            <a:srgbClr val="000000"/>
                          </a:solidFill>
                          <a:latin typeface="Arial"/>
                        </a:rPr>
                        <a:t>-4.8%</a:t>
                      </a:r>
                    </a:p>
                  </a:txBody>
                  <a:tcPr marL="0" marR="0" marT="0" marB="0" anchor="b">
                    <a:lnL>
                      <a:noFill/>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b"/>
                      <a:r>
                        <a:rPr lang="en-US" sz="1400" b="0" i="0" u="none" strike="noStrike">
                          <a:solidFill>
                            <a:srgbClr val="000000"/>
                          </a:solidFill>
                          <a:latin typeface="Arial"/>
                        </a:rPr>
                        <a:t>-4.8%</a:t>
                      </a: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b"/>
                      <a:r>
                        <a:rPr lang="en-US" sz="1400" b="0" i="0" u="none" strike="noStrike">
                          <a:solidFill>
                            <a:srgbClr val="000000"/>
                          </a:solidFill>
                          <a:latin typeface="Arial"/>
                        </a:rPr>
                        <a:t> </a:t>
                      </a:r>
                    </a:p>
                  </a:txBody>
                  <a:tcPr marL="0" marR="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400" b="0" i="0" u="none" strike="noStrike">
                          <a:solidFill>
                            <a:srgbClr val="000000"/>
                          </a:solidFill>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400" b="0" i="0" u="none" strike="noStrike">
                          <a:solidFill>
                            <a:srgbClr val="000000"/>
                          </a:solidFill>
                          <a:latin typeface="Arial"/>
                        </a:rPr>
                        <a:t> </a:t>
                      </a: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400" b="0" i="0" u="none" strike="noStrike" dirty="0">
                          <a:solidFill>
                            <a:srgbClr val="000000"/>
                          </a:solidFill>
                          <a:latin typeface="Arial"/>
                        </a:rPr>
                        <a:t>-1.9%</a:t>
                      </a:r>
                    </a:p>
                  </a:txBody>
                  <a:tcPr marL="0" marR="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400" b="0" i="0" u="none" strike="noStrike">
                          <a:solidFill>
                            <a:srgbClr val="000000"/>
                          </a:solidFill>
                          <a:latin typeface="Arial"/>
                        </a:rPr>
                        <a:t>-5.5%</a:t>
                      </a:r>
                    </a:p>
                  </a:txBody>
                  <a:tcPr marL="0" marR="0" marT="0" marB="0" anchor="b">
                    <a:lnL>
                      <a:noFill/>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b"/>
                      <a:r>
                        <a:rPr lang="en-US" sz="1400" b="0" i="0" u="none" strike="noStrike">
                          <a:solidFill>
                            <a:srgbClr val="000000"/>
                          </a:solidFill>
                          <a:latin typeface="Arial"/>
                        </a:rPr>
                        <a:t>-6.0%</a:t>
                      </a: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CCFFCC"/>
                    </a:solidFill>
                  </a:tcPr>
                </a:tc>
              </a:tr>
              <a:tr h="247650">
                <a:tc>
                  <a:txBody>
                    <a:bodyPr/>
                    <a:lstStyle/>
                    <a:p>
                      <a:pPr algn="ctr" fontAlgn="b"/>
                      <a:r>
                        <a:rPr lang="en-US" sz="1400" b="0" i="0" u="none" strike="noStrike">
                          <a:solidFill>
                            <a:srgbClr val="000000"/>
                          </a:solidFill>
                          <a:latin typeface="Arial"/>
                        </a:rPr>
                        <a:t>Class B</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Arial"/>
                        </a:rPr>
                        <a:t>-1.8%</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Arial"/>
                        </a:rPr>
                        <a:t>-4.1%</a:t>
                      </a:r>
                    </a:p>
                  </a:txBody>
                  <a:tcPr marL="0" marR="0" marT="0" marB="0" anchor="b">
                    <a:lnL>
                      <a:noFill/>
                    </a:lnL>
                    <a:lnR>
                      <a:noFill/>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1400" b="0" i="0" u="none" strike="noStrike">
                          <a:solidFill>
                            <a:srgbClr val="000000"/>
                          </a:solidFill>
                          <a:latin typeface="Arial"/>
                        </a:rPr>
                        <a:t>-4.7%</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1400" b="0" i="0" u="none" strike="noStrike">
                          <a:solidFill>
                            <a:srgbClr val="000000"/>
                          </a:solidFill>
                          <a:latin typeface="Arial"/>
                        </a:rPr>
                        <a:t>-2.2%</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Arial"/>
                        </a:rPr>
                        <a:t>-5.2%</a:t>
                      </a:r>
                    </a:p>
                  </a:txBody>
                  <a:tcPr marL="0" marR="0" marT="0" marB="0" anchor="b">
                    <a:lnL>
                      <a:noFill/>
                    </a:lnL>
                    <a:lnR>
                      <a:noFill/>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1400" b="0" i="0" u="none" strike="noStrike">
                          <a:solidFill>
                            <a:srgbClr val="000000"/>
                          </a:solidFill>
                          <a:latin typeface="Arial"/>
                        </a:rPr>
                        <a:t>-5.8%</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1400" b="0" i="0" u="none" strike="noStrike">
                          <a:solidFill>
                            <a:srgbClr val="000000"/>
                          </a:solidFill>
                          <a:latin typeface="Arial"/>
                        </a:rPr>
                        <a:t>-2.0%</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dirty="0">
                          <a:solidFill>
                            <a:srgbClr val="000000"/>
                          </a:solidFill>
                          <a:latin typeface="Arial"/>
                        </a:rPr>
                        <a:t>-5.2%</a:t>
                      </a:r>
                    </a:p>
                  </a:txBody>
                  <a:tcPr marL="0" marR="0" marT="0" marB="0" anchor="b">
                    <a:lnL>
                      <a:noFill/>
                    </a:lnL>
                    <a:lnR>
                      <a:noFill/>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1400" b="0" i="0" u="none" strike="noStrike">
                          <a:solidFill>
                            <a:srgbClr val="000000"/>
                          </a:solidFill>
                          <a:latin typeface="Arial"/>
                        </a:rPr>
                        <a:t>-6.3%</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CCFFCC"/>
                    </a:solidFill>
                  </a:tcPr>
                </a:tc>
              </a:tr>
              <a:tr h="495300">
                <a:tc>
                  <a:txBody>
                    <a:bodyPr/>
                    <a:lstStyle/>
                    <a:p>
                      <a:pPr algn="ctr" fontAlgn="b"/>
                      <a:r>
                        <a:rPr lang="en-US" sz="1400" b="1" i="0" u="none" strike="noStrike">
                          <a:solidFill>
                            <a:srgbClr val="000000"/>
                          </a:solidFill>
                          <a:latin typeface="Arial"/>
                        </a:rPr>
                        <a:t>Overall (Test vs Ref)</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400" b="0" i="0" u="none" strike="noStrike">
                          <a:solidFill>
                            <a:srgbClr val="000000"/>
                          </a:solidFill>
                          <a:latin typeface="Arial"/>
                        </a:rPr>
                        <a:t>-1.9%</a:t>
                      </a:r>
                    </a:p>
                  </a:txBody>
                  <a:tcPr marL="0" marR="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400" b="0" i="0" u="none" strike="noStrike">
                          <a:solidFill>
                            <a:srgbClr val="000000"/>
                          </a:solidFill>
                          <a:latin typeface="Arial"/>
                        </a:rPr>
                        <a:t>-4.3%</a:t>
                      </a:r>
                    </a:p>
                  </a:txBody>
                  <a:tcPr marL="0" marR="0" marT="0" marB="0" anchor="b">
                    <a:lnL>
                      <a:noFill/>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b"/>
                      <a:r>
                        <a:rPr lang="en-US" sz="1400" b="0" i="0" u="none" strike="noStrike">
                          <a:solidFill>
                            <a:srgbClr val="000000"/>
                          </a:solidFill>
                          <a:latin typeface="Arial"/>
                        </a:rPr>
                        <a:t>-4.7%</a:t>
                      </a: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b"/>
                      <a:r>
                        <a:rPr lang="en-US" sz="1400" b="0" i="0" u="none" strike="noStrike">
                          <a:solidFill>
                            <a:srgbClr val="000000"/>
                          </a:solidFill>
                          <a:latin typeface="Arial"/>
                        </a:rPr>
                        <a:t>-2.2%</a:t>
                      </a:r>
                    </a:p>
                  </a:txBody>
                  <a:tcPr marL="0" marR="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400" b="0" i="0" u="none" strike="noStrike">
                          <a:solidFill>
                            <a:srgbClr val="000000"/>
                          </a:solidFill>
                          <a:latin typeface="Arial"/>
                        </a:rPr>
                        <a:t>-5.2%</a:t>
                      </a:r>
                    </a:p>
                  </a:txBody>
                  <a:tcPr marL="0" marR="0" marT="0" marB="0" anchor="b">
                    <a:lnL>
                      <a:noFill/>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b"/>
                      <a:r>
                        <a:rPr lang="en-US" sz="1400" b="0" i="0" u="none" strike="noStrike">
                          <a:solidFill>
                            <a:srgbClr val="000000"/>
                          </a:solidFill>
                          <a:latin typeface="Arial"/>
                        </a:rPr>
                        <a:t>-5.8%</a:t>
                      </a: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b"/>
                      <a:r>
                        <a:rPr lang="en-US" sz="1400" b="0" i="0" u="none" strike="noStrike">
                          <a:solidFill>
                            <a:srgbClr val="000000"/>
                          </a:solidFill>
                          <a:latin typeface="Arial"/>
                        </a:rPr>
                        <a:t>-2.0%</a:t>
                      </a:r>
                    </a:p>
                  </a:txBody>
                  <a:tcPr marL="0" marR="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400" b="0" i="0" u="none" strike="noStrike" dirty="0">
                          <a:solidFill>
                            <a:srgbClr val="000000"/>
                          </a:solidFill>
                          <a:latin typeface="Arial"/>
                        </a:rPr>
                        <a:t>-5.2%</a:t>
                      </a:r>
                    </a:p>
                  </a:txBody>
                  <a:tcPr marL="0" marR="0" marT="0" marB="0" anchor="b">
                    <a:lnL>
                      <a:noFill/>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b"/>
                      <a:r>
                        <a:rPr lang="en-US" sz="1400" b="0" i="0" u="none" strike="noStrike">
                          <a:solidFill>
                            <a:srgbClr val="000000"/>
                          </a:solidFill>
                          <a:latin typeface="Arial"/>
                        </a:rPr>
                        <a:t>-6.2%</a:t>
                      </a: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CCFFCC"/>
                    </a:solidFill>
                  </a:tcPr>
                </a:tc>
              </a:tr>
              <a:tr h="495300">
                <a:tc>
                  <a:txBody>
                    <a:bodyPr/>
                    <a:lstStyle/>
                    <a:p>
                      <a:pPr algn="ctr" fontAlgn="b"/>
                      <a:r>
                        <a:rPr lang="en-US" sz="1400" b="1" i="0" u="none" strike="noStrike">
                          <a:solidFill>
                            <a:srgbClr val="000000"/>
                          </a:solidFill>
                          <a:latin typeface="Arial"/>
                        </a:rPr>
                        <a:t>Overall (Test vs single layer)</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400" b="0" i="0" u="none" strike="noStrike">
                          <a:solidFill>
                            <a:srgbClr val="000000"/>
                          </a:solidFill>
                          <a:latin typeface="Arial"/>
                        </a:rPr>
                        <a:t>16.9%</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400" b="0" i="0" u="none" strike="noStrike">
                          <a:solidFill>
                            <a:srgbClr val="000000"/>
                          </a:solidFill>
                          <a:latin typeface="Arial"/>
                        </a:rPr>
                        <a:t>27.5%</a:t>
                      </a:r>
                    </a:p>
                  </a:txBody>
                  <a:tcPr marL="0" marR="0" marT="0" marB="0" anchor="b">
                    <a:lnL>
                      <a:noFill/>
                    </a:lnL>
                    <a:lnR>
                      <a:noFill/>
                    </a:lnR>
                    <a:lnT>
                      <a:noFill/>
                    </a:lnT>
                    <a:lnB>
                      <a:noFill/>
                    </a:lnB>
                  </a:tcPr>
                </a:tc>
                <a:tc>
                  <a:txBody>
                    <a:bodyPr/>
                    <a:lstStyle/>
                    <a:p>
                      <a:pPr algn="ctr" fontAlgn="b"/>
                      <a:r>
                        <a:rPr lang="en-US" sz="1400" b="0" i="0" u="none" strike="noStrike">
                          <a:solidFill>
                            <a:srgbClr val="000000"/>
                          </a:solidFill>
                          <a:latin typeface="Arial"/>
                        </a:rPr>
                        <a:t>25.7%</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400" b="0" i="0" u="none" strike="noStrike">
                          <a:solidFill>
                            <a:srgbClr val="000000"/>
                          </a:solidFill>
                          <a:latin typeface="Arial"/>
                        </a:rPr>
                        <a:t>13.6%</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400" b="0" i="0" u="none" strike="noStrike">
                          <a:solidFill>
                            <a:srgbClr val="000000"/>
                          </a:solidFill>
                          <a:latin typeface="Arial"/>
                        </a:rPr>
                        <a:t>22.3%</a:t>
                      </a:r>
                    </a:p>
                  </a:txBody>
                  <a:tcPr marL="0" marR="0" marT="0" marB="0" anchor="b">
                    <a:lnL>
                      <a:noFill/>
                    </a:lnL>
                    <a:lnR>
                      <a:noFill/>
                    </a:lnR>
                    <a:lnT>
                      <a:noFill/>
                    </a:lnT>
                    <a:lnB>
                      <a:noFill/>
                    </a:lnB>
                  </a:tcPr>
                </a:tc>
                <a:tc>
                  <a:txBody>
                    <a:bodyPr/>
                    <a:lstStyle/>
                    <a:p>
                      <a:pPr algn="ctr" fontAlgn="b"/>
                      <a:r>
                        <a:rPr lang="en-US" sz="1400" b="0" i="0" u="none" strike="noStrike">
                          <a:solidFill>
                            <a:srgbClr val="000000"/>
                          </a:solidFill>
                          <a:latin typeface="Arial"/>
                        </a:rPr>
                        <a:t>21.7%</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400" b="0" i="0" u="none" strike="noStrike">
                          <a:solidFill>
                            <a:srgbClr val="000000"/>
                          </a:solidFill>
                          <a:latin typeface="Arial"/>
                        </a:rPr>
                        <a:t>12.1%</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400" b="0" i="0" u="none" strike="noStrike">
                          <a:solidFill>
                            <a:srgbClr val="000000"/>
                          </a:solidFill>
                          <a:latin typeface="Arial"/>
                        </a:rPr>
                        <a:t>25.0%</a:t>
                      </a:r>
                    </a:p>
                  </a:txBody>
                  <a:tcPr marL="0" marR="0" marT="0" marB="0" anchor="b">
                    <a:lnL>
                      <a:noFill/>
                    </a:lnL>
                    <a:lnR>
                      <a:noFill/>
                    </a:lnR>
                    <a:lnT>
                      <a:noFill/>
                    </a:lnT>
                    <a:lnB>
                      <a:noFill/>
                    </a:lnB>
                  </a:tcPr>
                </a:tc>
                <a:tc>
                  <a:txBody>
                    <a:bodyPr/>
                    <a:lstStyle/>
                    <a:p>
                      <a:pPr algn="ctr" fontAlgn="b"/>
                      <a:r>
                        <a:rPr lang="en-US" sz="1400" b="0" i="0" u="none" strike="noStrike" dirty="0">
                          <a:solidFill>
                            <a:srgbClr val="000000"/>
                          </a:solidFill>
                          <a:latin typeface="Arial"/>
                        </a:rPr>
                        <a:t>25.8%</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r>
              <a:tr h="495300">
                <a:tc>
                  <a:txBody>
                    <a:bodyPr/>
                    <a:lstStyle/>
                    <a:p>
                      <a:pPr algn="ctr" fontAlgn="b"/>
                      <a:r>
                        <a:rPr lang="en-US" sz="1400" b="1" i="0" u="none" strike="noStrike">
                          <a:solidFill>
                            <a:srgbClr val="000000"/>
                          </a:solidFill>
                          <a:latin typeface="Arial"/>
                        </a:rPr>
                        <a:t>Overall (Ref vs single layer)</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400" b="0" i="0" u="none" strike="noStrike">
                          <a:solidFill>
                            <a:srgbClr val="000000"/>
                          </a:solidFill>
                          <a:latin typeface="Arial"/>
                        </a:rPr>
                        <a:t>19.2%</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400" b="0" i="0" u="none" strike="noStrike">
                          <a:solidFill>
                            <a:srgbClr val="000000"/>
                          </a:solidFill>
                          <a:latin typeface="Arial"/>
                        </a:rPr>
                        <a:t>33.3%</a:t>
                      </a:r>
                    </a:p>
                  </a:txBody>
                  <a:tcPr marL="0" marR="0" marT="0" marB="0" anchor="b">
                    <a:lnL>
                      <a:noFill/>
                    </a:lnL>
                    <a:lnR>
                      <a:noFill/>
                    </a:lnR>
                    <a:lnT>
                      <a:noFill/>
                    </a:lnT>
                    <a:lnB>
                      <a:noFill/>
                    </a:lnB>
                  </a:tcPr>
                </a:tc>
                <a:tc>
                  <a:txBody>
                    <a:bodyPr/>
                    <a:lstStyle/>
                    <a:p>
                      <a:pPr algn="ctr" fontAlgn="b"/>
                      <a:r>
                        <a:rPr lang="en-US" sz="1400" b="0" i="0" u="none" strike="noStrike">
                          <a:solidFill>
                            <a:srgbClr val="000000"/>
                          </a:solidFill>
                          <a:latin typeface="Arial"/>
                        </a:rPr>
                        <a:t>32.0%</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400" b="0" i="0" u="none" strike="noStrike">
                          <a:solidFill>
                            <a:srgbClr val="000000"/>
                          </a:solidFill>
                          <a:latin typeface="Arial"/>
                        </a:rPr>
                        <a:t>16.2%</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400" b="0" i="0" u="none" strike="noStrike">
                          <a:solidFill>
                            <a:srgbClr val="000000"/>
                          </a:solidFill>
                          <a:latin typeface="Arial"/>
                        </a:rPr>
                        <a:t>28.8%</a:t>
                      </a:r>
                    </a:p>
                  </a:txBody>
                  <a:tcPr marL="0" marR="0" marT="0" marB="0" anchor="b">
                    <a:lnL>
                      <a:noFill/>
                    </a:lnL>
                    <a:lnR>
                      <a:noFill/>
                    </a:lnR>
                    <a:lnT>
                      <a:noFill/>
                    </a:lnT>
                    <a:lnB>
                      <a:noFill/>
                    </a:lnB>
                  </a:tcPr>
                </a:tc>
                <a:tc>
                  <a:txBody>
                    <a:bodyPr/>
                    <a:lstStyle/>
                    <a:p>
                      <a:pPr algn="ctr" fontAlgn="b"/>
                      <a:r>
                        <a:rPr lang="en-US" sz="1400" b="0" i="0" u="none" strike="noStrike">
                          <a:solidFill>
                            <a:srgbClr val="000000"/>
                          </a:solidFill>
                          <a:latin typeface="Arial"/>
                        </a:rPr>
                        <a:t>29.1%</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400" b="0" i="0" u="none" strike="noStrike">
                          <a:solidFill>
                            <a:srgbClr val="000000"/>
                          </a:solidFill>
                          <a:latin typeface="Arial"/>
                        </a:rPr>
                        <a:t>14.4%</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400" b="0" i="0" u="none" strike="noStrike">
                          <a:solidFill>
                            <a:srgbClr val="000000"/>
                          </a:solidFill>
                          <a:latin typeface="Arial"/>
                        </a:rPr>
                        <a:t>32.1%</a:t>
                      </a:r>
                    </a:p>
                  </a:txBody>
                  <a:tcPr marL="0" marR="0" marT="0" marB="0" anchor="b">
                    <a:lnL>
                      <a:noFill/>
                    </a:lnL>
                    <a:lnR>
                      <a:noFill/>
                    </a:lnR>
                    <a:lnT>
                      <a:noFill/>
                    </a:lnT>
                    <a:lnB>
                      <a:noFill/>
                    </a:lnB>
                  </a:tcPr>
                </a:tc>
                <a:tc>
                  <a:txBody>
                    <a:bodyPr/>
                    <a:lstStyle/>
                    <a:p>
                      <a:pPr algn="ctr" fontAlgn="b"/>
                      <a:r>
                        <a:rPr lang="en-US" sz="1400" b="0" i="0" u="none" strike="noStrike" dirty="0">
                          <a:solidFill>
                            <a:srgbClr val="000000"/>
                          </a:solidFill>
                          <a:latin typeface="Arial"/>
                        </a:rPr>
                        <a:t>34.1%</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r>
              <a:tr h="495300">
                <a:tc>
                  <a:txBody>
                    <a:bodyPr/>
                    <a:lstStyle/>
                    <a:p>
                      <a:pPr algn="ctr" fontAlgn="b"/>
                      <a:r>
                        <a:rPr lang="en-US" sz="1400" b="1" i="0" u="none" strike="noStrike" dirty="0">
                          <a:solidFill>
                            <a:srgbClr val="7F7F7F"/>
                          </a:solidFill>
                          <a:latin typeface="Arial"/>
                        </a:rPr>
                        <a:t>EL only (Test </a:t>
                      </a:r>
                      <a:r>
                        <a:rPr lang="en-US" sz="1400" b="1" i="0" u="none" strike="noStrike" dirty="0" err="1">
                          <a:solidFill>
                            <a:srgbClr val="7F7F7F"/>
                          </a:solidFill>
                          <a:latin typeface="Arial"/>
                        </a:rPr>
                        <a:t>vs</a:t>
                      </a:r>
                      <a:r>
                        <a:rPr lang="en-US" sz="1400" b="1" i="0" u="none" strike="noStrike" dirty="0">
                          <a:solidFill>
                            <a:srgbClr val="7F7F7F"/>
                          </a:solidFill>
                          <a:latin typeface="Arial"/>
                        </a:rPr>
                        <a:t> Ref)</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7F7F7F"/>
                          </a:solidFill>
                          <a:latin typeface="Arial"/>
                        </a:rPr>
                        <a:t>-3.4%</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7F7F7F"/>
                          </a:solidFill>
                          <a:latin typeface="Arial"/>
                        </a:rPr>
                        <a:t>-5.8%</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7F7F7F"/>
                          </a:solidFill>
                          <a:latin typeface="Arial"/>
                        </a:rPr>
                        <a:t>-6.2%</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7F7F7F"/>
                          </a:solidFill>
                          <a:latin typeface="Arial"/>
                        </a:rPr>
                        <a:t>-5.7%</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7F7F7F"/>
                          </a:solidFill>
                          <a:latin typeface="Arial"/>
                        </a:rPr>
                        <a:t>-8.7%</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7F7F7F"/>
                          </a:solidFill>
                          <a:latin typeface="Arial"/>
                        </a:rPr>
                        <a:t>-9.4%</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7F7F7F"/>
                          </a:solidFill>
                          <a:latin typeface="Arial"/>
                        </a:rPr>
                        <a:t>-3.5%</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7F7F7F"/>
                          </a:solidFill>
                          <a:latin typeface="Arial"/>
                        </a:rPr>
                        <a:t>-7.0%</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dirty="0">
                          <a:solidFill>
                            <a:srgbClr val="7F7F7F"/>
                          </a:solidFill>
                          <a:latin typeface="Arial"/>
                        </a:rPr>
                        <a:t>-8.0%</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292802" y="274638"/>
            <a:ext cx="8470198" cy="563562"/>
          </a:xfrm>
        </p:spPr>
        <p:txBody>
          <a:bodyPr/>
          <a:lstStyle/>
          <a:p>
            <a:pPr eaLnBrk="1" hangingPunct="1"/>
            <a:r>
              <a:rPr lang="en-US" dirty="0" smtClean="0"/>
              <a:t>Coding Performance</a:t>
            </a:r>
          </a:p>
        </p:txBody>
      </p:sp>
      <p:graphicFrame>
        <p:nvGraphicFramePr>
          <p:cNvPr id="6" name="Table 5"/>
          <p:cNvGraphicFramePr>
            <a:graphicFrameLocks noGrp="1"/>
          </p:cNvGraphicFramePr>
          <p:nvPr/>
        </p:nvGraphicFramePr>
        <p:xfrm>
          <a:off x="609600" y="914400"/>
          <a:ext cx="8077202" cy="2590800"/>
        </p:xfrm>
        <a:graphic>
          <a:graphicData uri="http://schemas.openxmlformats.org/drawingml/2006/table">
            <a:tbl>
              <a:tblPr/>
              <a:tblGrid>
                <a:gridCol w="1938230"/>
                <a:gridCol w="682108"/>
                <a:gridCol w="682108"/>
                <a:gridCol w="682108"/>
                <a:gridCol w="682108"/>
                <a:gridCol w="682108"/>
                <a:gridCol w="682108"/>
                <a:gridCol w="682108"/>
                <a:gridCol w="682108"/>
                <a:gridCol w="682108"/>
              </a:tblGrid>
              <a:tr h="215900">
                <a:tc>
                  <a:txBody>
                    <a:bodyPr/>
                    <a:lstStyle/>
                    <a:p>
                      <a:pPr algn="ctr" fontAlgn="b"/>
                      <a:r>
                        <a:rPr lang="en-US" sz="1400" b="0" i="0" u="none" strike="noStrike" dirty="0">
                          <a:solidFill>
                            <a:srgbClr val="000000"/>
                          </a:solidFill>
                          <a:latin typeface="Arial"/>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gridSpan="3">
                  <a:txBody>
                    <a:bodyPr/>
                    <a:lstStyle/>
                    <a:p>
                      <a:pPr algn="ctr" fontAlgn="b"/>
                      <a:r>
                        <a:rPr lang="en-US" sz="1400" b="1" i="0" u="none" strike="noStrike" dirty="0">
                          <a:solidFill>
                            <a:srgbClr val="000000"/>
                          </a:solidFill>
                          <a:latin typeface="Arial"/>
                        </a:rPr>
                        <a:t>LD-B HEVC 2x</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400" b="1" i="0" u="none" strike="noStrike" dirty="0">
                          <a:solidFill>
                            <a:srgbClr val="000000"/>
                          </a:solidFill>
                          <a:latin typeface="Arial"/>
                        </a:rPr>
                        <a:t>LD-B HEVC 1.5x</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400" b="1" i="0" u="none" strike="noStrike">
                          <a:solidFill>
                            <a:srgbClr val="000000"/>
                          </a:solidFill>
                          <a:latin typeface="Arial"/>
                        </a:rPr>
                        <a:t>LD-B HEVC SNR</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215900">
                <a:tc>
                  <a:txBody>
                    <a:bodyPr/>
                    <a:lstStyle/>
                    <a:p>
                      <a:pPr algn="ctr" fontAlgn="b"/>
                      <a:r>
                        <a:rPr lang="en-US" sz="1400" b="0" i="0" u="none" strike="noStrike">
                          <a:solidFill>
                            <a:srgbClr val="000000"/>
                          </a:solidFill>
                          <a:latin typeface="Arial"/>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Arial"/>
                        </a:rPr>
                        <a:t>Y</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Arial"/>
                        </a:rPr>
                        <a:t>U</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dirty="0">
                          <a:solidFill>
                            <a:srgbClr val="000000"/>
                          </a:solidFill>
                          <a:latin typeface="Arial"/>
                        </a:rPr>
                        <a:t>V</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dirty="0">
                          <a:solidFill>
                            <a:srgbClr val="000000"/>
                          </a:solidFill>
                          <a:latin typeface="Arial"/>
                        </a:rPr>
                        <a:t>Y</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dirty="0">
                          <a:solidFill>
                            <a:srgbClr val="000000"/>
                          </a:solidFill>
                          <a:latin typeface="Arial"/>
                        </a:rPr>
                        <a:t>U</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dirty="0">
                          <a:solidFill>
                            <a:srgbClr val="000000"/>
                          </a:solidFill>
                          <a:latin typeface="Arial"/>
                        </a:rPr>
                        <a:t>V</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dirty="0">
                          <a:solidFill>
                            <a:srgbClr val="000000"/>
                          </a:solidFill>
                          <a:latin typeface="Arial"/>
                        </a:rPr>
                        <a:t>Y</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dirty="0">
                          <a:solidFill>
                            <a:srgbClr val="000000"/>
                          </a:solidFill>
                          <a:latin typeface="Arial"/>
                        </a:rPr>
                        <a:t>U</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Arial"/>
                        </a:rPr>
                        <a:t>V</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215900">
                <a:tc>
                  <a:txBody>
                    <a:bodyPr/>
                    <a:lstStyle/>
                    <a:p>
                      <a:pPr algn="ctr" fontAlgn="b"/>
                      <a:r>
                        <a:rPr lang="en-US" sz="1400" b="0" i="0" u="none" strike="noStrike">
                          <a:solidFill>
                            <a:srgbClr val="000000"/>
                          </a:solidFill>
                          <a:latin typeface="Arial"/>
                        </a:rPr>
                        <a:t>Class A</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400" b="0" i="0" u="none" strike="noStrike">
                          <a:solidFill>
                            <a:srgbClr val="000000"/>
                          </a:solidFill>
                          <a:latin typeface="Arial"/>
                        </a:rPr>
                        <a:t>-2.3%</a:t>
                      </a:r>
                    </a:p>
                  </a:txBody>
                  <a:tcPr marL="0" marR="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400" b="0" i="0" u="none" strike="noStrike">
                          <a:solidFill>
                            <a:srgbClr val="000000"/>
                          </a:solidFill>
                          <a:latin typeface="Arial"/>
                        </a:rPr>
                        <a:t>-4.8%</a:t>
                      </a:r>
                    </a:p>
                  </a:txBody>
                  <a:tcPr marL="0" marR="0" marT="0" marB="0" anchor="b">
                    <a:lnL>
                      <a:noFill/>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b"/>
                      <a:r>
                        <a:rPr lang="en-US" sz="1400" b="0" i="0" u="none" strike="noStrike">
                          <a:solidFill>
                            <a:srgbClr val="000000"/>
                          </a:solidFill>
                          <a:latin typeface="Arial"/>
                        </a:rPr>
                        <a:t>-5.0%</a:t>
                      </a: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b"/>
                      <a:r>
                        <a:rPr lang="en-US" sz="1400" b="0" i="0" u="none" strike="noStrike">
                          <a:solidFill>
                            <a:srgbClr val="000000"/>
                          </a:solidFill>
                          <a:latin typeface="Arial"/>
                        </a:rPr>
                        <a:t> </a:t>
                      </a:r>
                    </a:p>
                  </a:txBody>
                  <a:tcPr marL="0" marR="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400" b="0" i="0" u="none" strike="noStrike">
                          <a:solidFill>
                            <a:srgbClr val="000000"/>
                          </a:solidFill>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400" b="0" i="0" u="none" strike="noStrike" dirty="0">
                          <a:solidFill>
                            <a:srgbClr val="000000"/>
                          </a:solidFill>
                          <a:latin typeface="Arial"/>
                        </a:rPr>
                        <a:t> </a:t>
                      </a: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400" b="0" i="0" u="none" strike="noStrike" dirty="0">
                          <a:solidFill>
                            <a:srgbClr val="000000"/>
                          </a:solidFill>
                          <a:latin typeface="Arial"/>
                        </a:rPr>
                        <a:t>-2.2%</a:t>
                      </a:r>
                    </a:p>
                  </a:txBody>
                  <a:tcPr marL="0" marR="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400" b="0" i="0" u="none" strike="noStrike" dirty="0">
                          <a:solidFill>
                            <a:srgbClr val="000000"/>
                          </a:solidFill>
                          <a:latin typeface="Arial"/>
                        </a:rPr>
                        <a:t>-5.1%</a:t>
                      </a:r>
                    </a:p>
                  </a:txBody>
                  <a:tcPr marL="0" marR="0" marT="0" marB="0" anchor="b">
                    <a:lnL>
                      <a:noFill/>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b"/>
                      <a:r>
                        <a:rPr lang="en-US" sz="1400" b="0" i="0" u="none" strike="noStrike">
                          <a:solidFill>
                            <a:srgbClr val="000000"/>
                          </a:solidFill>
                          <a:latin typeface="Arial"/>
                        </a:rPr>
                        <a:t>-5.5%</a:t>
                      </a: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CCFFCC"/>
                    </a:solidFill>
                  </a:tcPr>
                </a:tc>
              </a:tr>
              <a:tr h="215900">
                <a:tc>
                  <a:txBody>
                    <a:bodyPr/>
                    <a:lstStyle/>
                    <a:p>
                      <a:pPr algn="ctr" fontAlgn="b"/>
                      <a:r>
                        <a:rPr lang="en-US" sz="1400" b="0" i="0" u="none" strike="noStrike">
                          <a:solidFill>
                            <a:srgbClr val="000000"/>
                          </a:solidFill>
                          <a:latin typeface="Arial"/>
                        </a:rPr>
                        <a:t>Class B</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Arial"/>
                        </a:rPr>
                        <a:t>-2.0%</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Arial"/>
                        </a:rPr>
                        <a:t>-4.2%</a:t>
                      </a:r>
                    </a:p>
                  </a:txBody>
                  <a:tcPr marL="0" marR="0" marT="0" marB="0" anchor="b">
                    <a:lnL>
                      <a:noFill/>
                    </a:lnL>
                    <a:lnR>
                      <a:noFill/>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1400" b="0" i="0" u="none" strike="noStrike">
                          <a:solidFill>
                            <a:srgbClr val="000000"/>
                          </a:solidFill>
                          <a:latin typeface="Arial"/>
                        </a:rPr>
                        <a:t>-4.6%</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1400" b="0" i="0" u="none" strike="noStrike">
                          <a:solidFill>
                            <a:srgbClr val="000000"/>
                          </a:solidFill>
                          <a:latin typeface="Arial"/>
                        </a:rPr>
                        <a:t>-2.8%</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Arial"/>
                        </a:rPr>
                        <a:t>-5.6%</a:t>
                      </a:r>
                    </a:p>
                  </a:txBody>
                  <a:tcPr marL="0" marR="0" marT="0" marB="0" anchor="b">
                    <a:lnL>
                      <a:noFill/>
                    </a:lnL>
                    <a:lnR>
                      <a:noFill/>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1400" b="0" i="0" u="none" strike="noStrike" dirty="0">
                          <a:solidFill>
                            <a:srgbClr val="000000"/>
                          </a:solidFill>
                          <a:latin typeface="Arial"/>
                        </a:rPr>
                        <a:t>-6.0%</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1400" b="0" i="0" u="none" strike="noStrike" dirty="0">
                          <a:solidFill>
                            <a:srgbClr val="000000"/>
                          </a:solidFill>
                          <a:latin typeface="Arial"/>
                        </a:rPr>
                        <a:t>-2.2%</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dirty="0">
                          <a:solidFill>
                            <a:srgbClr val="000000"/>
                          </a:solidFill>
                          <a:latin typeface="Arial"/>
                        </a:rPr>
                        <a:t>-5.1%</a:t>
                      </a:r>
                    </a:p>
                  </a:txBody>
                  <a:tcPr marL="0" marR="0" marT="0" marB="0" anchor="b">
                    <a:lnL>
                      <a:noFill/>
                    </a:lnL>
                    <a:lnR>
                      <a:noFill/>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1400" b="0" i="0" u="none" strike="noStrike">
                          <a:solidFill>
                            <a:srgbClr val="000000"/>
                          </a:solidFill>
                          <a:latin typeface="Arial"/>
                        </a:rPr>
                        <a:t>-6.0%</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CCFFCC"/>
                    </a:solidFill>
                  </a:tcPr>
                </a:tc>
              </a:tr>
              <a:tr h="431800">
                <a:tc>
                  <a:txBody>
                    <a:bodyPr/>
                    <a:lstStyle/>
                    <a:p>
                      <a:pPr algn="ctr" fontAlgn="b"/>
                      <a:r>
                        <a:rPr lang="en-US" sz="1400" b="1" i="0" u="none" strike="noStrike">
                          <a:solidFill>
                            <a:srgbClr val="000000"/>
                          </a:solidFill>
                          <a:latin typeface="Arial"/>
                        </a:rPr>
                        <a:t>Overall (Test vs Ref)</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400" b="0" i="0" u="none" strike="noStrike">
                          <a:solidFill>
                            <a:srgbClr val="000000"/>
                          </a:solidFill>
                          <a:latin typeface="Arial"/>
                        </a:rPr>
                        <a:t>-2.1%</a:t>
                      </a:r>
                    </a:p>
                  </a:txBody>
                  <a:tcPr marL="0" marR="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400" b="0" i="0" u="none" strike="noStrike">
                          <a:solidFill>
                            <a:srgbClr val="000000"/>
                          </a:solidFill>
                          <a:latin typeface="Arial"/>
                        </a:rPr>
                        <a:t>-4.4%</a:t>
                      </a:r>
                    </a:p>
                  </a:txBody>
                  <a:tcPr marL="0" marR="0" marT="0" marB="0" anchor="b">
                    <a:lnL>
                      <a:noFill/>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b"/>
                      <a:r>
                        <a:rPr lang="en-US" sz="1400" b="0" i="0" u="none" strike="noStrike" dirty="0">
                          <a:solidFill>
                            <a:srgbClr val="000000"/>
                          </a:solidFill>
                          <a:latin typeface="Arial"/>
                        </a:rPr>
                        <a:t>-4.7%</a:t>
                      </a: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b"/>
                      <a:r>
                        <a:rPr lang="en-US" sz="1400" b="0" i="0" u="none" strike="noStrike">
                          <a:solidFill>
                            <a:srgbClr val="000000"/>
                          </a:solidFill>
                          <a:latin typeface="Arial"/>
                        </a:rPr>
                        <a:t>-2.8%</a:t>
                      </a:r>
                    </a:p>
                  </a:txBody>
                  <a:tcPr marL="0" marR="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400" b="0" i="0" u="none" strike="noStrike">
                          <a:solidFill>
                            <a:srgbClr val="000000"/>
                          </a:solidFill>
                          <a:latin typeface="Arial"/>
                        </a:rPr>
                        <a:t>-5.6%</a:t>
                      </a:r>
                    </a:p>
                  </a:txBody>
                  <a:tcPr marL="0" marR="0" marT="0" marB="0" anchor="b">
                    <a:lnL>
                      <a:noFill/>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b"/>
                      <a:r>
                        <a:rPr lang="en-US" sz="1400" b="0" i="0" u="none" strike="noStrike">
                          <a:solidFill>
                            <a:srgbClr val="000000"/>
                          </a:solidFill>
                          <a:latin typeface="Arial"/>
                        </a:rPr>
                        <a:t>-6.0%</a:t>
                      </a: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b"/>
                      <a:r>
                        <a:rPr lang="en-US" sz="1400" b="0" i="0" u="none" strike="noStrike" dirty="0">
                          <a:solidFill>
                            <a:srgbClr val="000000"/>
                          </a:solidFill>
                          <a:latin typeface="Arial"/>
                        </a:rPr>
                        <a:t>-2.2%</a:t>
                      </a:r>
                    </a:p>
                  </a:txBody>
                  <a:tcPr marL="0" marR="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400" b="0" i="0" u="none" strike="noStrike" dirty="0">
                          <a:solidFill>
                            <a:srgbClr val="000000"/>
                          </a:solidFill>
                          <a:latin typeface="Arial"/>
                        </a:rPr>
                        <a:t>-5.1%</a:t>
                      </a:r>
                    </a:p>
                  </a:txBody>
                  <a:tcPr marL="0" marR="0" marT="0" marB="0" anchor="b">
                    <a:lnL>
                      <a:noFill/>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b"/>
                      <a:r>
                        <a:rPr lang="en-US" sz="1400" b="0" i="0" u="none" strike="noStrike" dirty="0">
                          <a:solidFill>
                            <a:srgbClr val="000000"/>
                          </a:solidFill>
                          <a:latin typeface="Arial"/>
                        </a:rPr>
                        <a:t>-5.8%</a:t>
                      </a: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CCFFCC"/>
                    </a:solidFill>
                  </a:tcPr>
                </a:tc>
              </a:tr>
              <a:tr h="431800">
                <a:tc>
                  <a:txBody>
                    <a:bodyPr/>
                    <a:lstStyle/>
                    <a:p>
                      <a:pPr algn="ctr" fontAlgn="b"/>
                      <a:r>
                        <a:rPr lang="en-US" sz="1400" b="1" i="0" u="none" strike="noStrike">
                          <a:solidFill>
                            <a:srgbClr val="000000"/>
                          </a:solidFill>
                          <a:latin typeface="Arial"/>
                        </a:rPr>
                        <a:t>Overall (Test vs single layer)</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400" b="0" i="0" u="none" strike="noStrike">
                          <a:solidFill>
                            <a:srgbClr val="000000"/>
                          </a:solidFill>
                          <a:latin typeface="Arial"/>
                        </a:rPr>
                        <a:t>25.8%</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400" b="0" i="0" u="none" strike="noStrike">
                          <a:solidFill>
                            <a:srgbClr val="000000"/>
                          </a:solidFill>
                          <a:latin typeface="Arial"/>
                        </a:rPr>
                        <a:t>32.8%</a:t>
                      </a:r>
                    </a:p>
                  </a:txBody>
                  <a:tcPr marL="0" marR="0" marT="0" marB="0" anchor="b">
                    <a:lnL>
                      <a:noFill/>
                    </a:lnL>
                    <a:lnR>
                      <a:noFill/>
                    </a:lnR>
                    <a:lnT>
                      <a:noFill/>
                    </a:lnT>
                    <a:lnB>
                      <a:noFill/>
                    </a:lnB>
                  </a:tcPr>
                </a:tc>
                <a:tc>
                  <a:txBody>
                    <a:bodyPr/>
                    <a:lstStyle/>
                    <a:p>
                      <a:pPr algn="ctr" fontAlgn="b"/>
                      <a:r>
                        <a:rPr lang="en-US" sz="1400" b="0" i="0" u="none" strike="noStrike">
                          <a:solidFill>
                            <a:srgbClr val="000000"/>
                          </a:solidFill>
                          <a:latin typeface="Arial"/>
                        </a:rPr>
                        <a:t>33.1%</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400" b="0" i="0" u="none" strike="noStrike">
                          <a:solidFill>
                            <a:srgbClr val="000000"/>
                          </a:solidFill>
                          <a:latin typeface="Arial"/>
                        </a:rPr>
                        <a:t>21.3%</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400" b="0" i="0" u="none" strike="noStrike">
                          <a:solidFill>
                            <a:srgbClr val="000000"/>
                          </a:solidFill>
                          <a:latin typeface="Arial"/>
                        </a:rPr>
                        <a:t>25.6%</a:t>
                      </a:r>
                    </a:p>
                  </a:txBody>
                  <a:tcPr marL="0" marR="0" marT="0" marB="0" anchor="b">
                    <a:lnL>
                      <a:noFill/>
                    </a:lnL>
                    <a:lnR>
                      <a:noFill/>
                    </a:lnR>
                    <a:lnT>
                      <a:noFill/>
                    </a:lnT>
                    <a:lnB>
                      <a:noFill/>
                    </a:lnB>
                  </a:tcPr>
                </a:tc>
                <a:tc>
                  <a:txBody>
                    <a:bodyPr/>
                    <a:lstStyle/>
                    <a:p>
                      <a:pPr algn="ctr" fontAlgn="b"/>
                      <a:r>
                        <a:rPr lang="en-US" sz="1400" b="0" i="0" u="none" strike="noStrike">
                          <a:solidFill>
                            <a:srgbClr val="000000"/>
                          </a:solidFill>
                          <a:latin typeface="Arial"/>
                        </a:rPr>
                        <a:t>27.7%</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400" b="0" i="0" u="none" strike="noStrike" dirty="0">
                          <a:solidFill>
                            <a:srgbClr val="000000"/>
                          </a:solidFill>
                          <a:latin typeface="Arial"/>
                        </a:rPr>
                        <a:t>21.5%</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400" b="0" i="0" u="none" strike="noStrike" dirty="0">
                          <a:solidFill>
                            <a:srgbClr val="000000"/>
                          </a:solidFill>
                          <a:latin typeface="Arial"/>
                        </a:rPr>
                        <a:t>27.8%</a:t>
                      </a:r>
                    </a:p>
                  </a:txBody>
                  <a:tcPr marL="0" marR="0" marT="0" marB="0" anchor="b">
                    <a:lnL>
                      <a:noFill/>
                    </a:lnL>
                    <a:lnR>
                      <a:noFill/>
                    </a:lnR>
                    <a:lnT>
                      <a:noFill/>
                    </a:lnT>
                    <a:lnB>
                      <a:noFill/>
                    </a:lnB>
                  </a:tcPr>
                </a:tc>
                <a:tc>
                  <a:txBody>
                    <a:bodyPr/>
                    <a:lstStyle/>
                    <a:p>
                      <a:pPr algn="ctr" fontAlgn="b"/>
                      <a:r>
                        <a:rPr lang="en-US" sz="1400" b="0" i="0" u="none" strike="noStrike" dirty="0">
                          <a:solidFill>
                            <a:srgbClr val="000000"/>
                          </a:solidFill>
                          <a:latin typeface="Arial"/>
                        </a:rPr>
                        <a:t>31.2%</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r>
              <a:tr h="431800">
                <a:tc>
                  <a:txBody>
                    <a:bodyPr/>
                    <a:lstStyle/>
                    <a:p>
                      <a:pPr algn="ctr" fontAlgn="b"/>
                      <a:r>
                        <a:rPr lang="en-US" sz="1400" b="1" i="0" u="none" strike="noStrike">
                          <a:solidFill>
                            <a:srgbClr val="000000"/>
                          </a:solidFill>
                          <a:latin typeface="Arial"/>
                        </a:rPr>
                        <a:t>Overall (Ref vs single layer)</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400" b="0" i="0" u="none" strike="noStrike">
                          <a:solidFill>
                            <a:srgbClr val="000000"/>
                          </a:solidFill>
                          <a:latin typeface="Arial"/>
                        </a:rPr>
                        <a:t>28.5%</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400" b="0" i="0" u="none" strike="noStrike">
                          <a:solidFill>
                            <a:srgbClr val="000000"/>
                          </a:solidFill>
                          <a:latin typeface="Arial"/>
                        </a:rPr>
                        <a:t>39.0%</a:t>
                      </a:r>
                    </a:p>
                  </a:txBody>
                  <a:tcPr marL="0" marR="0" marT="0" marB="0" anchor="b">
                    <a:lnL>
                      <a:noFill/>
                    </a:lnL>
                    <a:lnR>
                      <a:noFill/>
                    </a:lnR>
                    <a:lnT>
                      <a:noFill/>
                    </a:lnT>
                    <a:lnB>
                      <a:noFill/>
                    </a:lnB>
                  </a:tcPr>
                </a:tc>
                <a:tc>
                  <a:txBody>
                    <a:bodyPr/>
                    <a:lstStyle/>
                    <a:p>
                      <a:pPr algn="ctr" fontAlgn="b"/>
                      <a:r>
                        <a:rPr lang="en-US" sz="1400" b="0" i="0" u="none" strike="noStrike">
                          <a:solidFill>
                            <a:srgbClr val="000000"/>
                          </a:solidFill>
                          <a:latin typeface="Arial"/>
                        </a:rPr>
                        <a:t>39.7%</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400" b="0" i="0" u="none" strike="noStrike">
                          <a:solidFill>
                            <a:srgbClr val="000000"/>
                          </a:solidFill>
                          <a:latin typeface="Arial"/>
                        </a:rPr>
                        <a:t>24.8%</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400" b="0" i="0" u="none" strike="noStrike">
                          <a:solidFill>
                            <a:srgbClr val="000000"/>
                          </a:solidFill>
                          <a:latin typeface="Arial"/>
                        </a:rPr>
                        <a:t>33.0%</a:t>
                      </a:r>
                    </a:p>
                  </a:txBody>
                  <a:tcPr marL="0" marR="0" marT="0" marB="0" anchor="b">
                    <a:lnL>
                      <a:noFill/>
                    </a:lnL>
                    <a:lnR>
                      <a:noFill/>
                    </a:lnR>
                    <a:lnT>
                      <a:noFill/>
                    </a:lnT>
                    <a:lnB>
                      <a:noFill/>
                    </a:lnB>
                  </a:tcPr>
                </a:tc>
                <a:tc>
                  <a:txBody>
                    <a:bodyPr/>
                    <a:lstStyle/>
                    <a:p>
                      <a:pPr algn="ctr" fontAlgn="b"/>
                      <a:r>
                        <a:rPr lang="en-US" sz="1400" b="0" i="0" u="none" strike="noStrike">
                          <a:solidFill>
                            <a:srgbClr val="000000"/>
                          </a:solidFill>
                          <a:latin typeface="Arial"/>
                        </a:rPr>
                        <a:t>35.9%</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400" b="0" i="0" u="none" strike="noStrike">
                          <a:solidFill>
                            <a:srgbClr val="000000"/>
                          </a:solidFill>
                          <a:latin typeface="Arial"/>
                        </a:rPr>
                        <a:t>24.3%</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400" b="0" i="0" u="none" strike="noStrike" dirty="0">
                          <a:solidFill>
                            <a:srgbClr val="000000"/>
                          </a:solidFill>
                          <a:latin typeface="Arial"/>
                        </a:rPr>
                        <a:t>34.7%</a:t>
                      </a:r>
                    </a:p>
                  </a:txBody>
                  <a:tcPr marL="0" marR="0" marT="0" marB="0" anchor="b">
                    <a:lnL>
                      <a:noFill/>
                    </a:lnL>
                    <a:lnR>
                      <a:noFill/>
                    </a:lnR>
                    <a:lnT>
                      <a:noFill/>
                    </a:lnT>
                    <a:lnB>
                      <a:noFill/>
                    </a:lnB>
                  </a:tcPr>
                </a:tc>
                <a:tc>
                  <a:txBody>
                    <a:bodyPr/>
                    <a:lstStyle/>
                    <a:p>
                      <a:pPr algn="ctr" fontAlgn="b"/>
                      <a:r>
                        <a:rPr lang="en-US" sz="1400" b="0" i="0" u="none" strike="noStrike" dirty="0">
                          <a:solidFill>
                            <a:srgbClr val="000000"/>
                          </a:solidFill>
                          <a:latin typeface="Arial"/>
                        </a:rPr>
                        <a:t>39.5%</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r>
              <a:tr h="431800">
                <a:tc>
                  <a:txBody>
                    <a:bodyPr/>
                    <a:lstStyle/>
                    <a:p>
                      <a:pPr algn="ctr" fontAlgn="b"/>
                      <a:r>
                        <a:rPr lang="en-US" sz="1400" b="1" i="0" u="none" strike="noStrike">
                          <a:solidFill>
                            <a:srgbClr val="7F7F7F"/>
                          </a:solidFill>
                          <a:latin typeface="Arial"/>
                        </a:rPr>
                        <a:t>EL only (Test vs Ref)</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7F7F7F"/>
                          </a:solidFill>
                          <a:latin typeface="Arial"/>
                        </a:rPr>
                        <a:t>-3.6%</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7F7F7F"/>
                          </a:solidFill>
                          <a:latin typeface="Arial"/>
                        </a:rPr>
                        <a:t>-5.9%</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7F7F7F"/>
                          </a:solidFill>
                          <a:latin typeface="Arial"/>
                        </a:rPr>
                        <a:t>-6.1%</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7F7F7F"/>
                          </a:solidFill>
                          <a:latin typeface="Arial"/>
                        </a:rPr>
                        <a:t>-6.4%</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7F7F7F"/>
                          </a:solidFill>
                          <a:latin typeface="Arial"/>
                        </a:rPr>
                        <a:t>-9.1%</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7F7F7F"/>
                          </a:solidFill>
                          <a:latin typeface="Arial"/>
                        </a:rPr>
                        <a:t>-9.6%</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7F7F7F"/>
                          </a:solidFill>
                          <a:latin typeface="Arial"/>
                        </a:rPr>
                        <a:t>-3.7%</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dirty="0">
                          <a:solidFill>
                            <a:srgbClr val="7F7F7F"/>
                          </a:solidFill>
                          <a:latin typeface="Arial"/>
                        </a:rPr>
                        <a:t>-6.7%</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dirty="0">
                          <a:solidFill>
                            <a:srgbClr val="7F7F7F"/>
                          </a:solidFill>
                          <a:latin typeface="Arial"/>
                        </a:rPr>
                        <a:t>-7.5%</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bl>
          </a:graphicData>
        </a:graphic>
      </p:graphicFrame>
      <p:graphicFrame>
        <p:nvGraphicFramePr>
          <p:cNvPr id="7" name="Table 6"/>
          <p:cNvGraphicFramePr>
            <a:graphicFrameLocks noGrp="1"/>
          </p:cNvGraphicFramePr>
          <p:nvPr/>
        </p:nvGraphicFramePr>
        <p:xfrm>
          <a:off x="609600" y="3657600"/>
          <a:ext cx="8077203" cy="2743202"/>
        </p:xfrm>
        <a:graphic>
          <a:graphicData uri="http://schemas.openxmlformats.org/drawingml/2006/table">
            <a:tbl>
              <a:tblPr/>
              <a:tblGrid>
                <a:gridCol w="1938231"/>
                <a:gridCol w="682108"/>
                <a:gridCol w="682108"/>
                <a:gridCol w="682108"/>
                <a:gridCol w="682108"/>
                <a:gridCol w="682108"/>
                <a:gridCol w="682108"/>
                <a:gridCol w="682108"/>
                <a:gridCol w="682108"/>
                <a:gridCol w="682108"/>
              </a:tblGrid>
              <a:tr h="301794">
                <a:tc>
                  <a:txBody>
                    <a:bodyPr/>
                    <a:lstStyle/>
                    <a:p>
                      <a:pPr algn="ctr" fontAlgn="b"/>
                      <a:r>
                        <a:rPr lang="en-US" sz="1400" b="0" i="0" u="none" strike="noStrike" dirty="0">
                          <a:solidFill>
                            <a:srgbClr val="000000"/>
                          </a:solidFill>
                          <a:latin typeface="Arial"/>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gridSpan="3">
                  <a:txBody>
                    <a:bodyPr/>
                    <a:lstStyle/>
                    <a:p>
                      <a:pPr algn="ctr" fontAlgn="b"/>
                      <a:r>
                        <a:rPr lang="en-US" sz="1400" b="1" i="0" u="none" strike="noStrike" dirty="0">
                          <a:solidFill>
                            <a:srgbClr val="000000"/>
                          </a:solidFill>
                          <a:latin typeface="Arial"/>
                        </a:rPr>
                        <a:t>LD-P HEVC 2x</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400" b="1" i="0" u="none" strike="noStrike">
                          <a:solidFill>
                            <a:srgbClr val="000000"/>
                          </a:solidFill>
                          <a:latin typeface="Arial"/>
                        </a:rPr>
                        <a:t>LD-P HEVC 1.5x</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400" b="1" i="0" u="none" strike="noStrike">
                          <a:solidFill>
                            <a:srgbClr val="000000"/>
                          </a:solidFill>
                          <a:latin typeface="Arial"/>
                        </a:rPr>
                        <a:t>LD-P HEVC SNR</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301794">
                <a:tc>
                  <a:txBody>
                    <a:bodyPr/>
                    <a:lstStyle/>
                    <a:p>
                      <a:pPr algn="ctr" fontAlgn="b"/>
                      <a:r>
                        <a:rPr lang="en-US" sz="1400" b="0" i="0" u="none" strike="noStrike">
                          <a:solidFill>
                            <a:srgbClr val="000000"/>
                          </a:solidFill>
                          <a:latin typeface="Arial"/>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dirty="0">
                          <a:solidFill>
                            <a:srgbClr val="000000"/>
                          </a:solidFill>
                          <a:latin typeface="Arial"/>
                        </a:rPr>
                        <a:t>Y</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dirty="0">
                          <a:solidFill>
                            <a:srgbClr val="000000"/>
                          </a:solidFill>
                          <a:latin typeface="Arial"/>
                        </a:rPr>
                        <a:t>U</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dirty="0">
                          <a:solidFill>
                            <a:srgbClr val="000000"/>
                          </a:solidFill>
                          <a:latin typeface="Arial"/>
                        </a:rPr>
                        <a:t>V</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dirty="0">
                          <a:solidFill>
                            <a:srgbClr val="000000"/>
                          </a:solidFill>
                          <a:latin typeface="Arial"/>
                        </a:rPr>
                        <a:t>Y</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dirty="0">
                          <a:solidFill>
                            <a:srgbClr val="000000"/>
                          </a:solidFill>
                          <a:latin typeface="Arial"/>
                        </a:rPr>
                        <a:t>U</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dirty="0">
                          <a:solidFill>
                            <a:srgbClr val="000000"/>
                          </a:solidFill>
                          <a:latin typeface="Arial"/>
                        </a:rPr>
                        <a:t>V</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dirty="0">
                          <a:solidFill>
                            <a:srgbClr val="000000"/>
                          </a:solidFill>
                          <a:latin typeface="Arial"/>
                        </a:rPr>
                        <a:t>Y</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dirty="0">
                          <a:solidFill>
                            <a:srgbClr val="000000"/>
                          </a:solidFill>
                          <a:latin typeface="Arial"/>
                        </a:rPr>
                        <a:t>U</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Arial"/>
                        </a:rPr>
                        <a:t>V</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301794">
                <a:tc>
                  <a:txBody>
                    <a:bodyPr/>
                    <a:lstStyle/>
                    <a:p>
                      <a:pPr algn="ctr" fontAlgn="b"/>
                      <a:r>
                        <a:rPr lang="en-US" sz="1400" b="0" i="0" u="none" strike="noStrike">
                          <a:solidFill>
                            <a:srgbClr val="000000"/>
                          </a:solidFill>
                          <a:latin typeface="Arial"/>
                        </a:rPr>
                        <a:t>Class A</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400" b="0" i="0" u="none" strike="noStrike">
                          <a:solidFill>
                            <a:srgbClr val="000000"/>
                          </a:solidFill>
                          <a:latin typeface="Arial"/>
                        </a:rPr>
                        <a:t>-1.5%</a:t>
                      </a:r>
                    </a:p>
                  </a:txBody>
                  <a:tcPr marL="0" marR="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400" b="0" i="0" u="none" strike="noStrike">
                          <a:solidFill>
                            <a:srgbClr val="000000"/>
                          </a:solidFill>
                          <a:latin typeface="Arial"/>
                        </a:rPr>
                        <a:t>-3.3%</a:t>
                      </a:r>
                    </a:p>
                  </a:txBody>
                  <a:tcPr marL="0" marR="0" marT="0" marB="0" anchor="b">
                    <a:lnL>
                      <a:noFill/>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b"/>
                      <a:r>
                        <a:rPr lang="en-US" sz="1400" b="0" i="0" u="none" strike="noStrike">
                          <a:solidFill>
                            <a:srgbClr val="000000"/>
                          </a:solidFill>
                          <a:latin typeface="Arial"/>
                        </a:rPr>
                        <a:t>-3.2%</a:t>
                      </a: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b"/>
                      <a:r>
                        <a:rPr lang="en-US" sz="1400" b="0" i="0" u="none" strike="noStrike">
                          <a:solidFill>
                            <a:srgbClr val="000000"/>
                          </a:solidFill>
                          <a:latin typeface="Arial"/>
                        </a:rPr>
                        <a:t> </a:t>
                      </a:r>
                    </a:p>
                  </a:txBody>
                  <a:tcPr marL="0" marR="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400" b="0" i="0" u="none" strike="noStrike">
                          <a:solidFill>
                            <a:srgbClr val="000000"/>
                          </a:solidFill>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400" b="0" i="0" u="none" strike="noStrike">
                          <a:solidFill>
                            <a:srgbClr val="000000"/>
                          </a:solidFill>
                          <a:latin typeface="Arial"/>
                        </a:rPr>
                        <a:t> </a:t>
                      </a: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400" b="0" i="0" u="none" strike="noStrike" dirty="0">
                          <a:solidFill>
                            <a:srgbClr val="000000"/>
                          </a:solidFill>
                          <a:latin typeface="Arial"/>
                        </a:rPr>
                        <a:t>-1.7%</a:t>
                      </a:r>
                    </a:p>
                  </a:txBody>
                  <a:tcPr marL="0" marR="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400" b="0" i="0" u="none" strike="noStrike" dirty="0">
                          <a:solidFill>
                            <a:srgbClr val="000000"/>
                          </a:solidFill>
                          <a:latin typeface="Arial"/>
                        </a:rPr>
                        <a:t>-4.1%</a:t>
                      </a:r>
                    </a:p>
                  </a:txBody>
                  <a:tcPr marL="0" marR="0" marT="0" marB="0" anchor="b">
                    <a:lnL>
                      <a:noFill/>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b"/>
                      <a:r>
                        <a:rPr lang="en-US" sz="1400" b="0" i="0" u="none" strike="noStrike" dirty="0">
                          <a:solidFill>
                            <a:srgbClr val="000000"/>
                          </a:solidFill>
                          <a:latin typeface="Arial"/>
                        </a:rPr>
                        <a:t>-4.2%</a:t>
                      </a: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CCFFCC"/>
                    </a:solidFill>
                  </a:tcPr>
                </a:tc>
              </a:tr>
              <a:tr h="301794">
                <a:tc>
                  <a:txBody>
                    <a:bodyPr/>
                    <a:lstStyle/>
                    <a:p>
                      <a:pPr algn="ctr" fontAlgn="b"/>
                      <a:r>
                        <a:rPr lang="en-US" sz="1400" b="0" i="0" u="none" strike="noStrike">
                          <a:solidFill>
                            <a:srgbClr val="000000"/>
                          </a:solidFill>
                          <a:latin typeface="Arial"/>
                        </a:rPr>
                        <a:t>Class B</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Arial"/>
                        </a:rPr>
                        <a:t>-1.4%</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Arial"/>
                        </a:rPr>
                        <a:t>-2.6%</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Arial"/>
                        </a:rPr>
                        <a:t>-3.1%</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1400" b="0" i="0" u="none" strike="noStrike">
                          <a:solidFill>
                            <a:srgbClr val="000000"/>
                          </a:solidFill>
                          <a:latin typeface="Arial"/>
                        </a:rPr>
                        <a:t>-1.8%</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Arial"/>
                        </a:rPr>
                        <a:t>-3.5%</a:t>
                      </a:r>
                    </a:p>
                  </a:txBody>
                  <a:tcPr marL="0" marR="0" marT="0" marB="0" anchor="b">
                    <a:lnL>
                      <a:noFill/>
                    </a:lnL>
                    <a:lnR>
                      <a:noFill/>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1400" b="0" i="0" u="none" strike="noStrike">
                          <a:solidFill>
                            <a:srgbClr val="000000"/>
                          </a:solidFill>
                          <a:latin typeface="Arial"/>
                        </a:rPr>
                        <a:t>-3.8%</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US" sz="1400" b="0" i="0" u="none" strike="noStrike" dirty="0">
                          <a:solidFill>
                            <a:srgbClr val="000000"/>
                          </a:solidFill>
                          <a:latin typeface="Arial"/>
                        </a:rPr>
                        <a:t>-1.4%</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dirty="0">
                          <a:solidFill>
                            <a:srgbClr val="000000"/>
                          </a:solidFill>
                          <a:latin typeface="Arial"/>
                        </a:rPr>
                        <a:t>-3.0%</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dirty="0">
                          <a:solidFill>
                            <a:srgbClr val="000000"/>
                          </a:solidFill>
                          <a:latin typeface="Arial"/>
                        </a:rPr>
                        <a:t>-3.5%</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CCFFCC"/>
                    </a:solidFill>
                  </a:tcPr>
                </a:tc>
              </a:tr>
              <a:tr h="301794">
                <a:tc>
                  <a:txBody>
                    <a:bodyPr/>
                    <a:lstStyle/>
                    <a:p>
                      <a:pPr algn="ctr" fontAlgn="b"/>
                      <a:r>
                        <a:rPr lang="en-US" sz="1400" b="1" i="0" u="none" strike="noStrike">
                          <a:solidFill>
                            <a:srgbClr val="000000"/>
                          </a:solidFill>
                          <a:latin typeface="Arial"/>
                        </a:rPr>
                        <a:t>Overall (Test vs Ref)</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400" b="0" i="0" u="none" strike="noStrike">
                          <a:solidFill>
                            <a:srgbClr val="000000"/>
                          </a:solidFill>
                          <a:latin typeface="Arial"/>
                        </a:rPr>
                        <a:t>-1.4%</a:t>
                      </a:r>
                    </a:p>
                  </a:txBody>
                  <a:tcPr marL="0" marR="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400" b="0" i="0" u="none" strike="noStrike">
                          <a:solidFill>
                            <a:srgbClr val="000000"/>
                          </a:solidFill>
                          <a:latin typeface="Arial"/>
                        </a:rPr>
                        <a:t>-2.8%</a:t>
                      </a: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400" b="0" i="0" u="none" strike="noStrike">
                          <a:solidFill>
                            <a:srgbClr val="000000"/>
                          </a:solidFill>
                          <a:latin typeface="Arial"/>
                        </a:rPr>
                        <a:t>-3.1%</a:t>
                      </a: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b"/>
                      <a:r>
                        <a:rPr lang="en-US" sz="1400" b="0" i="0" u="none" strike="noStrike">
                          <a:solidFill>
                            <a:srgbClr val="000000"/>
                          </a:solidFill>
                          <a:latin typeface="Arial"/>
                        </a:rPr>
                        <a:t>-1.8%</a:t>
                      </a:r>
                    </a:p>
                  </a:txBody>
                  <a:tcPr marL="0" marR="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400" b="0" i="0" u="none" strike="noStrike">
                          <a:solidFill>
                            <a:srgbClr val="000000"/>
                          </a:solidFill>
                          <a:latin typeface="Arial"/>
                        </a:rPr>
                        <a:t>-3.5%</a:t>
                      </a:r>
                    </a:p>
                  </a:txBody>
                  <a:tcPr marL="0" marR="0" marT="0" marB="0" anchor="b">
                    <a:lnL>
                      <a:noFill/>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b"/>
                      <a:r>
                        <a:rPr lang="en-US" sz="1400" b="0" i="0" u="none" strike="noStrike">
                          <a:solidFill>
                            <a:srgbClr val="000000"/>
                          </a:solidFill>
                          <a:latin typeface="Arial"/>
                        </a:rPr>
                        <a:t>-3.8%</a:t>
                      </a: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b"/>
                      <a:r>
                        <a:rPr lang="en-US" sz="1400" b="0" i="0" u="none" strike="noStrike">
                          <a:solidFill>
                            <a:srgbClr val="000000"/>
                          </a:solidFill>
                          <a:latin typeface="Arial"/>
                        </a:rPr>
                        <a:t>-1.5%</a:t>
                      </a:r>
                    </a:p>
                  </a:txBody>
                  <a:tcPr marL="0" marR="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400" b="0" i="0" u="none" strike="noStrike" dirty="0">
                          <a:solidFill>
                            <a:srgbClr val="000000"/>
                          </a:solidFill>
                          <a:latin typeface="Arial"/>
                        </a:rPr>
                        <a:t>-3.3%</a:t>
                      </a:r>
                    </a:p>
                  </a:txBody>
                  <a:tcPr marL="0" marR="0" marT="0" marB="0" anchor="b">
                    <a:lnL>
                      <a:noFill/>
                    </a:lnL>
                    <a:lnR>
                      <a:noFill/>
                    </a:lnR>
                    <a:lnT w="1270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b"/>
                      <a:r>
                        <a:rPr lang="en-US" sz="1400" b="0" i="0" u="none" strike="noStrike" dirty="0">
                          <a:solidFill>
                            <a:srgbClr val="000000"/>
                          </a:solidFill>
                          <a:latin typeface="Arial"/>
                        </a:rPr>
                        <a:t>-3.7%</a:t>
                      </a: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CCFFCC"/>
                    </a:solidFill>
                  </a:tcPr>
                </a:tc>
              </a:tr>
              <a:tr h="466219">
                <a:tc>
                  <a:txBody>
                    <a:bodyPr/>
                    <a:lstStyle/>
                    <a:p>
                      <a:pPr algn="ctr" fontAlgn="b"/>
                      <a:r>
                        <a:rPr lang="en-US" sz="1400" b="1" i="0" u="none" strike="noStrike">
                          <a:solidFill>
                            <a:srgbClr val="000000"/>
                          </a:solidFill>
                          <a:latin typeface="Arial"/>
                        </a:rPr>
                        <a:t>Overall (Test vs single layer)</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400" b="0" i="0" u="none" strike="noStrike">
                          <a:solidFill>
                            <a:srgbClr val="000000"/>
                          </a:solidFill>
                          <a:latin typeface="Arial"/>
                        </a:rPr>
                        <a:t>24.8%</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400" b="0" i="0" u="none" strike="noStrike">
                          <a:solidFill>
                            <a:srgbClr val="000000"/>
                          </a:solidFill>
                          <a:latin typeface="Arial"/>
                        </a:rPr>
                        <a:t>34.1%</a:t>
                      </a:r>
                    </a:p>
                  </a:txBody>
                  <a:tcPr marL="0" marR="0" marT="0" marB="0" anchor="b">
                    <a:lnL>
                      <a:noFill/>
                    </a:lnL>
                    <a:lnR>
                      <a:noFill/>
                    </a:lnR>
                    <a:lnT>
                      <a:noFill/>
                    </a:lnT>
                    <a:lnB>
                      <a:noFill/>
                    </a:lnB>
                  </a:tcPr>
                </a:tc>
                <a:tc>
                  <a:txBody>
                    <a:bodyPr/>
                    <a:lstStyle/>
                    <a:p>
                      <a:pPr algn="ctr" fontAlgn="b"/>
                      <a:r>
                        <a:rPr lang="en-US" sz="1400" b="0" i="0" u="none" strike="noStrike">
                          <a:solidFill>
                            <a:srgbClr val="000000"/>
                          </a:solidFill>
                          <a:latin typeface="Arial"/>
                        </a:rPr>
                        <a:t>34.8%</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400" b="0" i="0" u="none" strike="noStrike">
                          <a:solidFill>
                            <a:srgbClr val="000000"/>
                          </a:solidFill>
                          <a:latin typeface="Arial"/>
                        </a:rPr>
                        <a:t>20.6%</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400" b="0" i="0" u="none" strike="noStrike">
                          <a:solidFill>
                            <a:srgbClr val="000000"/>
                          </a:solidFill>
                          <a:latin typeface="Arial"/>
                        </a:rPr>
                        <a:t>28.2%</a:t>
                      </a:r>
                    </a:p>
                  </a:txBody>
                  <a:tcPr marL="0" marR="0" marT="0" marB="0" anchor="b">
                    <a:lnL>
                      <a:noFill/>
                    </a:lnL>
                    <a:lnR>
                      <a:noFill/>
                    </a:lnR>
                    <a:lnT>
                      <a:noFill/>
                    </a:lnT>
                    <a:lnB>
                      <a:noFill/>
                    </a:lnB>
                  </a:tcPr>
                </a:tc>
                <a:tc>
                  <a:txBody>
                    <a:bodyPr/>
                    <a:lstStyle/>
                    <a:p>
                      <a:pPr algn="ctr" fontAlgn="b"/>
                      <a:r>
                        <a:rPr lang="en-US" sz="1400" b="0" i="0" u="none" strike="noStrike">
                          <a:solidFill>
                            <a:srgbClr val="000000"/>
                          </a:solidFill>
                          <a:latin typeface="Arial"/>
                        </a:rPr>
                        <a:t>30.5%</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400" b="0" i="0" u="none" strike="noStrike">
                          <a:solidFill>
                            <a:srgbClr val="000000"/>
                          </a:solidFill>
                          <a:latin typeface="Arial"/>
                        </a:rPr>
                        <a:t>21.5%</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400" b="0" i="0" u="none" strike="noStrike" dirty="0">
                          <a:solidFill>
                            <a:srgbClr val="000000"/>
                          </a:solidFill>
                          <a:latin typeface="Arial"/>
                        </a:rPr>
                        <a:t>30.1%</a:t>
                      </a:r>
                    </a:p>
                  </a:txBody>
                  <a:tcPr marL="0" marR="0" marT="0" marB="0" anchor="b">
                    <a:lnL>
                      <a:noFill/>
                    </a:lnL>
                    <a:lnR>
                      <a:noFill/>
                    </a:lnR>
                    <a:lnT>
                      <a:noFill/>
                    </a:lnT>
                    <a:lnB>
                      <a:noFill/>
                    </a:lnB>
                  </a:tcPr>
                </a:tc>
                <a:tc>
                  <a:txBody>
                    <a:bodyPr/>
                    <a:lstStyle/>
                    <a:p>
                      <a:pPr algn="ctr" fontAlgn="b"/>
                      <a:r>
                        <a:rPr lang="en-US" sz="1400" b="0" i="0" u="none" strike="noStrike" dirty="0">
                          <a:solidFill>
                            <a:srgbClr val="000000"/>
                          </a:solidFill>
                          <a:latin typeface="Arial"/>
                        </a:rPr>
                        <a:t>34.2%</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r>
              <a:tr h="466219">
                <a:tc>
                  <a:txBody>
                    <a:bodyPr/>
                    <a:lstStyle/>
                    <a:p>
                      <a:pPr algn="ctr" fontAlgn="b"/>
                      <a:r>
                        <a:rPr lang="en-US" sz="1400" b="1" i="0" u="none" strike="noStrike">
                          <a:solidFill>
                            <a:srgbClr val="000000"/>
                          </a:solidFill>
                          <a:latin typeface="Arial"/>
                        </a:rPr>
                        <a:t>Overall (Ref vs single layer)</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400" b="0" i="0" u="none" strike="noStrike">
                          <a:solidFill>
                            <a:srgbClr val="000000"/>
                          </a:solidFill>
                          <a:latin typeface="Arial"/>
                        </a:rPr>
                        <a:t>26.6%</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400" b="0" i="0" u="none" strike="noStrike">
                          <a:solidFill>
                            <a:srgbClr val="000000"/>
                          </a:solidFill>
                          <a:latin typeface="Arial"/>
                        </a:rPr>
                        <a:t>38.0%</a:t>
                      </a:r>
                    </a:p>
                  </a:txBody>
                  <a:tcPr marL="0" marR="0" marT="0" marB="0" anchor="b">
                    <a:lnL>
                      <a:noFill/>
                    </a:lnL>
                    <a:lnR>
                      <a:noFill/>
                    </a:lnR>
                    <a:lnT>
                      <a:noFill/>
                    </a:lnT>
                    <a:lnB>
                      <a:noFill/>
                    </a:lnB>
                  </a:tcPr>
                </a:tc>
                <a:tc>
                  <a:txBody>
                    <a:bodyPr/>
                    <a:lstStyle/>
                    <a:p>
                      <a:pPr algn="ctr" fontAlgn="b"/>
                      <a:r>
                        <a:rPr lang="en-US" sz="1400" b="0" i="0" u="none" strike="noStrike">
                          <a:solidFill>
                            <a:srgbClr val="000000"/>
                          </a:solidFill>
                          <a:latin typeface="Arial"/>
                        </a:rPr>
                        <a:t>39.1%</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400" b="0" i="0" u="none" strike="noStrike">
                          <a:solidFill>
                            <a:srgbClr val="000000"/>
                          </a:solidFill>
                          <a:latin typeface="Arial"/>
                        </a:rPr>
                        <a:t>22.8%</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400" b="0" i="0" u="none" strike="noStrike">
                          <a:solidFill>
                            <a:srgbClr val="000000"/>
                          </a:solidFill>
                          <a:latin typeface="Arial"/>
                        </a:rPr>
                        <a:t>32.8%</a:t>
                      </a:r>
                    </a:p>
                  </a:txBody>
                  <a:tcPr marL="0" marR="0" marT="0" marB="0" anchor="b">
                    <a:lnL>
                      <a:noFill/>
                    </a:lnL>
                    <a:lnR>
                      <a:noFill/>
                    </a:lnR>
                    <a:lnT>
                      <a:noFill/>
                    </a:lnT>
                    <a:lnB>
                      <a:noFill/>
                    </a:lnB>
                  </a:tcPr>
                </a:tc>
                <a:tc>
                  <a:txBody>
                    <a:bodyPr/>
                    <a:lstStyle/>
                    <a:p>
                      <a:pPr algn="ctr" fontAlgn="b"/>
                      <a:r>
                        <a:rPr lang="en-US" sz="1400" b="0" i="0" u="none" strike="noStrike">
                          <a:solidFill>
                            <a:srgbClr val="000000"/>
                          </a:solidFill>
                          <a:latin typeface="Arial"/>
                        </a:rPr>
                        <a:t>35.6%</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400" b="0" i="0" u="none" strike="noStrike">
                          <a:solidFill>
                            <a:srgbClr val="000000"/>
                          </a:solidFill>
                          <a:latin typeface="Arial"/>
                        </a:rPr>
                        <a:t>23.4%</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400" b="0" i="0" u="none" strike="noStrike">
                          <a:solidFill>
                            <a:srgbClr val="000000"/>
                          </a:solidFill>
                          <a:latin typeface="Arial"/>
                        </a:rPr>
                        <a:t>34.6%</a:t>
                      </a:r>
                    </a:p>
                  </a:txBody>
                  <a:tcPr marL="0" marR="0" marT="0" marB="0" anchor="b">
                    <a:lnL>
                      <a:noFill/>
                    </a:lnL>
                    <a:lnR>
                      <a:noFill/>
                    </a:lnR>
                    <a:lnT>
                      <a:noFill/>
                    </a:lnT>
                    <a:lnB>
                      <a:noFill/>
                    </a:lnB>
                  </a:tcPr>
                </a:tc>
                <a:tc>
                  <a:txBody>
                    <a:bodyPr/>
                    <a:lstStyle/>
                    <a:p>
                      <a:pPr algn="ctr" fontAlgn="b"/>
                      <a:r>
                        <a:rPr lang="en-US" sz="1400" b="0" i="0" u="none" strike="noStrike" dirty="0">
                          <a:solidFill>
                            <a:srgbClr val="000000"/>
                          </a:solidFill>
                          <a:latin typeface="Arial"/>
                        </a:rPr>
                        <a:t>39.4%</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r>
              <a:tr h="301794">
                <a:tc>
                  <a:txBody>
                    <a:bodyPr/>
                    <a:lstStyle/>
                    <a:p>
                      <a:pPr algn="ctr" fontAlgn="b"/>
                      <a:r>
                        <a:rPr lang="en-US" sz="1400" b="1" i="0" u="none" strike="noStrike">
                          <a:solidFill>
                            <a:srgbClr val="7F7F7F"/>
                          </a:solidFill>
                          <a:latin typeface="Arial"/>
                        </a:rPr>
                        <a:t>EL only (Test vs Ref)</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7F7F7F"/>
                          </a:solidFill>
                          <a:latin typeface="Arial"/>
                        </a:rPr>
                        <a:t>-2.5%</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7F7F7F"/>
                          </a:solidFill>
                          <a:latin typeface="Arial"/>
                        </a:rPr>
                        <a:t>-3.8%</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7F7F7F"/>
                          </a:solidFill>
                          <a:latin typeface="Arial"/>
                        </a:rPr>
                        <a:t>-4.2%</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7F7F7F"/>
                          </a:solidFill>
                          <a:latin typeface="Arial"/>
                        </a:rPr>
                        <a:t>-4.3%</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7F7F7F"/>
                          </a:solidFill>
                          <a:latin typeface="Arial"/>
                        </a:rPr>
                        <a:t>-6.0%</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7F7F7F"/>
                          </a:solidFill>
                          <a:latin typeface="Arial"/>
                        </a:rPr>
                        <a:t>-6.3%</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7F7F7F"/>
                          </a:solidFill>
                          <a:latin typeface="Arial"/>
                        </a:rPr>
                        <a:t>-2.6%</a:t>
                      </a: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7F7F7F"/>
                          </a:solidFill>
                          <a:latin typeface="Arial"/>
                        </a:rPr>
                        <a:t>-4.5%</a:t>
                      </a: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dirty="0">
                          <a:solidFill>
                            <a:srgbClr val="7F7F7F"/>
                          </a:solidFill>
                          <a:latin typeface="Arial"/>
                        </a:rPr>
                        <a:t>-4.9%</a:t>
                      </a:r>
                    </a:p>
                  </a:txBody>
                  <a:tcPr marL="0" marR="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292802" y="274638"/>
            <a:ext cx="8470198" cy="563562"/>
          </a:xfrm>
        </p:spPr>
        <p:txBody>
          <a:bodyPr/>
          <a:lstStyle/>
          <a:p>
            <a:pPr eaLnBrk="1" hangingPunct="1"/>
            <a:r>
              <a:rPr lang="en-US" dirty="0" smtClean="0"/>
              <a:t>Conclusion</a:t>
            </a:r>
          </a:p>
        </p:txBody>
      </p:sp>
      <p:sp>
        <p:nvSpPr>
          <p:cNvPr id="6" name="Content Placeholder 2"/>
          <p:cNvSpPr txBox="1">
            <a:spLocks/>
          </p:cNvSpPr>
          <p:nvPr/>
        </p:nvSpPr>
        <p:spPr>
          <a:xfrm>
            <a:off x="381000" y="990600"/>
            <a:ext cx="8382000" cy="2133600"/>
          </a:xfrm>
          <a:prstGeom prst="rect">
            <a:avLst/>
          </a:prstGeom>
          <a:ln>
            <a:noFill/>
          </a:ln>
        </p:spPr>
        <p:txBody>
          <a:bodyPr vert="horz" lIns="91440" tIns="45720" rIns="91440" bIns="45720" rtlCol="0">
            <a:normAutofit/>
          </a:bodyPr>
          <a:lstStyle/>
          <a:p>
            <a:pPr marL="341313" marR="0" lvl="0" indent="-341313" algn="l" defTabSz="457200" rtl="0" eaLnBrk="1" fontAlgn="auto" latinLnBrk="0" hangingPunct="1">
              <a:lnSpc>
                <a:spcPct val="100000"/>
              </a:lnSpc>
              <a:spcBef>
                <a:spcPct val="20000"/>
              </a:spcBef>
              <a:spcAft>
                <a:spcPts val="0"/>
              </a:spcAft>
              <a:buClr>
                <a:srgbClr val="00B0F0"/>
              </a:buClr>
              <a:buSzPct val="120000"/>
              <a:buFont typeface="Arial" pitchFamily="34" charset="0"/>
              <a:buChar char="•"/>
              <a:tabLst/>
              <a:defRPr/>
            </a:pPr>
            <a:r>
              <a:rPr lang="en-US" sz="2400" dirty="0" smtClean="0">
                <a:solidFill>
                  <a:srgbClr val="716C6B"/>
                </a:solidFill>
                <a:latin typeface="Arial"/>
                <a:cs typeface="Arial"/>
              </a:rPr>
              <a:t>Investigation of using H-ILP picture for multi-loop decoding of SHVC</a:t>
            </a:r>
          </a:p>
          <a:p>
            <a:pPr marL="341313" indent="-341313">
              <a:spcBef>
                <a:spcPct val="20000"/>
              </a:spcBef>
              <a:buClr>
                <a:srgbClr val="00B0F0"/>
              </a:buClr>
              <a:buSzPct val="120000"/>
              <a:buFont typeface="Arial" pitchFamily="34" charset="0"/>
              <a:buChar char="•"/>
              <a:defRPr/>
            </a:pPr>
            <a:r>
              <a:rPr lang="en-US" sz="2400" dirty="0" smtClean="0">
                <a:solidFill>
                  <a:srgbClr val="716C6B"/>
                </a:solidFill>
                <a:latin typeface="Arial"/>
                <a:cs typeface="Arial"/>
              </a:rPr>
              <a:t>H-ILP picture can provide additional BD-rate savings of </a:t>
            </a:r>
            <a:r>
              <a:rPr lang="en-US" sz="2400" dirty="0" smtClean="0">
                <a:solidFill>
                  <a:srgbClr val="00AEEF"/>
                </a:solidFill>
                <a:latin typeface="Arial"/>
                <a:cs typeface="Arial"/>
              </a:rPr>
              <a:t>2.1%, 2.4% and 1.6% </a:t>
            </a:r>
            <a:r>
              <a:rPr lang="en-US" sz="2400" dirty="0" smtClean="0">
                <a:solidFill>
                  <a:srgbClr val="716C6B"/>
                </a:solidFill>
                <a:latin typeface="Arial"/>
                <a:cs typeface="Arial"/>
              </a:rPr>
              <a:t>on average for RA, LDB and LDP respectively, compared to SHM2.0</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txDef>
      <a:spPr>
        <a:noFill/>
      </a:spPr>
      <a:bodyPr wrap="square" rtlCol="0">
        <a:spAutoFit/>
      </a:bodyPr>
      <a:lstStyle>
        <a:defPPr>
          <a:defRPr dirty="0"/>
        </a:defPPr>
      </a:lstStyle>
    </a:txDef>
  </a:objectDefaults>
  <a:extraClrSchemeLst/>
</a:theme>
</file>

<file path=ppt/theme/theme2.xml><?xml version="1.0" encoding="utf-8"?>
<a:theme xmlns:a="http://schemas.openxmlformats.org/drawingml/2006/main" name="Office Theme">
  <a:themeElements>
    <a:clrScheme name="InterDigital">
      <a:dk1>
        <a:sysClr val="windowText" lastClr="000000"/>
      </a:dk1>
      <a:lt1>
        <a:sysClr val="window" lastClr="FFFFFF"/>
      </a:lt1>
      <a:dk2>
        <a:srgbClr val="1F497D"/>
      </a:dk2>
      <a:lt2>
        <a:srgbClr val="FFFFFF"/>
      </a:lt2>
      <a:accent1>
        <a:srgbClr val="D94D20"/>
      </a:accent1>
      <a:accent2>
        <a:srgbClr val="54524E"/>
      </a:accent2>
      <a:accent3>
        <a:srgbClr val="009EEA"/>
      </a:accent3>
      <a:accent4>
        <a:srgbClr val="BEB1AD"/>
      </a:accent4>
      <a:accent5>
        <a:srgbClr val="9ABD61"/>
      </a:accent5>
      <a:accent6>
        <a:srgbClr val="ABABA7"/>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7E5B7B99B1F9E44A0E0E8F35F63D231" ma:contentTypeVersion="8" ma:contentTypeDescription="Create a new document." ma:contentTypeScope="" ma:versionID="552be44e7d81e3eee3ff56a892fa8e23">
  <xsd:schema xmlns:xsd="http://www.w3.org/2001/XMLSchema" xmlns:p="http://schemas.microsoft.com/office/2006/metadata/properties" targetNamespace="http://schemas.microsoft.com/office/2006/metadata/properties" ma:root="true" ma:fieldsID="253be5e76df3fc0064ff73c53d07fa91">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p:properties xmlns:p="http://schemas.microsoft.com/office/2006/metadata/properties" xmlns:xsi="http://www.w3.org/2001/XMLSchema-instanc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CB8809F7-13BA-41E6-B800-D9B9A710F8A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2.xml><?xml version="1.0" encoding="utf-8"?>
<ds:datastoreItem xmlns:ds="http://schemas.openxmlformats.org/officeDocument/2006/customXml" ds:itemID="{97755A8B-04C8-4131-A0B3-79C640392FF3}">
  <ds:schemaRefs>
    <ds:schemaRef ds:uri="http://schemas.microsoft.com/office/2006/metadata/properties"/>
  </ds:schemaRefs>
</ds:datastoreItem>
</file>

<file path=customXml/itemProps3.xml><?xml version="1.0" encoding="utf-8"?>
<ds:datastoreItem xmlns:ds="http://schemas.openxmlformats.org/officeDocument/2006/customXml" ds:itemID="{A01E55F1-0F71-4CA7-BC3D-3567FF4BB343}">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3239</TotalTime>
  <Words>1225</Words>
  <Application>Microsoft Office PowerPoint</Application>
  <PresentationFormat>On-screen Show (4:3)</PresentationFormat>
  <Paragraphs>266</Paragraphs>
  <Slides>7</Slides>
  <Notes>6</Notes>
  <HiddenSlides>0</HiddenSlides>
  <MMClips>0</MMClips>
  <ScaleCrop>false</ScaleCrop>
  <HeadingPairs>
    <vt:vector size="6" baseType="variant">
      <vt:variant>
        <vt:lpstr>Theme</vt:lpstr>
      </vt:variant>
      <vt:variant>
        <vt:i4>2</vt:i4>
      </vt:variant>
      <vt:variant>
        <vt:lpstr>Embedded OLE Servers</vt:lpstr>
      </vt:variant>
      <vt:variant>
        <vt:i4>1</vt:i4>
      </vt:variant>
      <vt:variant>
        <vt:lpstr>Slide Titles</vt:lpstr>
      </vt:variant>
      <vt:variant>
        <vt:i4>7</vt:i4>
      </vt:variant>
    </vt:vector>
  </HeadingPairs>
  <TitlesOfParts>
    <vt:vector size="10" baseType="lpstr">
      <vt:lpstr>Office Theme</vt:lpstr>
      <vt:lpstr>Office Theme</vt:lpstr>
      <vt:lpstr>Equation</vt:lpstr>
      <vt:lpstr>JCTVC-N0187 Performance investigation on using H-ILP picture for SHVC</vt:lpstr>
      <vt:lpstr>Summary</vt:lpstr>
      <vt:lpstr>Hybrid Inter-layer Prediction Picture</vt:lpstr>
      <vt:lpstr>EL Reference Picture Placement</vt:lpstr>
      <vt:lpstr>Coding Performance</vt:lpstr>
      <vt:lpstr>Coding Performance</vt:lpstr>
      <vt:lpstr>Conclusion</vt:lpstr>
    </vt:vector>
  </TitlesOfParts>
  <Company>Garfield Group</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External Public Presentation Template</dc:title>
  <dc:subject>InterDigital External Public Template</dc:subject>
  <dc:creator>David Lachowicz</dc:creator>
  <cp:keywords>DocNum:9048</cp:keywords>
  <dc:description>Jack Indekeu provided/approved update 5/14/12 (work done by outside supplier).
Rev F</dc:description>
  <cp:lastModifiedBy>xiuxx</cp:lastModifiedBy>
  <cp:revision>319</cp:revision>
  <dcterms:created xsi:type="dcterms:W3CDTF">2012-05-10T18:03:06Z</dcterms:created>
  <dcterms:modified xsi:type="dcterms:W3CDTF">2013-07-26T21:00:57Z</dcterms:modified>
  <cp:contentType>Document</cp:contentTyp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0x01010067E5B7B99B1F9E44A0E0E8F35F63D231</vt:lpwstr>
  </property>
  <property fmtid="{D5CDD505-2E9C-101B-9397-08002B2CF9AE}" pid="3" name="Document Number">
    <vt:lpwstr>9048</vt:lpwstr>
  </property>
  <property fmtid="{D5CDD505-2E9C-101B-9397-08002B2CF9AE}" pid="4" name="Document Type">
    <vt:lpwstr>Template</vt:lpwstr>
  </property>
  <property fmtid="{D5CDD505-2E9C-101B-9397-08002B2CF9AE}" pid="5" name="Dept">
    <vt:lpwstr>Public Relations and Corporate Communications</vt:lpwstr>
  </property>
</Properties>
</file>