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4" r:id="rId5"/>
  </p:sldMasterIdLst>
  <p:notesMasterIdLst>
    <p:notesMasterId r:id="rId16"/>
  </p:notesMasterIdLst>
  <p:sldIdLst>
    <p:sldId id="256" r:id="rId6"/>
    <p:sldId id="279" r:id="rId7"/>
    <p:sldId id="281" r:id="rId8"/>
    <p:sldId id="282" r:id="rId9"/>
    <p:sldId id="283" r:id="rId10"/>
    <p:sldId id="266" r:id="rId11"/>
    <p:sldId id="284" r:id="rId12"/>
    <p:sldId id="286" r:id="rId13"/>
    <p:sldId id="285" r:id="rId14"/>
    <p:sldId id="287"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Yan Ye" initials="YY" lastIdx="4"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6C6864"/>
    <a:srgbClr val="D94D20"/>
    <a:srgbClr val="F36C21"/>
    <a:srgbClr val="716C6B"/>
    <a:srgbClr val="63615D"/>
    <a:srgbClr val="54524E"/>
    <a:srgbClr val="0087C3"/>
    <a:srgbClr val="C6D742"/>
    <a:srgbClr val="44A43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14" autoAdjust="0"/>
    <p:restoredTop sz="77857" autoAdjust="0"/>
  </p:normalViewPr>
  <p:slideViewPr>
    <p:cSldViewPr snapToObjects="1">
      <p:cViewPr varScale="1">
        <p:scale>
          <a:sx n="57" d="100"/>
          <a:sy n="57" d="100"/>
        </p:scale>
        <p:origin x="-1860"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89" d="100"/>
          <a:sy n="89" d="100"/>
        </p:scale>
        <p:origin x="-3846"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A91834-3F34-4B40-8735-EA115B05FDDA}" type="datetimeFigureOut">
              <a:rPr lang="en-US" smtClean="0"/>
              <a:pPr/>
              <a:t>7/26/2013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8F7F6D-8A3B-DB4E-AE49-8696C0E84EF1}"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this proposal, we have proposed several coding tools to improve the temporal motion vector prediction process of reference index based SHVC.</a:t>
            </a:r>
            <a:endParaRPr lang="en-US" dirty="0"/>
          </a:p>
        </p:txBody>
      </p:sp>
      <p:sp>
        <p:nvSpPr>
          <p:cNvPr id="4" name="Slide Number Placeholder 3"/>
          <p:cNvSpPr>
            <a:spLocks noGrp="1"/>
          </p:cNvSpPr>
          <p:nvPr>
            <p:ph type="sldNum" sz="quarter" idx="10"/>
          </p:nvPr>
        </p:nvSpPr>
        <p:spPr/>
        <p:txBody>
          <a:bodyPr/>
          <a:lstStyle/>
          <a:p>
            <a:fld id="{038F7F6D-8A3B-DB4E-AE49-8696C0E84EF1}"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the conclusion, in this contribution, we have proposed one single-loop decoding scheme for SNR scalability.</a:t>
            </a:r>
          </a:p>
          <a:p>
            <a:endParaRPr lang="en-US" dirty="0" smtClean="0"/>
          </a:p>
          <a:p>
            <a:r>
              <a:rPr lang="en-US" dirty="0" smtClean="0"/>
              <a:t>The proposed method does not have any low-level changes to single-layer HEVC.</a:t>
            </a:r>
          </a:p>
          <a:p>
            <a:endParaRPr lang="en-US" dirty="0" smtClean="0"/>
          </a:p>
          <a:p>
            <a:r>
              <a:rPr lang="en-US" dirty="0" smtClean="0"/>
              <a:t>For the performance, the proposed single-loop decoding can significantly reduce the decoding complexity and memory access, while achieve a comparable BD-rate performance to multi-loop decoding.</a:t>
            </a:r>
          </a:p>
          <a:p>
            <a:endParaRPr lang="en-US" dirty="0" smtClean="0"/>
          </a:p>
          <a:p>
            <a:r>
              <a:rPr lang="en-US" dirty="0" smtClean="0"/>
              <a:t>For the recommendations, firstly, it is recommended to have a core experiment to further study the single-loop decoding for the SNR scalability. Secondly, as our current software is a real single-loop decoding software where the EL can be decoded with the reconstruction of the BL, it is recommended to use the current </a:t>
            </a:r>
            <a:r>
              <a:rPr lang="en-US" smtClean="0"/>
              <a:t>software in the AHG</a:t>
            </a:r>
            <a:endParaRPr lang="en-US" dirty="0"/>
          </a:p>
        </p:txBody>
      </p:sp>
      <p:sp>
        <p:nvSpPr>
          <p:cNvPr id="4" name="Slide Number Placeholder 3"/>
          <p:cNvSpPr>
            <a:spLocks noGrp="1"/>
          </p:cNvSpPr>
          <p:nvPr>
            <p:ph type="sldNum" sz="quarter" idx="10"/>
          </p:nvPr>
        </p:nvSpPr>
        <p:spPr/>
        <p:txBody>
          <a:bodyPr/>
          <a:lstStyle/>
          <a:p>
            <a:fld id="{038F7F6D-8A3B-DB4E-AE49-8696C0E84EF1}" type="slidenum">
              <a:rPr lang="en-US" smtClean="0"/>
              <a:pPr/>
              <a:t>10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dirty="0" smtClean="0"/>
              <a:t>The current SHVC design is a multi-loop based solution which uses reconstructed BL pictures for inter-layer prediction.</a:t>
            </a:r>
          </a:p>
          <a:p>
            <a:pPr marL="228600" indent="-228600">
              <a:buAutoNum type="arabicPeriod"/>
            </a:pPr>
            <a:r>
              <a:rPr lang="en-US" dirty="0" smtClean="0"/>
              <a:t>As the reconstructed BL picture is used for EL coding, both the BL motion compensation and loop filters have to be executed in order to decode EL.</a:t>
            </a:r>
          </a:p>
          <a:p>
            <a:pPr marL="228600" indent="-228600">
              <a:buAutoNum type="arabicPeriod"/>
            </a:pPr>
            <a:r>
              <a:rPr lang="en-US" dirty="0" smtClean="0"/>
              <a:t>Correspondingly, for SNR scalability, the computational complexity and memory access are two times as that of single-layer HEVC.</a:t>
            </a:r>
          </a:p>
          <a:p>
            <a:pPr marL="228600" indent="-228600">
              <a:buAutoNum type="arabicPeriod"/>
            </a:pPr>
            <a:endParaRPr lang="en-US" dirty="0" smtClean="0"/>
          </a:p>
          <a:p>
            <a:pPr marL="228600" indent="-228600">
              <a:buAutoNum type="arabicPeriod"/>
            </a:pPr>
            <a:r>
              <a:rPr lang="en-US" dirty="0" smtClean="0"/>
              <a:t>In order to reduce the decoding complexity, in this contribution, we propose to use single-loop decoding scheme for SNR scalability.</a:t>
            </a:r>
          </a:p>
          <a:p>
            <a:pPr marL="228600" indent="-228600">
              <a:buAutoNum type="arabicPeriod"/>
            </a:pPr>
            <a:r>
              <a:rPr lang="en-US" dirty="0" smtClean="0"/>
              <a:t>The proposed single-loop decoding scheme is built based on a new type of inter-layer reference picture which is generated by using the BL motion information and the texture of EL reference pictures. In addition, BL residue is also used to enhance the efficiency of inter-layer prediction.</a:t>
            </a:r>
          </a:p>
          <a:p>
            <a:pPr marL="228600" indent="-228600">
              <a:buAutoNum type="arabicPeriod"/>
            </a:pPr>
            <a:r>
              <a:rPr lang="en-US" dirty="0" smtClean="0"/>
              <a:t>As both BL and EL information are used for the generation of the proposed inter-layer reference picture, we call this inter-layer reference picture type as hybrid inter-layer reference picture. </a:t>
            </a:r>
            <a:endParaRPr lang="en-US" dirty="0"/>
          </a:p>
        </p:txBody>
      </p:sp>
      <p:sp>
        <p:nvSpPr>
          <p:cNvPr id="4" name="Slide Number Placeholder 3"/>
          <p:cNvSpPr>
            <a:spLocks noGrp="1"/>
          </p:cNvSpPr>
          <p:nvPr>
            <p:ph type="sldNum" sz="quarter" idx="10"/>
          </p:nvPr>
        </p:nvSpPr>
        <p:spPr/>
        <p:txBody>
          <a:bodyPr/>
          <a:lstStyle/>
          <a:p>
            <a:fld id="{038F7F6D-8A3B-DB4E-AE49-8696C0E84EF1}"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dirty="0" smtClean="0"/>
              <a:t>This slide shows the generation process of hybrid inter-layer reference picture. And, the main idea of the proposed method is to shift the BL motion compensation process to EL. More specifically, to generate one block in the H-ILP picture, we firstly use the MV of the collocated BL block to find the best matching block in the EL reference pictures. And then, the residue of the collocated BL block is added to the motion compensated EL block to compensate for the quantization error of BL.</a:t>
            </a:r>
          </a:p>
          <a:p>
            <a:pPr marL="228600" indent="-228600">
              <a:buAutoNum type="arabicPeriod"/>
            </a:pPr>
            <a:r>
              <a:rPr lang="en-US" dirty="0" smtClean="0"/>
              <a:t>Those two equations illustrate the case where the collocated BL block is </a:t>
            </a:r>
            <a:r>
              <a:rPr lang="en-US" dirty="0" err="1" smtClean="0"/>
              <a:t>uni</a:t>
            </a:r>
            <a:r>
              <a:rPr lang="en-US" dirty="0" smtClean="0"/>
              <a:t>- and bi-predicted.</a:t>
            </a:r>
          </a:p>
          <a:p>
            <a:pPr marL="228600" indent="-228600">
              <a:buAutoNum type="arabicPeriod"/>
            </a:pPr>
            <a:r>
              <a:rPr lang="en-US" dirty="0" smtClean="0"/>
              <a:t>In case the collocated BL block is intra-predicted, the corresponding H-ILP block will be directly copied from the intra-coded block. However, in order to satisfy the single-loop decoding requirement, two constraints are applied. Firstly, constrained intra prediction is used for BL intra prediction such that inter-coded BL pixels are not used to predict BL intra-coded pixels. Secondly, the BL intra samples that are used to generate H-ILP block are obtained prior to the BL de-blocking and SAO process.</a:t>
            </a:r>
          </a:p>
          <a:p>
            <a:pPr marL="228600" indent="-228600">
              <a:buAutoNum type="arabicPeriod"/>
            </a:pP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38F7F6D-8A3B-DB4E-AE49-8696C0E84EF1}"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 Given the proposed H-ILP picture, the single-loop decoding scheme is achieved by replacing the conventional ILP picture by the H-ILP picture in the EL DPB.</a:t>
            </a:r>
          </a:p>
          <a:p>
            <a:r>
              <a:rPr lang="en-US" dirty="0" smtClean="0"/>
              <a:t>2. As both BL motion information and BL residue information that are needed to generate H-ILP picture can be obtained without reconstructing BL picture, there is no need to perform BL motion compensation and loop filters in order to decode EL. This makes the proposed scheme completely satisfy the single-loop decoding requirement.</a:t>
            </a:r>
          </a:p>
          <a:p>
            <a:r>
              <a:rPr lang="en-US" dirty="0" smtClean="0"/>
              <a:t>3. Moreover, as H-ILP picture is used as one reference picture of EL coding, the proposed scheme does not contain any low-level changes to singe-layer HEVC.</a:t>
            </a:r>
            <a:endParaRPr lang="en-US" dirty="0"/>
          </a:p>
        </p:txBody>
      </p:sp>
      <p:sp>
        <p:nvSpPr>
          <p:cNvPr id="4" name="Slide Number Placeholder 3"/>
          <p:cNvSpPr>
            <a:spLocks noGrp="1"/>
          </p:cNvSpPr>
          <p:nvPr>
            <p:ph type="sldNum" sz="quarter" idx="10"/>
          </p:nvPr>
        </p:nvSpPr>
        <p:spPr/>
        <p:txBody>
          <a:bodyPr/>
          <a:lstStyle/>
          <a:p>
            <a:fld id="{038F7F6D-8A3B-DB4E-AE49-8696C0E84EF1}"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dirty="0" smtClean="0"/>
              <a:t>As both EL temporal reference pictures and H-ILP picture are used as EL reference picture, one EL PU could be bi-predicted from the combination of one EL temporal block and one H-ILP block.</a:t>
            </a:r>
          </a:p>
          <a:p>
            <a:pPr marL="228600" indent="-228600">
              <a:buAutoNum type="arabicPeriod"/>
            </a:pPr>
            <a:r>
              <a:rPr lang="en-US" dirty="0" smtClean="0"/>
              <a:t>One the other hand, the H-ILP block itself could be bi-predicted using the BL motion.</a:t>
            </a:r>
          </a:p>
          <a:p>
            <a:pPr marL="228600" indent="-228600">
              <a:buAutoNum type="arabicPeriod"/>
            </a:pPr>
            <a:r>
              <a:rPr lang="en-US" dirty="0" smtClean="0"/>
              <a:t>In this case, there are three MC operations to generate the EL block, where the two MCs are used to generate H-ILP block and the third one is used to combine EL prediction and H-ILP prediction.</a:t>
            </a:r>
          </a:p>
          <a:p>
            <a:pPr marL="228600" indent="-228600">
              <a:buAutoNum type="arabicPeriod"/>
            </a:pPr>
            <a:r>
              <a:rPr lang="en-US" dirty="0" smtClean="0"/>
              <a:t>This number is larger than the maximum two MC operations in single-layer HEVC.</a:t>
            </a:r>
          </a:p>
          <a:p>
            <a:pPr marL="228600" indent="-228600">
              <a:buAutoNum type="arabicPeriod"/>
            </a:pPr>
            <a:r>
              <a:rPr lang="en-US" dirty="0" smtClean="0"/>
              <a:t>In order to make the complexity of single-loop decoding equals to single-layer HEVC, one inter-layer prediction constraint is proposed to disable the combination between H-ILP block and EL temporal block when H-ILP block is bi-predicted.</a:t>
            </a:r>
            <a:endParaRPr lang="en-US" dirty="0"/>
          </a:p>
        </p:txBody>
      </p:sp>
      <p:sp>
        <p:nvSpPr>
          <p:cNvPr id="4" name="Slide Number Placeholder 3"/>
          <p:cNvSpPr>
            <a:spLocks noGrp="1"/>
          </p:cNvSpPr>
          <p:nvPr>
            <p:ph type="sldNum" sz="quarter" idx="10"/>
          </p:nvPr>
        </p:nvSpPr>
        <p:spPr/>
        <p:txBody>
          <a:bodyPr/>
          <a:lstStyle/>
          <a:p>
            <a:fld id="{038F7F6D-8A3B-DB4E-AE49-8696C0E84EF1}"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dirty="0" smtClean="0"/>
              <a:t>We have used the results of SHM-2.0 with constrained intra prediction enabled as the anchor for multi-loop decoding.</a:t>
            </a:r>
          </a:p>
          <a:p>
            <a:pPr marL="228600" indent="-228600">
              <a:buAutoNum type="arabicPeriod"/>
            </a:pPr>
            <a:r>
              <a:rPr lang="en-US" dirty="0" smtClean="0"/>
              <a:t>The results below are for the single-loop decoding scheme when the EL inter-layer prediction constraint is not applied. </a:t>
            </a:r>
          </a:p>
          <a:p>
            <a:pPr marL="228600" indent="-228600">
              <a:buAutoNum type="arabicPeriod"/>
            </a:pPr>
            <a:r>
              <a:rPr lang="en-US" dirty="0" smtClean="0"/>
              <a:t>Compared to multi-loop results, the single-loop decoding can improve decoding complexity by reducing the decoding time by 25%.</a:t>
            </a:r>
          </a:p>
          <a:p>
            <a:pPr marL="228600" indent="-228600">
              <a:buAutoNum type="arabicPeriod"/>
            </a:pPr>
            <a:r>
              <a:rPr lang="en-US" dirty="0" smtClean="0"/>
              <a:t>One the other hand, the single-loop decoding increase the BD-rate by 1.3% and 1.5% for RA and LDB configurations respectively, compared to multi-loop solution.</a:t>
            </a:r>
          </a:p>
          <a:p>
            <a:pPr marL="228600" indent="-228600">
              <a:buAutoNum type="arabicPeriod"/>
            </a:pPr>
            <a:r>
              <a:rPr lang="en-US" dirty="0" smtClean="0"/>
              <a:t>In the proposed single-loop decoding, the BL bi-stream is independently decodable with introducing any drift error.</a:t>
            </a:r>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038F7F6D-8A3B-DB4E-AE49-8696C0E84EF1}"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1.The results in this table show the performance of single-loop decoding when the EL inter-layer prediction constraint is enabled.</a:t>
            </a:r>
          </a:p>
          <a:p>
            <a:r>
              <a:rPr lang="en-US" dirty="0" smtClean="0"/>
              <a:t>2. Firstly, the prediction constraint can further reduce the decoding complexity,  which can 28% decoding time reduction compared to multi-loop decoding.</a:t>
            </a:r>
          </a:p>
          <a:p>
            <a:r>
              <a:rPr lang="en-US" dirty="0" smtClean="0"/>
              <a:t>3, And, the corresponding </a:t>
            </a:r>
            <a:r>
              <a:rPr lang="en-US" smtClean="0"/>
              <a:t>BD-rate increase is </a:t>
            </a:r>
            <a:r>
              <a:rPr lang="en-US" dirty="0" smtClean="0"/>
              <a:t>2.2% and 3.5% for RA and LDB. </a:t>
            </a:r>
          </a:p>
          <a:p>
            <a:endParaRPr lang="en-US" dirty="0"/>
          </a:p>
        </p:txBody>
      </p:sp>
      <p:sp>
        <p:nvSpPr>
          <p:cNvPr id="4" name="Slide Number Placeholder 3"/>
          <p:cNvSpPr>
            <a:spLocks noGrp="1"/>
          </p:cNvSpPr>
          <p:nvPr>
            <p:ph type="sldNum" sz="quarter" idx="10"/>
          </p:nvPr>
        </p:nvSpPr>
        <p:spPr/>
        <p:txBody>
          <a:bodyPr/>
          <a:lstStyle/>
          <a:p>
            <a:fld id="{038F7F6D-8A3B-DB4E-AE49-8696C0E84EF1}"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table here shows the comparison of real memory access between the single-loop decoding and the multi-loop decoding when running the decoder.</a:t>
            </a:r>
          </a:p>
          <a:p>
            <a:endParaRPr lang="en-US" dirty="0" smtClean="0"/>
          </a:p>
          <a:p>
            <a:r>
              <a:rPr lang="en-US" dirty="0" smtClean="0"/>
              <a:t>From the number, we can see single-loop decoding can reduce the average memory access by 34% compared to multi-loop decoding.</a:t>
            </a:r>
          </a:p>
          <a:p>
            <a:endParaRPr lang="en-US" dirty="0" smtClean="0"/>
          </a:p>
          <a:p>
            <a:r>
              <a:rPr lang="en-US" dirty="0" smtClean="0"/>
              <a:t>In addition, the EL inter-prediction constraint could provide another 3% memory access saving.</a:t>
            </a:r>
            <a:endParaRPr lang="en-US" dirty="0"/>
          </a:p>
        </p:txBody>
      </p:sp>
      <p:sp>
        <p:nvSpPr>
          <p:cNvPr id="4" name="Slide Number Placeholder 3"/>
          <p:cNvSpPr>
            <a:spLocks noGrp="1"/>
          </p:cNvSpPr>
          <p:nvPr>
            <p:ph type="sldNum" sz="quarter" idx="10"/>
          </p:nvPr>
        </p:nvSpPr>
        <p:spPr/>
        <p:txBody>
          <a:bodyPr/>
          <a:lstStyle/>
          <a:p>
            <a:fld id="{038F7F6D-8A3B-DB4E-AE49-8696C0E84EF1}"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dirty="0" smtClean="0"/>
              <a:t>In addition to the decoding time, we also applied the complexity assessment methodology from AHG 17 to evaluate the complexity. The table below shows the worst case memory access of different methods, and the worst case of single-layer HEVC is used as anchor.</a:t>
            </a:r>
          </a:p>
          <a:p>
            <a:pPr marL="228600" indent="-228600">
              <a:buAutoNum type="arabicPeriod"/>
            </a:pPr>
            <a:r>
              <a:rPr lang="en-US" dirty="0" smtClean="0"/>
              <a:t>Firstly, we can the worst case memory access of multi-loop decoding is two times that of single-layer HEVC.</a:t>
            </a:r>
          </a:p>
          <a:p>
            <a:pPr marL="228600" indent="-228600">
              <a:buAutoNum type="arabicPeriod"/>
            </a:pPr>
            <a:r>
              <a:rPr lang="en-US" dirty="0" smtClean="0"/>
              <a:t>Secondly, the single-loop result is slightly better than multi-loop, which is however close to 200% of single-layer HEVC, given that the memory access expensive combined prediction between H-ILP block and EL temporal block is enabled.</a:t>
            </a:r>
          </a:p>
          <a:p>
            <a:pPr marL="228600" indent="-228600">
              <a:buAutoNum type="arabicPeriod"/>
            </a:pPr>
            <a:r>
              <a:rPr lang="en-US" dirty="0" smtClean="0"/>
              <a:t>The problem could be resolved by applying the EL prediction constraint by which the worst case memory access of single-loop decoding could be equal to single-layer HEVC.</a:t>
            </a:r>
            <a:endParaRPr lang="en-US" dirty="0"/>
          </a:p>
        </p:txBody>
      </p:sp>
      <p:sp>
        <p:nvSpPr>
          <p:cNvPr id="4" name="Slide Number Placeholder 3"/>
          <p:cNvSpPr>
            <a:spLocks noGrp="1"/>
          </p:cNvSpPr>
          <p:nvPr>
            <p:ph type="sldNum" sz="quarter" idx="10"/>
          </p:nvPr>
        </p:nvSpPr>
        <p:spPr/>
        <p:txBody>
          <a:bodyPr/>
          <a:lstStyle/>
          <a:p>
            <a:fld id="{038F7F6D-8A3B-DB4E-AE49-8696C0E84EF1}"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7" name="Text Placeholder 2"/>
          <p:cNvSpPr>
            <a:spLocks noGrp="1"/>
          </p:cNvSpPr>
          <p:nvPr>
            <p:ph type="body" idx="1" hasCustomPrompt="1"/>
          </p:nvPr>
        </p:nvSpPr>
        <p:spPr>
          <a:xfrm>
            <a:off x="424948" y="3495675"/>
            <a:ext cx="5029200" cy="381000"/>
          </a:xfrm>
        </p:spPr>
        <p:txBody>
          <a:bodyPr anchor="t"/>
          <a:lstStyle>
            <a:lvl1pPr marL="0" indent="0" algn="l">
              <a:buNone/>
              <a:defRPr sz="2000" b="0" i="0">
                <a:solidFill>
                  <a:srgbClr val="00AEEF"/>
                </a:solidFill>
                <a:latin typeface="Arial"/>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Date</a:t>
            </a:r>
          </a:p>
        </p:txBody>
      </p:sp>
      <p:sp>
        <p:nvSpPr>
          <p:cNvPr id="18" name="Title 1"/>
          <p:cNvSpPr>
            <a:spLocks noGrp="1"/>
          </p:cNvSpPr>
          <p:nvPr>
            <p:ph type="title"/>
          </p:nvPr>
        </p:nvSpPr>
        <p:spPr>
          <a:xfrm>
            <a:off x="424948" y="1447800"/>
            <a:ext cx="6737852" cy="1895475"/>
          </a:xfrm>
          <a:prstGeom prst="rect">
            <a:avLst/>
          </a:prstGeom>
        </p:spPr>
        <p:txBody>
          <a:bodyPr anchor="b"/>
          <a:lstStyle>
            <a:lvl1pPr algn="l">
              <a:defRPr sz="2600" b="1" i="0" cap="all">
                <a:solidFill>
                  <a:srgbClr val="F36C21"/>
                </a:solidFill>
                <a:latin typeface="Arial"/>
                <a:cs typeface="Arial"/>
              </a:defRPr>
            </a:lvl1pPr>
          </a:lstStyle>
          <a:p>
            <a:r>
              <a:rPr lang="en-US" dirty="0" smtClean="0"/>
              <a:t>Click to edit Master title style</a:t>
            </a:r>
            <a:endParaRPr lang="en-US" dirty="0"/>
          </a:p>
        </p:txBody>
      </p:sp>
      <p:pic>
        <p:nvPicPr>
          <p:cNvPr id="7" name="Picture 6" descr="InterDigital_logo_RGB_HiRes.jpg"/>
          <p:cNvPicPr>
            <a:picLocks noChangeAspect="1"/>
          </p:cNvPicPr>
          <p:nvPr userDrawn="1"/>
        </p:nvPicPr>
        <p:blipFill>
          <a:blip r:embed="rId2"/>
          <a:stretch>
            <a:fillRect/>
          </a:stretch>
        </p:blipFill>
        <p:spPr>
          <a:xfrm>
            <a:off x="5562600" y="304800"/>
            <a:ext cx="3372860" cy="375717"/>
          </a:xfrm>
          <a:prstGeom prst="rect">
            <a:avLst/>
          </a:prstGeom>
        </p:spPr>
      </p:pic>
      <p:sp>
        <p:nvSpPr>
          <p:cNvPr id="6" name="Title 1"/>
          <p:cNvSpPr txBox="1">
            <a:spLocks/>
          </p:cNvSpPr>
          <p:nvPr userDrawn="1"/>
        </p:nvSpPr>
        <p:spPr>
          <a:xfrm>
            <a:off x="0" y="6324600"/>
            <a:ext cx="9144000" cy="457200"/>
          </a:xfrm>
          <a:prstGeom prst="rect">
            <a:avLst/>
          </a:prstGeom>
        </p:spPr>
        <p:txBody>
          <a:bodyPr anchor="b"/>
          <a:lstStyle>
            <a:lvl1pPr algn="l">
              <a:defRPr sz="2600" b="1" i="0" cap="all">
                <a:solidFill>
                  <a:srgbClr val="F36C21"/>
                </a:solidFill>
                <a:latin typeface="Arial"/>
                <a:cs typeface="Arial"/>
              </a:defRPr>
            </a:lvl1pPr>
          </a:lstStyle>
          <a:p>
            <a:pPr algn="ctr" rtl="0"/>
            <a:r>
              <a:rPr lang="en-US" sz="800" b="0" i="0" kern="1200" cap="none" baseline="0" dirty="0" smtClean="0">
                <a:solidFill>
                  <a:srgbClr val="716C6B"/>
                </a:solidFill>
                <a:latin typeface="Arial"/>
                <a:ea typeface="+mn-ea"/>
                <a:cs typeface="Arial"/>
              </a:rPr>
              <a:t>© 2013 InterDigital, Inc. All rights reserved.</a:t>
            </a:r>
          </a:p>
        </p:txBody>
      </p:sp>
      <p:pic>
        <p:nvPicPr>
          <p:cNvPr id="8" name="Picture 2"/>
          <p:cNvPicPr>
            <a:picLocks noChangeAspect="1" noChangeArrowheads="1"/>
          </p:cNvPicPr>
          <p:nvPr userDrawn="1"/>
        </p:nvPicPr>
        <p:blipFill>
          <a:blip r:embed="rId3">
            <a:extLst>
              <a:ext uri="{28A0092B-C50C-407E-A947-70E740481C1C}">
                <a14:useLocalDpi xmlns:a14="http://schemas.microsoft.com/office/drawing/2010/main" xmlns="" val="0"/>
              </a:ext>
            </a:extLst>
          </a:blip>
          <a:srcRect/>
          <a:stretch>
            <a:fillRect/>
          </a:stretch>
        </p:blipFill>
        <p:spPr bwMode="auto">
          <a:xfrm>
            <a:off x="0" y="858838"/>
            <a:ext cx="9144000" cy="51387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92802" y="274638"/>
            <a:ext cx="8470198" cy="563562"/>
          </a:xfrm>
        </p:spPr>
        <p:txBody>
          <a:bodyPr/>
          <a:lstStyle>
            <a:lvl1pPr>
              <a:defRPr sz="2600"/>
            </a:lvl1pPr>
          </a:lstStyle>
          <a:p>
            <a:r>
              <a:rPr lang="en-US" dirty="0" smtClean="0"/>
              <a:t>Click to Edit Master Title Style</a:t>
            </a:r>
            <a:endParaRPr lang="en-US" dirty="0"/>
          </a:p>
        </p:txBody>
      </p:sp>
      <p:sp>
        <p:nvSpPr>
          <p:cNvPr id="3" name="Content Placeholder 2"/>
          <p:cNvSpPr>
            <a:spLocks noGrp="1"/>
          </p:cNvSpPr>
          <p:nvPr>
            <p:ph idx="1"/>
          </p:nvPr>
        </p:nvSpPr>
        <p:spPr>
          <a:xfrm>
            <a:off x="381000" y="1371600"/>
            <a:ext cx="8229600" cy="4876800"/>
          </a:xfrm>
        </p:spPr>
        <p:txBody>
          <a:bodyPr/>
          <a:lstStyle>
            <a:lvl1pPr>
              <a:defRPr b="0" i="0">
                <a:latin typeface="Arial"/>
                <a:cs typeface="Arial"/>
              </a:defRPr>
            </a:lvl1pPr>
            <a:lvl2pPr>
              <a:defRPr b="0" i="0">
                <a:latin typeface="Arial"/>
                <a:cs typeface="Arial"/>
              </a:defRPr>
            </a:lvl2pPr>
            <a:lvl3pPr>
              <a:defRPr b="0" i="0">
                <a:latin typeface="Arial"/>
                <a:cs typeface="Arial"/>
              </a:defRPr>
            </a:lvl3pPr>
            <a:lvl4pPr>
              <a:defRPr b="0" i="0">
                <a:latin typeface="Arial"/>
                <a:cs typeface="Arial"/>
              </a:defRPr>
            </a:lvl4pPr>
            <a:lvl5pPr>
              <a:defRPr b="0" i="0">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219200"/>
            <a:ext cx="8229600" cy="1219200"/>
          </a:xfrm>
        </p:spPr>
        <p:txBody>
          <a:bodyPr/>
          <a:lstStyle>
            <a:lvl1pPr>
              <a:buFontTx/>
              <a:buNone/>
              <a:defRPr b="0" i="0">
                <a:latin typeface="Arial"/>
                <a:cs typeface="Arial"/>
              </a:defRPr>
            </a:lvl1pPr>
            <a:lvl2pPr>
              <a:defRPr b="0" i="0">
                <a:latin typeface="Arial"/>
                <a:cs typeface="Arial"/>
              </a:defRPr>
            </a:lvl2pPr>
            <a:lvl3pPr>
              <a:defRPr b="0" i="0">
                <a:latin typeface="Arial"/>
                <a:cs typeface="Arial"/>
              </a:defRPr>
            </a:lvl3pPr>
            <a:lvl4pPr>
              <a:defRPr b="0" i="0">
                <a:latin typeface="Arial"/>
                <a:cs typeface="Arial"/>
              </a:defRPr>
            </a:lvl4pPr>
            <a:lvl5pPr>
              <a:defRPr b="0" i="0">
                <a:latin typeface="Arial"/>
                <a:cs typeface="Arial"/>
              </a:defRPr>
            </a:lvl5pPr>
          </a:lstStyle>
          <a:p>
            <a:pPr lvl="0"/>
            <a:r>
              <a:rPr lang="en-US" dirty="0" smtClean="0"/>
              <a:t>Click to edit Master text styles</a:t>
            </a:r>
          </a:p>
          <a:p>
            <a:pPr lvl="1"/>
            <a:r>
              <a:rPr lang="en-US" dirty="0" smtClean="0"/>
              <a:t>Second level</a:t>
            </a:r>
          </a:p>
        </p:txBody>
      </p:sp>
      <p:sp>
        <p:nvSpPr>
          <p:cNvPr id="4" name="Content Placeholder 2"/>
          <p:cNvSpPr>
            <a:spLocks noGrp="1"/>
          </p:cNvSpPr>
          <p:nvPr>
            <p:ph idx="10"/>
          </p:nvPr>
        </p:nvSpPr>
        <p:spPr>
          <a:xfrm>
            <a:off x="381000" y="2590800"/>
            <a:ext cx="8229600" cy="3657600"/>
          </a:xfrm>
        </p:spPr>
        <p:txBody>
          <a:bodyPr/>
          <a:lstStyle>
            <a:lvl1pPr>
              <a:defRPr b="0" i="0">
                <a:latin typeface="Arial"/>
                <a:cs typeface="Arial"/>
              </a:defRPr>
            </a:lvl1pPr>
            <a:lvl2pPr>
              <a:defRPr b="0" i="0">
                <a:latin typeface="Arial"/>
                <a:cs typeface="Arial"/>
              </a:defRPr>
            </a:lvl2pPr>
            <a:lvl3pPr>
              <a:defRPr b="0" i="0">
                <a:latin typeface="Arial"/>
                <a:cs typeface="Arial"/>
              </a:defRPr>
            </a:lvl3pPr>
            <a:lvl4pPr>
              <a:defRPr b="0" i="0">
                <a:latin typeface="Arial"/>
                <a:cs typeface="Arial"/>
              </a:defRPr>
            </a:lvl4pPr>
            <a:lvl5pPr>
              <a:defRPr b="0" i="0">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295400"/>
            <a:ext cx="4038600" cy="4525963"/>
          </a:xfrm>
        </p:spPr>
        <p:txBody>
          <a:bodyPr/>
          <a:lstStyle>
            <a:lvl1pPr>
              <a:defRPr sz="2800" b="0" i="0">
                <a:latin typeface="Arial"/>
                <a:cs typeface="Arial"/>
              </a:defRPr>
            </a:lvl1pPr>
            <a:lvl2pPr>
              <a:defRPr sz="2400" b="0" i="0">
                <a:latin typeface="Arial"/>
                <a:cs typeface="Arial"/>
              </a:defRPr>
            </a:lvl2pPr>
            <a:lvl3pPr>
              <a:defRPr sz="2000" b="0" i="0">
                <a:latin typeface="Arial"/>
                <a:cs typeface="Arial"/>
              </a:defRPr>
            </a:lvl3pPr>
            <a:lvl4pPr>
              <a:defRPr sz="1800" b="0" i="0">
                <a:latin typeface="Arial"/>
                <a:cs typeface="Arial"/>
              </a:defRPr>
            </a:lvl4pPr>
            <a:lvl5pPr>
              <a:defRPr sz="1800" b="0" i="0">
                <a:latin typeface="Arial"/>
                <a:cs typeface="Aria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648200" y="1295400"/>
            <a:ext cx="4038600" cy="4525963"/>
          </a:xfrm>
        </p:spPr>
        <p:txBody>
          <a:bodyPr/>
          <a:lstStyle>
            <a:lvl1pPr>
              <a:defRPr sz="2800" b="0" i="0">
                <a:latin typeface="Arial"/>
                <a:cs typeface="Arial"/>
              </a:defRPr>
            </a:lvl1pPr>
            <a:lvl2pPr>
              <a:defRPr sz="2400" b="0" i="0">
                <a:latin typeface="Arial"/>
                <a:cs typeface="Arial"/>
              </a:defRPr>
            </a:lvl2pPr>
            <a:lvl3pPr>
              <a:defRPr sz="2000" b="0" i="0">
                <a:latin typeface="Arial"/>
                <a:cs typeface="Arial"/>
              </a:defRPr>
            </a:lvl3pPr>
            <a:lvl4pPr>
              <a:defRPr sz="1800" b="0" i="0">
                <a:latin typeface="Arial"/>
                <a:cs typeface="Arial"/>
              </a:defRPr>
            </a:lvl4pPr>
            <a:lvl5pPr>
              <a:defRPr sz="1800" b="0" i="0">
                <a:latin typeface="Arial"/>
                <a:cs typeface="Aria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Title 1"/>
          <p:cNvSpPr>
            <a:spLocks noGrp="1"/>
          </p:cNvSpPr>
          <p:nvPr>
            <p:ph type="title" hasCustomPrompt="1"/>
          </p:nvPr>
        </p:nvSpPr>
        <p:spPr>
          <a:xfrm>
            <a:off x="292802" y="274638"/>
            <a:ext cx="8470198" cy="563562"/>
          </a:xfrm>
        </p:spPr>
        <p:txBody>
          <a:bodyPr/>
          <a:lstStyle>
            <a:lvl1pPr>
              <a:defRPr sz="2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92802" y="274638"/>
            <a:ext cx="8470198" cy="563562"/>
          </a:xfrm>
        </p:spPr>
        <p:txBody>
          <a:bodyPr/>
          <a:lstStyle>
            <a:lvl1pPr>
              <a:defRPr sz="2600"/>
            </a:lvl1pPr>
          </a:lstStyle>
          <a:p>
            <a:r>
              <a:rPr lang="en-US" dirty="0"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Clr>
          <a:schemeClr val="tx1"/>
        </a:buClr>
        <a:buFont typeface="Arial"/>
        <a:buChar char="•"/>
        <a:defRPr sz="3000" kern="1200">
          <a:solidFill>
            <a:srgbClr val="716C6B"/>
          </a:solidFill>
          <a:latin typeface="Arial"/>
          <a:ea typeface="+mn-ea"/>
          <a:cs typeface="Arial"/>
        </a:defRPr>
      </a:lvl1pPr>
      <a:lvl2pPr marL="742950" indent="-285750" algn="l" defTabSz="457200" rtl="0" eaLnBrk="1" latinLnBrk="0" hangingPunct="1">
        <a:spcBef>
          <a:spcPct val="20000"/>
        </a:spcBef>
        <a:buClr>
          <a:schemeClr val="tx1"/>
        </a:buClr>
        <a:buFont typeface="Arial"/>
        <a:buChar char="–"/>
        <a:defRPr sz="2600" kern="1200">
          <a:solidFill>
            <a:srgbClr val="716C6B"/>
          </a:solidFill>
          <a:latin typeface="Arial"/>
          <a:ea typeface="+mn-ea"/>
          <a:cs typeface="Arial"/>
        </a:defRPr>
      </a:lvl2pPr>
      <a:lvl3pPr marL="1143000" indent="-228600" algn="l" defTabSz="457200" rtl="0" eaLnBrk="1" latinLnBrk="0" hangingPunct="1">
        <a:spcBef>
          <a:spcPct val="20000"/>
        </a:spcBef>
        <a:buClr>
          <a:schemeClr val="tx1"/>
        </a:buClr>
        <a:buFont typeface="Arial"/>
        <a:buChar char="•"/>
        <a:defRPr sz="2300" kern="1200">
          <a:solidFill>
            <a:srgbClr val="716C6B"/>
          </a:solidFill>
          <a:latin typeface="Arial"/>
          <a:ea typeface="+mn-ea"/>
          <a:cs typeface="Arial"/>
        </a:defRPr>
      </a:lvl3pPr>
      <a:lvl4pPr marL="1600200" indent="-228600" algn="l" defTabSz="457200" rtl="0" eaLnBrk="1" latinLnBrk="0" hangingPunct="1">
        <a:spcBef>
          <a:spcPct val="20000"/>
        </a:spcBef>
        <a:buClr>
          <a:schemeClr val="tx1"/>
        </a:buClr>
        <a:buFont typeface="Arial"/>
        <a:buChar char="–"/>
        <a:defRPr sz="1800" kern="1200">
          <a:solidFill>
            <a:srgbClr val="716C6B"/>
          </a:solidFill>
          <a:latin typeface="Arial"/>
          <a:ea typeface="+mn-ea"/>
          <a:cs typeface="Arial"/>
        </a:defRPr>
      </a:lvl4pPr>
      <a:lvl5pPr marL="2057400" indent="-228600" algn="l" defTabSz="457200" rtl="0" eaLnBrk="1" latinLnBrk="0" hangingPunct="1">
        <a:spcBef>
          <a:spcPct val="20000"/>
        </a:spcBef>
        <a:buClr>
          <a:schemeClr val="tx1"/>
        </a:buClr>
        <a:buFont typeface="Arial"/>
        <a:buChar char="»"/>
        <a:defRPr sz="1600" kern="1200">
          <a:solidFill>
            <a:srgbClr val="716C6B"/>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9672" y="274638"/>
            <a:ext cx="8229600" cy="563562"/>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81000" y="1371600"/>
            <a:ext cx="8229600" cy="47545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Rectangle 6"/>
          <p:cNvSpPr/>
          <p:nvPr userDrawn="1"/>
        </p:nvSpPr>
        <p:spPr>
          <a:xfrm>
            <a:off x="0" y="0"/>
            <a:ext cx="9144000" cy="98446"/>
          </a:xfrm>
          <a:prstGeom prst="rect">
            <a:avLst/>
          </a:prstGeom>
          <a:solidFill>
            <a:srgbClr val="716C6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716C6B"/>
              </a:solidFill>
            </a:endParaRPr>
          </a:p>
        </p:txBody>
      </p:sp>
      <p:sp>
        <p:nvSpPr>
          <p:cNvPr id="8" name="Slide Number Placeholder 5"/>
          <p:cNvSpPr txBox="1">
            <a:spLocks/>
          </p:cNvSpPr>
          <p:nvPr userDrawn="1"/>
        </p:nvSpPr>
        <p:spPr>
          <a:xfrm>
            <a:off x="228600" y="6477000"/>
            <a:ext cx="2133600" cy="365125"/>
          </a:xfrm>
          <a:prstGeom prst="rect">
            <a:avLst/>
          </a:prstGeom>
        </p:spPr>
        <p:txBody>
          <a:bodyPr vert="horz" lIns="91440" tIns="45720" rIns="91440" bIns="45720" rtlCol="0" anchor="ctr"/>
          <a:lstStyle>
            <a:lvl1pPr algn="l">
              <a:defRPr sz="1200">
                <a:solidFill>
                  <a:srgbClr val="44A436"/>
                </a:solidFill>
                <a:latin typeface="Arial"/>
                <a:cs typeface="Aria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867D5CFB-22F2-3C47-9198-8923B31E7A3C}" type="slidenum">
              <a:rPr kumimoji="0" lang="en-US" sz="1000" b="0" i="0" u="none" strike="noStrike" kern="1200" cap="none" spc="0" normalizeH="0" baseline="0" noProof="0" smtClean="0">
                <a:ln>
                  <a:noFill/>
                </a:ln>
                <a:solidFill>
                  <a:srgbClr val="00AEEF"/>
                </a:solidFill>
                <a:effectLst/>
                <a:uLnTx/>
                <a:uFillTx/>
                <a:latin typeface="Arial"/>
                <a:ea typeface="+mn-ea"/>
                <a:cs typeface="Arial"/>
              </a:rPr>
              <a:pPr marL="0" marR="0" lvl="0" indent="0" algn="l" defTabSz="4572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smtClean="0">
              <a:ln>
                <a:noFill/>
              </a:ln>
              <a:solidFill>
                <a:srgbClr val="00AEEF"/>
              </a:solidFill>
              <a:effectLst/>
              <a:uLnTx/>
              <a:uFillTx/>
              <a:latin typeface="Arial"/>
              <a:ea typeface="+mn-ea"/>
              <a:cs typeface="Arial"/>
            </a:endParaRPr>
          </a:p>
        </p:txBody>
      </p:sp>
      <p:sp>
        <p:nvSpPr>
          <p:cNvPr id="12" name="Title 1"/>
          <p:cNvSpPr txBox="1">
            <a:spLocks/>
          </p:cNvSpPr>
          <p:nvPr userDrawn="1"/>
        </p:nvSpPr>
        <p:spPr>
          <a:xfrm>
            <a:off x="0" y="6324600"/>
            <a:ext cx="9144000" cy="457200"/>
          </a:xfrm>
          <a:prstGeom prst="rect">
            <a:avLst/>
          </a:prstGeom>
        </p:spPr>
        <p:txBody>
          <a:bodyPr anchor="b"/>
          <a:lstStyle>
            <a:lvl1pPr algn="l">
              <a:defRPr sz="2600" b="1" i="0" cap="all">
                <a:solidFill>
                  <a:srgbClr val="F36C21"/>
                </a:solidFill>
                <a:latin typeface="Arial"/>
                <a:cs typeface="Arial"/>
              </a:defRPr>
            </a:lvl1pPr>
          </a:lstStyle>
          <a:p>
            <a:pPr algn="ctr" rtl="0"/>
            <a:r>
              <a:rPr lang="en-US" sz="800" b="0" i="0" kern="1200" cap="none" baseline="0" dirty="0" smtClean="0">
                <a:solidFill>
                  <a:srgbClr val="716C6B"/>
                </a:solidFill>
                <a:latin typeface="Arial"/>
                <a:ea typeface="+mn-ea"/>
                <a:cs typeface="Arial"/>
              </a:rPr>
              <a:t>© 2012 InterDigital, Inc. All rights reserved.</a:t>
            </a:r>
          </a:p>
        </p:txBody>
      </p:sp>
      <p:pic>
        <p:nvPicPr>
          <p:cNvPr id="9" name="Picture 8" descr="InterDigital_logo_RGB_HiRes.jpg"/>
          <p:cNvPicPr>
            <a:picLocks noChangeAspect="1"/>
          </p:cNvPicPr>
          <p:nvPr userDrawn="1"/>
        </p:nvPicPr>
        <p:blipFill>
          <a:blip r:embed="rId6"/>
          <a:stretch>
            <a:fillRect/>
          </a:stretch>
        </p:blipFill>
        <p:spPr>
          <a:xfrm>
            <a:off x="6934200" y="6495288"/>
            <a:ext cx="1905000" cy="212206"/>
          </a:xfrm>
          <a:prstGeom prst="rect">
            <a:avLst/>
          </a:prstGeom>
        </p:spPr>
      </p:pic>
    </p:spTree>
  </p:cSld>
  <p:clrMap bg1="lt1" tx1="dk1" bg2="lt2" tx2="dk2" accent1="accent1" accent2="accent2" accent3="accent3" accent4="accent4" accent5="accent5" accent6="accent6" hlink="hlink" folHlink="folHlink"/>
  <p:sldLayoutIdLst>
    <p:sldLayoutId id="2147483666" r:id="rId1"/>
    <p:sldLayoutId id="2147483669" r:id="rId2"/>
    <p:sldLayoutId id="2147483668" r:id="rId3"/>
    <p:sldLayoutId id="2147483670" r:id="rId4"/>
  </p:sldLayoutIdLst>
  <p:timing>
    <p:tnLst>
      <p:par>
        <p:cTn id="1" dur="indefinite" restart="never" nodeType="tmRoot"/>
      </p:par>
    </p:tnLst>
  </p:timing>
  <p:txStyles>
    <p:titleStyle>
      <a:lvl1pPr algn="l" defTabSz="457200" rtl="0" eaLnBrk="1" latinLnBrk="0" hangingPunct="1">
        <a:spcBef>
          <a:spcPct val="0"/>
        </a:spcBef>
        <a:buNone/>
        <a:defRPr sz="2600" b="1" kern="1200" cap="none">
          <a:solidFill>
            <a:srgbClr val="F36C21"/>
          </a:solidFill>
          <a:latin typeface="Arial"/>
          <a:ea typeface="+mj-ea"/>
          <a:cs typeface="Arial"/>
        </a:defRPr>
      </a:lvl1pPr>
    </p:titleStyle>
    <p:bodyStyle>
      <a:lvl1pPr marL="341313" indent="-341313" algn="l" defTabSz="457200" rtl="0" eaLnBrk="1" latinLnBrk="0" hangingPunct="1">
        <a:spcBef>
          <a:spcPct val="20000"/>
        </a:spcBef>
        <a:buClr>
          <a:srgbClr val="00B0F0"/>
        </a:buClr>
        <a:buSzPct val="120000"/>
        <a:buFont typeface="Arial" pitchFamily="34" charset="0"/>
        <a:buChar char="•"/>
        <a:tabLst/>
        <a:defRPr sz="2600" b="0" i="0" kern="1200">
          <a:solidFill>
            <a:srgbClr val="716C6B"/>
          </a:solidFill>
          <a:latin typeface="Arial"/>
          <a:ea typeface="+mn-ea"/>
          <a:cs typeface="Arial"/>
        </a:defRPr>
      </a:lvl1pPr>
      <a:lvl2pPr marL="573088" indent="-231775" algn="l" defTabSz="457200" rtl="0" eaLnBrk="1" latinLnBrk="0" hangingPunct="1">
        <a:spcBef>
          <a:spcPts val="300"/>
        </a:spcBef>
        <a:buClr>
          <a:srgbClr val="00B0F0"/>
        </a:buClr>
        <a:buFont typeface="Arial" pitchFamily="34" charset="0"/>
        <a:buChar char="•"/>
        <a:defRPr sz="2400" b="0" i="0" kern="1200">
          <a:solidFill>
            <a:srgbClr val="716C6B"/>
          </a:solidFill>
          <a:latin typeface="Arial"/>
          <a:ea typeface="+mn-ea"/>
          <a:cs typeface="Arial"/>
        </a:defRPr>
      </a:lvl2pPr>
      <a:lvl3pPr marL="682625" indent="-109538" algn="l" defTabSz="457200" rtl="0" eaLnBrk="1" latinLnBrk="0" hangingPunct="1">
        <a:spcBef>
          <a:spcPts val="0"/>
        </a:spcBef>
        <a:buClr>
          <a:schemeClr val="tx1">
            <a:lumMod val="50000"/>
            <a:lumOff val="50000"/>
          </a:schemeClr>
        </a:buClr>
        <a:buFont typeface="Arial"/>
        <a:buChar char="•"/>
        <a:defRPr sz="2000" b="0" i="0" kern="1200">
          <a:solidFill>
            <a:srgbClr val="716C6B"/>
          </a:solidFill>
          <a:latin typeface="Arial"/>
          <a:ea typeface="+mn-ea"/>
          <a:cs typeface="Arial"/>
        </a:defRPr>
      </a:lvl3pPr>
      <a:lvl4pPr marL="1600200" indent="-228600" algn="l" defTabSz="457200" rtl="0" eaLnBrk="1" latinLnBrk="0" hangingPunct="1">
        <a:spcBef>
          <a:spcPct val="20000"/>
        </a:spcBef>
        <a:buClr>
          <a:schemeClr val="tx1"/>
        </a:buClr>
        <a:buFont typeface="Arial"/>
        <a:buChar char="–"/>
        <a:defRPr sz="1800" b="0" i="0" kern="1200">
          <a:solidFill>
            <a:srgbClr val="716C6B"/>
          </a:solidFill>
          <a:latin typeface="Arial"/>
          <a:ea typeface="+mn-ea"/>
          <a:cs typeface="Arial"/>
        </a:defRPr>
      </a:lvl4pPr>
      <a:lvl5pPr marL="2057400" indent="-228600" algn="l" defTabSz="457200" rtl="0" eaLnBrk="1" latinLnBrk="0" hangingPunct="1">
        <a:spcBef>
          <a:spcPct val="20000"/>
        </a:spcBef>
        <a:buClr>
          <a:schemeClr val="tx1"/>
        </a:buClr>
        <a:buFont typeface="Arial"/>
        <a:buChar char="»"/>
        <a:defRPr sz="1600" b="0" i="0" kern="1200">
          <a:solidFill>
            <a:srgbClr val="716C6B"/>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oleObject" Target="../embeddings/oleObject3.bin"/><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6.png"/><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idx="1"/>
          </p:nvPr>
        </p:nvSpPr>
        <p:spPr>
          <a:xfrm>
            <a:off x="4893425" y="4943300"/>
            <a:ext cx="4038600" cy="1228725"/>
          </a:xfrm>
        </p:spPr>
        <p:txBody>
          <a:bodyPr>
            <a:normAutofit fontScale="92500" lnSpcReduction="20000"/>
          </a:bodyPr>
          <a:lstStyle/>
          <a:p>
            <a:r>
              <a:rPr lang="en-US" dirty="0" smtClean="0"/>
              <a:t>Xiaoyu Xiu, Yan Ye, Yuwen He, Yong He</a:t>
            </a:r>
          </a:p>
          <a:p>
            <a:r>
              <a:rPr lang="en-US" dirty="0" err="1" smtClean="0"/>
              <a:t>InterDigital</a:t>
            </a:r>
            <a:r>
              <a:rPr lang="en-US" dirty="0" smtClean="0"/>
              <a:t> Communications, Inc.</a:t>
            </a:r>
            <a:endParaRPr lang="en-CA" dirty="0" smtClean="0"/>
          </a:p>
          <a:p>
            <a:r>
              <a:rPr lang="en-US" dirty="0" smtClean="0"/>
              <a:t>14</a:t>
            </a:r>
            <a:r>
              <a:rPr lang="en-US" baseline="30000" dirty="0" smtClean="0"/>
              <a:t>th</a:t>
            </a:r>
            <a:r>
              <a:rPr lang="en-US" dirty="0" smtClean="0"/>
              <a:t> JCT-VC meeting, July 2013</a:t>
            </a:r>
            <a:endParaRPr lang="en-US" dirty="0"/>
          </a:p>
        </p:txBody>
      </p:sp>
      <p:sp>
        <p:nvSpPr>
          <p:cNvPr id="7" name="Title 6"/>
          <p:cNvSpPr>
            <a:spLocks noGrp="1"/>
          </p:cNvSpPr>
          <p:nvPr>
            <p:ph type="title"/>
          </p:nvPr>
        </p:nvSpPr>
        <p:spPr>
          <a:xfrm>
            <a:off x="-33251" y="1931325"/>
            <a:ext cx="4369725" cy="1857900"/>
          </a:xfrm>
        </p:spPr>
        <p:txBody>
          <a:bodyPr/>
          <a:lstStyle/>
          <a:p>
            <a:r>
              <a:rPr lang="en-US" dirty="0" smtClean="0"/>
              <a:t>JCTVC-N0186</a:t>
            </a:r>
            <a:br>
              <a:rPr lang="en-US" dirty="0" smtClean="0"/>
            </a:br>
            <a:r>
              <a:rPr lang="en-US" dirty="0" smtClean="0"/>
              <a:t>Single-loop decoding based SNR scalability for SHVC</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2802" y="274638"/>
            <a:ext cx="8470198" cy="563562"/>
          </a:xfrm>
        </p:spPr>
        <p:txBody>
          <a:bodyPr/>
          <a:lstStyle/>
          <a:p>
            <a:pPr eaLnBrk="1" hangingPunct="1"/>
            <a:r>
              <a:rPr lang="en-US" dirty="0" smtClean="0"/>
              <a:t>Conclusion</a:t>
            </a:r>
          </a:p>
        </p:txBody>
      </p:sp>
      <p:sp>
        <p:nvSpPr>
          <p:cNvPr id="6" name="Content Placeholder 2"/>
          <p:cNvSpPr txBox="1">
            <a:spLocks/>
          </p:cNvSpPr>
          <p:nvPr/>
        </p:nvSpPr>
        <p:spPr>
          <a:xfrm>
            <a:off x="381000" y="990600"/>
            <a:ext cx="8382000" cy="5410200"/>
          </a:xfrm>
          <a:prstGeom prst="rect">
            <a:avLst/>
          </a:prstGeom>
          <a:ln>
            <a:noFill/>
          </a:ln>
        </p:spPr>
        <p:txBody>
          <a:bodyPr vert="horz" lIns="91440" tIns="45720" rIns="91440" bIns="45720" rtlCol="0">
            <a:normAutofit lnSpcReduction="10000"/>
          </a:bodyPr>
          <a:lstStyle/>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400" dirty="0" smtClean="0">
                <a:solidFill>
                  <a:srgbClr val="716C6B"/>
                </a:solidFill>
                <a:latin typeface="Arial"/>
                <a:cs typeface="Arial"/>
              </a:rPr>
              <a:t>Single-loop decoding scheme for SNR scalability of SHVC</a:t>
            </a:r>
          </a:p>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400" dirty="0" smtClean="0">
                <a:solidFill>
                  <a:srgbClr val="716C6B"/>
                </a:solidFill>
                <a:latin typeface="Arial"/>
                <a:cs typeface="Arial"/>
              </a:rPr>
              <a:t>No low-level changes to HEVC decoder design, compatible with </a:t>
            </a:r>
            <a:r>
              <a:rPr lang="en-US" sz="2400" dirty="0" err="1" smtClean="0">
                <a:solidFill>
                  <a:srgbClr val="716C6B"/>
                </a:solidFill>
                <a:latin typeface="Arial"/>
                <a:cs typeface="Arial"/>
              </a:rPr>
              <a:t>refIdx</a:t>
            </a:r>
            <a:r>
              <a:rPr lang="en-US" sz="2400" dirty="0" smtClean="0">
                <a:solidFill>
                  <a:srgbClr val="716C6B"/>
                </a:solidFill>
                <a:latin typeface="Arial"/>
                <a:cs typeface="Arial"/>
              </a:rPr>
              <a:t> framework</a:t>
            </a:r>
          </a:p>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400" dirty="0" smtClean="0">
                <a:solidFill>
                  <a:srgbClr val="716C6B"/>
                </a:solidFill>
                <a:latin typeface="Arial"/>
                <a:cs typeface="Arial"/>
              </a:rPr>
              <a:t>Performance impact</a:t>
            </a:r>
          </a:p>
          <a:p>
            <a:pPr marL="798513" marR="0" lvl="1" indent="-341313" fontAlgn="auto">
              <a:spcBef>
                <a:spcPct val="20000"/>
              </a:spcBef>
              <a:spcAft>
                <a:spcPts val="0"/>
              </a:spcAft>
              <a:buClr>
                <a:srgbClr val="00B0F0"/>
              </a:buClr>
              <a:buSzPct val="120000"/>
              <a:buFont typeface="Arial" pitchFamily="34" charset="0"/>
              <a:buChar char="•"/>
              <a:tabLst/>
              <a:defRPr/>
            </a:pPr>
            <a:r>
              <a:rPr lang="en-US" sz="2400" dirty="0" smtClean="0">
                <a:solidFill>
                  <a:srgbClr val="716C6B"/>
                </a:solidFill>
                <a:latin typeface="Arial"/>
                <a:cs typeface="Arial"/>
              </a:rPr>
              <a:t>Significantly reduce the decoding complexity and memory access</a:t>
            </a:r>
          </a:p>
          <a:p>
            <a:pPr marL="798513" marR="0" lvl="1" indent="-341313" fontAlgn="auto">
              <a:spcBef>
                <a:spcPct val="20000"/>
              </a:spcBef>
              <a:spcAft>
                <a:spcPts val="0"/>
              </a:spcAft>
              <a:buClr>
                <a:srgbClr val="00B0F0"/>
              </a:buClr>
              <a:buSzPct val="120000"/>
              <a:buFont typeface="Arial" pitchFamily="34" charset="0"/>
              <a:buChar char="•"/>
              <a:tabLst/>
              <a:defRPr/>
            </a:pPr>
            <a:r>
              <a:rPr lang="en-US" sz="2400" dirty="0" smtClean="0">
                <a:solidFill>
                  <a:srgbClr val="716C6B"/>
                </a:solidFill>
                <a:latin typeface="Arial"/>
                <a:cs typeface="Arial"/>
              </a:rPr>
              <a:t>Comparable BD-rate performance to SHM2.0 multi-loop</a:t>
            </a:r>
          </a:p>
          <a:p>
            <a:pPr marL="341313" indent="-341313">
              <a:spcBef>
                <a:spcPct val="20000"/>
              </a:spcBef>
              <a:buClr>
                <a:srgbClr val="00B0F0"/>
              </a:buClr>
              <a:buSzPct val="120000"/>
              <a:buFont typeface="Arial" pitchFamily="34" charset="0"/>
              <a:buChar char="•"/>
              <a:defRPr/>
            </a:pPr>
            <a:r>
              <a:rPr lang="en-US" sz="2400" dirty="0" smtClean="0">
                <a:solidFill>
                  <a:srgbClr val="6C6864"/>
                </a:solidFill>
                <a:latin typeface="Arial"/>
                <a:cs typeface="Arial"/>
              </a:rPr>
              <a:t>Recommendations</a:t>
            </a:r>
          </a:p>
          <a:p>
            <a:pPr marL="798513" lvl="1" indent="-341313">
              <a:spcBef>
                <a:spcPct val="20000"/>
              </a:spcBef>
              <a:buClr>
                <a:srgbClr val="00B0F0"/>
              </a:buClr>
              <a:buSzPct val="120000"/>
              <a:buFont typeface="Arial" pitchFamily="34" charset="0"/>
              <a:buChar char="•"/>
              <a:defRPr/>
            </a:pPr>
            <a:r>
              <a:rPr lang="en-US" sz="2400" dirty="0" smtClean="0">
                <a:solidFill>
                  <a:srgbClr val="6C6864"/>
                </a:solidFill>
                <a:latin typeface="Arial"/>
                <a:cs typeface="Arial"/>
              </a:rPr>
              <a:t>Establish CE to further study the single-decoding of SNR scalability</a:t>
            </a:r>
          </a:p>
          <a:p>
            <a:pPr marL="798513" lvl="1" indent="-341313">
              <a:spcBef>
                <a:spcPct val="20000"/>
              </a:spcBef>
              <a:buClr>
                <a:srgbClr val="00B0F0"/>
              </a:buClr>
              <a:buSzPct val="120000"/>
              <a:buFont typeface="Arial" pitchFamily="34" charset="0"/>
              <a:buChar char="•"/>
              <a:defRPr/>
            </a:pPr>
            <a:r>
              <a:rPr lang="en-US" sz="2400" dirty="0" smtClean="0">
                <a:solidFill>
                  <a:srgbClr val="6C6864"/>
                </a:solidFill>
                <a:latin typeface="Arial"/>
                <a:cs typeface="Arial"/>
              </a:rPr>
              <a:t>The current implementation is a true single-decoding implementation, recommend the software as the basis in AHG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2802" y="274638"/>
            <a:ext cx="8470198" cy="563562"/>
          </a:xfrm>
        </p:spPr>
        <p:txBody>
          <a:bodyPr/>
          <a:lstStyle/>
          <a:p>
            <a:pPr eaLnBrk="1" hangingPunct="1"/>
            <a:r>
              <a:rPr lang="en-US" dirty="0" smtClean="0"/>
              <a:t>Summary</a:t>
            </a:r>
          </a:p>
        </p:txBody>
      </p:sp>
      <p:sp>
        <p:nvSpPr>
          <p:cNvPr id="6" name="Content Placeholder 2"/>
          <p:cNvSpPr txBox="1">
            <a:spLocks/>
          </p:cNvSpPr>
          <p:nvPr/>
        </p:nvSpPr>
        <p:spPr>
          <a:xfrm>
            <a:off x="381000" y="990600"/>
            <a:ext cx="8382000" cy="5486400"/>
          </a:xfrm>
          <a:prstGeom prst="rect">
            <a:avLst/>
          </a:prstGeom>
          <a:ln>
            <a:noFill/>
          </a:ln>
        </p:spPr>
        <p:txBody>
          <a:bodyPr vert="horz" lIns="91440" tIns="45720" rIns="91440" bIns="45720" rtlCol="0">
            <a:normAutofit fontScale="92500"/>
          </a:bodyPr>
          <a:lstStyle/>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400" dirty="0" smtClean="0">
                <a:solidFill>
                  <a:srgbClr val="716C6B"/>
                </a:solidFill>
                <a:latin typeface="Arial"/>
                <a:cs typeface="Arial"/>
              </a:rPr>
              <a:t>Current SHVC design for SNR scalability</a:t>
            </a:r>
          </a:p>
          <a:p>
            <a:pPr marL="798513" marR="0" lvl="1" indent="-341313" fontAlgn="auto">
              <a:spcBef>
                <a:spcPct val="20000"/>
              </a:spcBef>
              <a:spcAft>
                <a:spcPts val="0"/>
              </a:spcAft>
              <a:buClr>
                <a:srgbClr val="00B0F0"/>
              </a:buClr>
              <a:buSzPct val="120000"/>
              <a:buFont typeface="Arial" pitchFamily="34" charset="0"/>
              <a:buChar char="•"/>
              <a:tabLst/>
              <a:defRPr/>
            </a:pPr>
            <a:r>
              <a:rPr lang="en-US" sz="2400" dirty="0" smtClean="0">
                <a:solidFill>
                  <a:srgbClr val="00AEEF"/>
                </a:solidFill>
                <a:latin typeface="Arial"/>
                <a:cs typeface="Arial"/>
              </a:rPr>
              <a:t>Multi-loop decoding based scheme</a:t>
            </a:r>
            <a:r>
              <a:rPr lang="en-US" sz="2400" dirty="0" smtClean="0">
                <a:solidFill>
                  <a:srgbClr val="716C6B"/>
                </a:solidFill>
                <a:latin typeface="Arial"/>
                <a:cs typeface="Arial"/>
              </a:rPr>
              <a:t> using reconstructed BL picture for inter-layer prediction (ILP)</a:t>
            </a:r>
          </a:p>
          <a:p>
            <a:pPr marL="798513" marR="0" lvl="1" indent="-341313" fontAlgn="auto">
              <a:spcBef>
                <a:spcPct val="20000"/>
              </a:spcBef>
              <a:spcAft>
                <a:spcPts val="0"/>
              </a:spcAft>
              <a:buClr>
                <a:srgbClr val="00B0F0"/>
              </a:buClr>
              <a:buSzPct val="120000"/>
              <a:buFont typeface="Arial" pitchFamily="34" charset="0"/>
              <a:buChar char="•"/>
              <a:tabLst/>
              <a:defRPr/>
            </a:pPr>
            <a:r>
              <a:rPr lang="en-US" sz="2400" dirty="0" smtClean="0">
                <a:solidFill>
                  <a:srgbClr val="716C6B"/>
                </a:solidFill>
                <a:latin typeface="Arial"/>
                <a:cs typeface="Arial"/>
              </a:rPr>
              <a:t>Motion compensation (MC) and loop filters have to be applied to BL and EL</a:t>
            </a:r>
          </a:p>
          <a:p>
            <a:pPr marL="798513" marR="0" lvl="1" indent="-341313" fontAlgn="auto">
              <a:spcBef>
                <a:spcPct val="20000"/>
              </a:spcBef>
              <a:spcAft>
                <a:spcPts val="0"/>
              </a:spcAft>
              <a:buClr>
                <a:srgbClr val="00B0F0"/>
              </a:buClr>
              <a:buSzPct val="120000"/>
              <a:buFont typeface="Arial" pitchFamily="34" charset="0"/>
              <a:buChar char="•"/>
              <a:tabLst/>
              <a:defRPr/>
            </a:pPr>
            <a:r>
              <a:rPr lang="en-US" sz="2400" dirty="0" smtClean="0">
                <a:solidFill>
                  <a:srgbClr val="716C6B"/>
                </a:solidFill>
                <a:latin typeface="Arial"/>
                <a:cs typeface="Arial"/>
              </a:rPr>
              <a:t>Complexity: both </a:t>
            </a:r>
            <a:r>
              <a:rPr lang="en-US" sz="2400" dirty="0" smtClean="0">
                <a:solidFill>
                  <a:srgbClr val="00AEEF"/>
                </a:solidFill>
                <a:latin typeface="Arial"/>
                <a:cs typeface="Arial"/>
              </a:rPr>
              <a:t>computational complexity</a:t>
            </a:r>
            <a:r>
              <a:rPr lang="en-US" sz="2400" dirty="0" smtClean="0">
                <a:solidFill>
                  <a:srgbClr val="716C6B"/>
                </a:solidFill>
                <a:latin typeface="Arial"/>
                <a:cs typeface="Arial"/>
              </a:rPr>
              <a:t> and </a:t>
            </a:r>
            <a:r>
              <a:rPr lang="en-US" sz="2400" dirty="0" smtClean="0">
                <a:solidFill>
                  <a:srgbClr val="00AEEF"/>
                </a:solidFill>
                <a:latin typeface="Arial"/>
                <a:cs typeface="Arial"/>
              </a:rPr>
              <a:t>memory access</a:t>
            </a:r>
            <a:r>
              <a:rPr lang="en-US" sz="2400" dirty="0" smtClean="0">
                <a:solidFill>
                  <a:srgbClr val="716C6B"/>
                </a:solidFill>
                <a:latin typeface="Arial"/>
                <a:cs typeface="Arial"/>
              </a:rPr>
              <a:t> are two times as that of single-layer HEVC</a:t>
            </a:r>
          </a:p>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400" dirty="0" smtClean="0">
                <a:solidFill>
                  <a:srgbClr val="716C6B"/>
                </a:solidFill>
                <a:latin typeface="Arial"/>
                <a:cs typeface="Arial"/>
              </a:rPr>
              <a:t>Proposed method for SNR scalability</a:t>
            </a:r>
          </a:p>
          <a:p>
            <a:pPr marL="798513" lvl="1" indent="-341313">
              <a:spcBef>
                <a:spcPct val="20000"/>
              </a:spcBef>
              <a:buClr>
                <a:srgbClr val="00B0F0"/>
              </a:buClr>
              <a:buSzPct val="120000"/>
              <a:buFont typeface="Arial" pitchFamily="34" charset="0"/>
              <a:buChar char="•"/>
              <a:defRPr/>
            </a:pPr>
            <a:r>
              <a:rPr lang="en-US" sz="2400" dirty="0" smtClean="0">
                <a:solidFill>
                  <a:srgbClr val="00AEEF"/>
                </a:solidFill>
                <a:latin typeface="Arial"/>
                <a:cs typeface="Arial"/>
              </a:rPr>
              <a:t>Single-loop decoding based scheme</a:t>
            </a:r>
          </a:p>
          <a:p>
            <a:pPr marL="798513" lvl="1" indent="-341313">
              <a:spcBef>
                <a:spcPct val="20000"/>
              </a:spcBef>
              <a:buClr>
                <a:srgbClr val="00B0F0"/>
              </a:buClr>
              <a:buSzPct val="120000"/>
              <a:buFont typeface="Arial" pitchFamily="34" charset="0"/>
              <a:buChar char="•"/>
              <a:defRPr/>
            </a:pPr>
            <a:r>
              <a:rPr lang="en-US" sz="2400" dirty="0" smtClean="0">
                <a:solidFill>
                  <a:srgbClr val="00AEEF"/>
                </a:solidFill>
                <a:latin typeface="Arial"/>
                <a:cs typeface="Arial"/>
              </a:rPr>
              <a:t>Hybrid inter-layer prediction (H-ILP)</a:t>
            </a:r>
            <a:r>
              <a:rPr lang="en-US" sz="2400" dirty="0" smtClean="0">
                <a:solidFill>
                  <a:srgbClr val="716C6B"/>
                </a:solidFill>
                <a:latin typeface="Arial"/>
                <a:cs typeface="Arial"/>
              </a:rPr>
              <a:t> picture</a:t>
            </a:r>
          </a:p>
          <a:p>
            <a:pPr marL="1255713" lvl="2" indent="-341313">
              <a:spcBef>
                <a:spcPct val="20000"/>
              </a:spcBef>
              <a:buClr>
                <a:srgbClr val="00B0F0"/>
              </a:buClr>
              <a:buSzPct val="120000"/>
              <a:buFont typeface="Arial" pitchFamily="34" charset="0"/>
              <a:buChar char="•"/>
              <a:defRPr/>
            </a:pPr>
            <a:r>
              <a:rPr lang="en-US" sz="2400" dirty="0" smtClean="0">
                <a:solidFill>
                  <a:srgbClr val="716C6B"/>
                </a:solidFill>
                <a:latin typeface="Arial"/>
                <a:cs typeface="Arial"/>
              </a:rPr>
              <a:t>Using BL motion information to perform MC on EL temporal reference picture</a:t>
            </a:r>
          </a:p>
          <a:p>
            <a:pPr marL="1255713" lvl="2" indent="-341313">
              <a:spcBef>
                <a:spcPct val="20000"/>
              </a:spcBef>
              <a:buClr>
                <a:srgbClr val="00B0F0"/>
              </a:buClr>
              <a:buSzPct val="120000"/>
              <a:buFont typeface="Arial" pitchFamily="34" charset="0"/>
              <a:buChar char="•"/>
              <a:defRPr/>
            </a:pPr>
            <a:r>
              <a:rPr lang="en-US" sz="2400" dirty="0" smtClean="0">
                <a:solidFill>
                  <a:srgbClr val="716C6B"/>
                </a:solidFill>
                <a:latin typeface="Arial"/>
                <a:cs typeface="Arial"/>
              </a:rPr>
              <a:t>Adding BL residue to motion compensated EL signal</a:t>
            </a:r>
          </a:p>
          <a:p>
            <a:pPr marL="798513" lvl="1" indent="-341313">
              <a:spcBef>
                <a:spcPct val="20000"/>
              </a:spcBef>
              <a:buClr>
                <a:srgbClr val="00B0F0"/>
              </a:buClr>
              <a:buSzPct val="120000"/>
              <a:buFont typeface="Arial" pitchFamily="34" charset="0"/>
              <a:buChar char="•"/>
              <a:defRPr/>
            </a:pPr>
            <a:r>
              <a:rPr lang="en-US" sz="2400" dirty="0" smtClean="0">
                <a:solidFill>
                  <a:srgbClr val="00AEEF"/>
                </a:solidFill>
                <a:latin typeface="Arial"/>
                <a:cs typeface="Arial"/>
              </a:rPr>
              <a:t>Improved decoding complexity and memory access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2802" y="274638"/>
            <a:ext cx="8470198" cy="563562"/>
          </a:xfrm>
        </p:spPr>
        <p:txBody>
          <a:bodyPr/>
          <a:lstStyle/>
          <a:p>
            <a:pPr eaLnBrk="1" hangingPunct="1"/>
            <a:r>
              <a:rPr lang="en-US" dirty="0" smtClean="0"/>
              <a:t>Hybrid Inter-layer Prediction Picture</a:t>
            </a:r>
          </a:p>
        </p:txBody>
      </p:sp>
      <p:sp>
        <p:nvSpPr>
          <p:cNvPr id="7" name="Content Placeholder 2"/>
          <p:cNvSpPr txBox="1">
            <a:spLocks/>
          </p:cNvSpPr>
          <p:nvPr/>
        </p:nvSpPr>
        <p:spPr>
          <a:xfrm>
            <a:off x="57810" y="1066800"/>
            <a:ext cx="5791200" cy="533400"/>
          </a:xfrm>
          <a:prstGeom prst="rect">
            <a:avLst/>
          </a:prstGeom>
          <a:ln>
            <a:noFill/>
          </a:ln>
        </p:spPr>
        <p:txBody>
          <a:bodyPr vert="horz" lIns="91440" tIns="45720" rIns="91440" bIns="45720" rtlCol="0">
            <a:normAutofit/>
          </a:bodyPr>
          <a:lstStyle/>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000" dirty="0" smtClean="0">
                <a:solidFill>
                  <a:srgbClr val="716C6B"/>
                </a:solidFill>
                <a:latin typeface="Arial"/>
                <a:cs typeface="Arial"/>
              </a:rPr>
              <a:t>The BL block is </a:t>
            </a:r>
            <a:r>
              <a:rPr lang="en-US" sz="2000" dirty="0" err="1" smtClean="0">
                <a:solidFill>
                  <a:srgbClr val="716C6B"/>
                </a:solidFill>
                <a:latin typeface="Arial"/>
                <a:cs typeface="Arial"/>
              </a:rPr>
              <a:t>uni</a:t>
            </a:r>
            <a:r>
              <a:rPr lang="en-US" sz="2000" dirty="0" smtClean="0">
                <a:solidFill>
                  <a:srgbClr val="716C6B"/>
                </a:solidFill>
                <a:latin typeface="Arial"/>
                <a:cs typeface="Arial"/>
              </a:rPr>
              <a:t>-predicted</a:t>
            </a:r>
          </a:p>
          <a:p>
            <a:pPr marL="341313" marR="0" lvl="0" indent="-341313" algn="l" defTabSz="457200" rtl="0" eaLnBrk="1" fontAlgn="auto" latinLnBrk="0" hangingPunct="1">
              <a:lnSpc>
                <a:spcPct val="100000"/>
              </a:lnSpc>
              <a:spcBef>
                <a:spcPct val="20000"/>
              </a:spcBef>
              <a:spcAft>
                <a:spcPts val="0"/>
              </a:spcAft>
              <a:buClr>
                <a:srgbClr val="00B0F0"/>
              </a:buClr>
              <a:buSzPct val="120000"/>
              <a:tabLst/>
              <a:defRPr/>
            </a:pPr>
            <a:endParaRPr lang="en-US" sz="2400" dirty="0" smtClean="0">
              <a:solidFill>
                <a:srgbClr val="716C6B"/>
              </a:solidFill>
              <a:latin typeface="Arial"/>
              <a:cs typeface="Arial"/>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7" name="Object 16"/>
          <p:cNvGraphicFramePr>
            <a:graphicFrameLocks noChangeAspect="1"/>
          </p:cNvGraphicFramePr>
          <p:nvPr/>
        </p:nvGraphicFramePr>
        <p:xfrm>
          <a:off x="4514850" y="3321050"/>
          <a:ext cx="114300" cy="215900"/>
        </p:xfrm>
        <a:graphic>
          <a:graphicData uri="http://schemas.openxmlformats.org/presentationml/2006/ole">
            <p:oleObj spid="_x0000_s1036" name="Equation" r:id="rId4" imgW="114120" imgH="215640" progId="Equation.3">
              <p:embed/>
            </p:oleObj>
          </a:graphicData>
        </a:graphic>
      </p:graphicFrame>
      <p:graphicFrame>
        <p:nvGraphicFramePr>
          <p:cNvPr id="18" name="Object 17"/>
          <p:cNvGraphicFramePr>
            <a:graphicFrameLocks noChangeAspect="1"/>
          </p:cNvGraphicFramePr>
          <p:nvPr/>
        </p:nvGraphicFramePr>
        <p:xfrm>
          <a:off x="273328" y="1576387"/>
          <a:ext cx="5173662" cy="785813"/>
        </p:xfrm>
        <a:graphic>
          <a:graphicData uri="http://schemas.openxmlformats.org/presentationml/2006/ole">
            <p:oleObj spid="_x0000_s1037" name="Equation" r:id="rId5" imgW="3136680" imgH="507960" progId="Equation.3">
              <p:embed/>
            </p:oleObj>
          </a:graphicData>
        </a:graphic>
      </p:graphicFrame>
      <p:pic>
        <p:nvPicPr>
          <p:cNvPr id="1038" name="Picture 14"/>
          <p:cNvPicPr>
            <a:picLocks noChangeAspect="1" noChangeArrowheads="1"/>
          </p:cNvPicPr>
          <p:nvPr/>
        </p:nvPicPr>
        <p:blipFill>
          <a:blip r:embed="rId6"/>
          <a:srcRect/>
          <a:stretch>
            <a:fillRect/>
          </a:stretch>
        </p:blipFill>
        <p:spPr bwMode="auto">
          <a:xfrm>
            <a:off x="5670330" y="1482969"/>
            <a:ext cx="3473670" cy="4384431"/>
          </a:xfrm>
          <a:prstGeom prst="rect">
            <a:avLst/>
          </a:prstGeom>
          <a:noFill/>
          <a:ln w="9525">
            <a:noFill/>
            <a:miter lim="800000"/>
            <a:headEnd/>
            <a:tailEnd/>
          </a:ln>
        </p:spPr>
      </p:pic>
      <p:sp>
        <p:nvSpPr>
          <p:cNvPr id="20" name="Content Placeholder 2"/>
          <p:cNvSpPr txBox="1">
            <a:spLocks/>
          </p:cNvSpPr>
          <p:nvPr/>
        </p:nvSpPr>
        <p:spPr>
          <a:xfrm>
            <a:off x="57810" y="2490787"/>
            <a:ext cx="5791200" cy="533400"/>
          </a:xfrm>
          <a:prstGeom prst="rect">
            <a:avLst/>
          </a:prstGeom>
          <a:ln>
            <a:noFill/>
          </a:ln>
        </p:spPr>
        <p:txBody>
          <a:bodyPr vert="horz" lIns="91440" tIns="45720" rIns="91440" bIns="45720" rtlCol="0">
            <a:normAutofit/>
          </a:bodyPr>
          <a:lstStyle/>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000" dirty="0" smtClean="0">
                <a:solidFill>
                  <a:srgbClr val="716C6B"/>
                </a:solidFill>
                <a:latin typeface="Arial"/>
                <a:cs typeface="Arial"/>
              </a:rPr>
              <a:t>The BL block is bi-predicted</a:t>
            </a:r>
          </a:p>
          <a:p>
            <a:pPr marL="341313" marR="0" lvl="0" indent="-341313" algn="l" defTabSz="457200" rtl="0" eaLnBrk="1" fontAlgn="auto" latinLnBrk="0" hangingPunct="1">
              <a:lnSpc>
                <a:spcPct val="100000"/>
              </a:lnSpc>
              <a:spcBef>
                <a:spcPct val="20000"/>
              </a:spcBef>
              <a:spcAft>
                <a:spcPts val="0"/>
              </a:spcAft>
              <a:buClr>
                <a:srgbClr val="00B0F0"/>
              </a:buClr>
              <a:buSzPct val="120000"/>
              <a:tabLst/>
              <a:defRPr/>
            </a:pPr>
            <a:endParaRPr lang="en-US" sz="2400" dirty="0" smtClean="0">
              <a:solidFill>
                <a:srgbClr val="716C6B"/>
              </a:solidFill>
              <a:latin typeface="Arial"/>
              <a:cs typeface="Arial"/>
            </a:endParaRPr>
          </a:p>
        </p:txBody>
      </p:sp>
      <p:graphicFrame>
        <p:nvGraphicFramePr>
          <p:cNvPr id="21" name="Object 20"/>
          <p:cNvGraphicFramePr>
            <a:graphicFrameLocks noChangeAspect="1"/>
          </p:cNvGraphicFramePr>
          <p:nvPr/>
        </p:nvGraphicFramePr>
        <p:xfrm>
          <a:off x="107233" y="2982310"/>
          <a:ext cx="5518428" cy="1110918"/>
        </p:xfrm>
        <a:graphic>
          <a:graphicData uri="http://schemas.openxmlformats.org/presentationml/2006/ole">
            <p:oleObj spid="_x0000_s1039" name="Equation" r:id="rId7" imgW="3670200" imgH="787320" progId="Equation.3">
              <p:embed/>
            </p:oleObj>
          </a:graphicData>
        </a:graphic>
      </p:graphicFrame>
      <p:sp>
        <p:nvSpPr>
          <p:cNvPr id="22" name="Content Placeholder 2"/>
          <p:cNvSpPr txBox="1">
            <a:spLocks/>
          </p:cNvSpPr>
          <p:nvPr/>
        </p:nvSpPr>
        <p:spPr>
          <a:xfrm>
            <a:off x="57810" y="4267200"/>
            <a:ext cx="5638800" cy="1981200"/>
          </a:xfrm>
          <a:prstGeom prst="rect">
            <a:avLst/>
          </a:prstGeom>
          <a:ln>
            <a:noFill/>
          </a:ln>
        </p:spPr>
        <p:txBody>
          <a:bodyPr vert="horz" lIns="91440" tIns="45720" rIns="91440" bIns="45720" rtlCol="0">
            <a:normAutofit/>
          </a:bodyPr>
          <a:lstStyle/>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000" dirty="0" smtClean="0">
                <a:solidFill>
                  <a:srgbClr val="716C6B"/>
                </a:solidFill>
                <a:latin typeface="Arial"/>
                <a:cs typeface="Arial"/>
              </a:rPr>
              <a:t>The BL block is intra-predicted</a:t>
            </a:r>
          </a:p>
          <a:p>
            <a:pPr marL="798513" lvl="1" indent="-341313">
              <a:spcBef>
                <a:spcPct val="20000"/>
              </a:spcBef>
              <a:buClr>
                <a:srgbClr val="00B0F0"/>
              </a:buClr>
              <a:buSzPct val="120000"/>
              <a:buFont typeface="Arial" pitchFamily="34" charset="0"/>
              <a:buChar char="•"/>
              <a:defRPr/>
            </a:pPr>
            <a:r>
              <a:rPr lang="en-US" dirty="0" smtClean="0">
                <a:solidFill>
                  <a:srgbClr val="716C6B"/>
                </a:solidFill>
                <a:latin typeface="Arial"/>
                <a:cs typeface="Arial"/>
              </a:rPr>
              <a:t>The H-ILP block is copied from the samples of the BL block</a:t>
            </a:r>
          </a:p>
          <a:p>
            <a:pPr marL="798513" lvl="1" indent="-341313">
              <a:spcBef>
                <a:spcPct val="20000"/>
              </a:spcBef>
              <a:buClr>
                <a:srgbClr val="00B0F0"/>
              </a:buClr>
              <a:buSzPct val="120000"/>
              <a:buFont typeface="Arial" pitchFamily="34" charset="0"/>
              <a:buChar char="•"/>
              <a:defRPr/>
            </a:pPr>
            <a:r>
              <a:rPr lang="en-US" dirty="0" smtClean="0">
                <a:solidFill>
                  <a:srgbClr val="716C6B"/>
                </a:solidFill>
                <a:latin typeface="Arial"/>
                <a:cs typeface="Arial"/>
              </a:rPr>
              <a:t>Constrained intra prediction</a:t>
            </a:r>
          </a:p>
          <a:p>
            <a:pPr marL="798513" lvl="1" indent="-341313">
              <a:spcBef>
                <a:spcPct val="20000"/>
              </a:spcBef>
              <a:buClr>
                <a:srgbClr val="00B0F0"/>
              </a:buClr>
              <a:buSzPct val="120000"/>
              <a:buFont typeface="Arial" pitchFamily="34" charset="0"/>
              <a:buChar char="•"/>
              <a:defRPr/>
            </a:pPr>
            <a:r>
              <a:rPr lang="en-US" dirty="0" smtClean="0">
                <a:solidFill>
                  <a:srgbClr val="716C6B"/>
                </a:solidFill>
                <a:latin typeface="Arial"/>
                <a:cs typeface="Arial"/>
              </a:rPr>
              <a:t>The BL intra samples are obtained prior to the loop filters (de-blocking filter and SAO)</a:t>
            </a:r>
          </a:p>
          <a:p>
            <a:pPr marL="341313" marR="0" lvl="0" indent="-341313" algn="l" defTabSz="457200" rtl="0" eaLnBrk="1" fontAlgn="auto" latinLnBrk="0" hangingPunct="1">
              <a:lnSpc>
                <a:spcPct val="100000"/>
              </a:lnSpc>
              <a:spcBef>
                <a:spcPct val="20000"/>
              </a:spcBef>
              <a:spcAft>
                <a:spcPts val="0"/>
              </a:spcAft>
              <a:buClr>
                <a:srgbClr val="00B0F0"/>
              </a:buClr>
              <a:buSzPct val="120000"/>
              <a:tabLst/>
              <a:defRPr/>
            </a:pPr>
            <a:endParaRPr lang="en-US" sz="2400" dirty="0" smtClean="0">
              <a:solidFill>
                <a:srgbClr val="716C6B"/>
              </a:solidFill>
              <a:latin typeface="Arial"/>
              <a:cs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2802" y="274638"/>
            <a:ext cx="8470198" cy="563562"/>
          </a:xfrm>
        </p:spPr>
        <p:txBody>
          <a:bodyPr/>
          <a:lstStyle/>
          <a:p>
            <a:pPr eaLnBrk="1" hangingPunct="1"/>
            <a:r>
              <a:rPr lang="en-US" dirty="0" smtClean="0"/>
              <a:t>Single-loop Decoding Scheme</a:t>
            </a:r>
          </a:p>
        </p:txBody>
      </p:sp>
      <p:sp>
        <p:nvSpPr>
          <p:cNvPr id="6" name="Content Placeholder 2"/>
          <p:cNvSpPr txBox="1">
            <a:spLocks/>
          </p:cNvSpPr>
          <p:nvPr/>
        </p:nvSpPr>
        <p:spPr>
          <a:xfrm>
            <a:off x="381000" y="990600"/>
            <a:ext cx="8382000" cy="2133600"/>
          </a:xfrm>
          <a:prstGeom prst="rect">
            <a:avLst/>
          </a:prstGeom>
          <a:ln>
            <a:noFill/>
          </a:ln>
        </p:spPr>
        <p:txBody>
          <a:bodyPr vert="horz" lIns="91440" tIns="45720" rIns="91440" bIns="45720" rtlCol="0">
            <a:normAutofit fontScale="85000" lnSpcReduction="10000"/>
          </a:bodyPr>
          <a:lstStyle/>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400" dirty="0" smtClean="0">
                <a:solidFill>
                  <a:srgbClr val="716C6B"/>
                </a:solidFill>
                <a:latin typeface="Arial"/>
                <a:cs typeface="Arial"/>
              </a:rPr>
              <a:t>The conventional ILP picture is replaced by the H-ILP picture</a:t>
            </a:r>
          </a:p>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400" dirty="0" smtClean="0">
                <a:solidFill>
                  <a:srgbClr val="00AEEF"/>
                </a:solidFill>
                <a:latin typeface="Arial"/>
                <a:cs typeface="Arial"/>
              </a:rPr>
              <a:t>BL motion information</a:t>
            </a:r>
            <a:r>
              <a:rPr lang="en-US" sz="2400" dirty="0" smtClean="0">
                <a:solidFill>
                  <a:srgbClr val="716C6B"/>
                </a:solidFill>
                <a:latin typeface="Arial"/>
                <a:cs typeface="Arial"/>
              </a:rPr>
              <a:t>, </a:t>
            </a:r>
            <a:r>
              <a:rPr lang="en-US" sz="2400" dirty="0" smtClean="0">
                <a:solidFill>
                  <a:srgbClr val="00AEEF"/>
                </a:solidFill>
                <a:latin typeface="Arial"/>
                <a:cs typeface="Arial"/>
              </a:rPr>
              <a:t>BL residue</a:t>
            </a:r>
            <a:r>
              <a:rPr lang="en-US" sz="2400" dirty="0" smtClean="0">
                <a:solidFill>
                  <a:srgbClr val="716C6B"/>
                </a:solidFill>
                <a:latin typeface="Arial"/>
                <a:cs typeface="Arial"/>
              </a:rPr>
              <a:t> and </a:t>
            </a:r>
            <a:r>
              <a:rPr lang="en-US" sz="2400" dirty="0" smtClean="0">
                <a:solidFill>
                  <a:srgbClr val="00AEEF"/>
                </a:solidFill>
                <a:latin typeface="Arial"/>
                <a:cs typeface="Arial"/>
              </a:rPr>
              <a:t>the texture of EL temporal reference pictures</a:t>
            </a:r>
            <a:r>
              <a:rPr lang="en-US" sz="2400" dirty="0" smtClean="0">
                <a:solidFill>
                  <a:srgbClr val="716C6B"/>
                </a:solidFill>
                <a:latin typeface="Arial"/>
                <a:cs typeface="Arial"/>
              </a:rPr>
              <a:t> are needed to generate H-ILP picture</a:t>
            </a:r>
          </a:p>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400" dirty="0" smtClean="0">
                <a:solidFill>
                  <a:srgbClr val="716C6B"/>
                </a:solidFill>
                <a:latin typeface="Arial"/>
                <a:cs typeface="Arial"/>
              </a:rPr>
              <a:t>No need to perform MC and loop filters to reconstruct BL pictures for EL inter-prediction</a:t>
            </a:r>
          </a:p>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400" dirty="0" smtClean="0">
                <a:solidFill>
                  <a:srgbClr val="00AEEF"/>
                </a:solidFill>
                <a:latin typeface="Arial"/>
                <a:cs typeface="Arial"/>
              </a:rPr>
              <a:t>No low-level changes</a:t>
            </a:r>
            <a:r>
              <a:rPr lang="en-US" sz="2400" dirty="0" smtClean="0">
                <a:solidFill>
                  <a:srgbClr val="716C6B"/>
                </a:solidFill>
                <a:latin typeface="Arial"/>
                <a:cs typeface="Arial"/>
              </a:rPr>
              <a:t> to single-layer HEVC decoder design</a:t>
            </a:r>
            <a:endParaRPr lang="en-US" sz="2400" dirty="0" smtClean="0">
              <a:solidFill>
                <a:srgbClr val="00AEEF"/>
              </a:solidFill>
              <a:latin typeface="Arial"/>
              <a:cs typeface="Arial"/>
            </a:endParaRPr>
          </a:p>
        </p:txBody>
      </p:sp>
      <p:pic>
        <p:nvPicPr>
          <p:cNvPr id="16386" name="Picture 2"/>
          <p:cNvPicPr>
            <a:picLocks noChangeAspect="1" noChangeArrowheads="1"/>
          </p:cNvPicPr>
          <p:nvPr/>
        </p:nvPicPr>
        <p:blipFill>
          <a:blip r:embed="rId3"/>
          <a:srcRect/>
          <a:stretch>
            <a:fillRect/>
          </a:stretch>
        </p:blipFill>
        <p:spPr bwMode="auto">
          <a:xfrm>
            <a:off x="2305050" y="3009900"/>
            <a:ext cx="4933950" cy="3467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2802" y="274638"/>
            <a:ext cx="8470198" cy="563562"/>
          </a:xfrm>
        </p:spPr>
        <p:txBody>
          <a:bodyPr/>
          <a:lstStyle/>
          <a:p>
            <a:pPr eaLnBrk="1" hangingPunct="1"/>
            <a:r>
              <a:rPr lang="en-US" dirty="0" smtClean="0"/>
              <a:t>Constraint on EL inter-prediction</a:t>
            </a:r>
          </a:p>
        </p:txBody>
      </p:sp>
      <p:sp>
        <p:nvSpPr>
          <p:cNvPr id="6" name="Content Placeholder 2"/>
          <p:cNvSpPr txBox="1">
            <a:spLocks/>
          </p:cNvSpPr>
          <p:nvPr/>
        </p:nvSpPr>
        <p:spPr>
          <a:xfrm>
            <a:off x="381000" y="990600"/>
            <a:ext cx="8382000" cy="5486400"/>
          </a:xfrm>
          <a:prstGeom prst="rect">
            <a:avLst/>
          </a:prstGeom>
          <a:ln>
            <a:noFill/>
          </a:ln>
        </p:spPr>
        <p:txBody>
          <a:bodyPr vert="horz" lIns="91440" tIns="45720" rIns="91440" bIns="45720" rtlCol="0">
            <a:normAutofit/>
          </a:bodyPr>
          <a:lstStyle/>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400" dirty="0" smtClean="0">
                <a:solidFill>
                  <a:srgbClr val="716C6B"/>
                </a:solidFill>
                <a:latin typeface="Arial"/>
                <a:cs typeface="Arial"/>
              </a:rPr>
              <a:t>EL inter-prediction using H-ILP block</a:t>
            </a:r>
          </a:p>
          <a:p>
            <a:pPr marL="798513" lvl="1" indent="-341313">
              <a:spcBef>
                <a:spcPct val="20000"/>
              </a:spcBef>
              <a:buClr>
                <a:srgbClr val="00B0F0"/>
              </a:buClr>
              <a:buSzPct val="120000"/>
              <a:buFont typeface="Arial" pitchFamily="34" charset="0"/>
              <a:buChar char="•"/>
              <a:defRPr/>
            </a:pPr>
            <a:r>
              <a:rPr lang="en-US" sz="2200" dirty="0" smtClean="0">
                <a:solidFill>
                  <a:srgbClr val="716C6B"/>
                </a:solidFill>
                <a:latin typeface="Arial"/>
                <a:cs typeface="Arial"/>
              </a:rPr>
              <a:t>One EL bi-predicted PU could be predicted from the combination of one H-ILP block and one EL block</a:t>
            </a:r>
          </a:p>
          <a:p>
            <a:pPr marL="798513" marR="0" lvl="1" indent="-341313" fontAlgn="auto">
              <a:spcBef>
                <a:spcPct val="20000"/>
              </a:spcBef>
              <a:spcAft>
                <a:spcPts val="0"/>
              </a:spcAft>
              <a:buClr>
                <a:srgbClr val="00B0F0"/>
              </a:buClr>
              <a:buSzPct val="120000"/>
              <a:buFont typeface="Arial" pitchFamily="34" charset="0"/>
              <a:buChar char="•"/>
              <a:tabLst/>
              <a:defRPr/>
            </a:pPr>
            <a:r>
              <a:rPr lang="en-US" sz="2200" dirty="0" smtClean="0">
                <a:solidFill>
                  <a:srgbClr val="716C6B"/>
                </a:solidFill>
                <a:latin typeface="Arial"/>
                <a:cs typeface="Arial"/>
              </a:rPr>
              <a:t>The H-ILP block could be either </a:t>
            </a:r>
            <a:r>
              <a:rPr lang="en-US" sz="2200" dirty="0" err="1" smtClean="0">
                <a:solidFill>
                  <a:srgbClr val="716C6B"/>
                </a:solidFill>
                <a:latin typeface="Arial"/>
                <a:cs typeface="Arial"/>
              </a:rPr>
              <a:t>uni</a:t>
            </a:r>
            <a:r>
              <a:rPr lang="en-US" sz="2200" dirty="0" smtClean="0">
                <a:solidFill>
                  <a:srgbClr val="716C6B"/>
                </a:solidFill>
                <a:latin typeface="Arial"/>
                <a:cs typeface="Arial"/>
              </a:rPr>
              <a:t>-predicted or bi-predicted</a:t>
            </a:r>
          </a:p>
          <a:p>
            <a:pPr marL="798513" marR="0" lvl="1" indent="-341313" fontAlgn="auto">
              <a:spcBef>
                <a:spcPct val="20000"/>
              </a:spcBef>
              <a:spcAft>
                <a:spcPts val="0"/>
              </a:spcAft>
              <a:buClr>
                <a:srgbClr val="00B0F0"/>
              </a:buClr>
              <a:buSzPct val="120000"/>
              <a:buFont typeface="Arial" pitchFamily="34" charset="0"/>
              <a:buChar char="•"/>
              <a:tabLst/>
              <a:defRPr/>
            </a:pPr>
            <a:r>
              <a:rPr lang="en-US" sz="2200" dirty="0" smtClean="0">
                <a:solidFill>
                  <a:srgbClr val="716C6B"/>
                </a:solidFill>
                <a:latin typeface="Arial"/>
                <a:cs typeface="Arial"/>
              </a:rPr>
              <a:t>If the H-ILP block is bi-predicted, </a:t>
            </a:r>
            <a:r>
              <a:rPr lang="en-US" sz="2200" dirty="0" smtClean="0">
                <a:solidFill>
                  <a:srgbClr val="00AEEF"/>
                </a:solidFill>
                <a:latin typeface="Arial"/>
                <a:cs typeface="Arial"/>
              </a:rPr>
              <a:t>three MC operations</a:t>
            </a:r>
            <a:r>
              <a:rPr lang="en-US" sz="2200" dirty="0" smtClean="0">
                <a:solidFill>
                  <a:srgbClr val="716C6B"/>
                </a:solidFill>
                <a:latin typeface="Arial"/>
                <a:cs typeface="Arial"/>
              </a:rPr>
              <a:t> are required to generate the EL bi-predicted PU</a:t>
            </a:r>
          </a:p>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400" dirty="0" smtClean="0">
                <a:solidFill>
                  <a:srgbClr val="716C6B"/>
                </a:solidFill>
                <a:latin typeface="Arial"/>
                <a:cs typeface="Arial"/>
              </a:rPr>
              <a:t>Proposed constraint</a:t>
            </a:r>
          </a:p>
          <a:p>
            <a:pPr marL="798513" lvl="1" indent="-341313">
              <a:spcBef>
                <a:spcPct val="20000"/>
              </a:spcBef>
              <a:buClr>
                <a:srgbClr val="00B0F0"/>
              </a:buClr>
              <a:buSzPct val="120000"/>
              <a:buFont typeface="Arial" pitchFamily="34" charset="0"/>
              <a:buChar char="•"/>
              <a:defRPr/>
            </a:pPr>
            <a:r>
              <a:rPr lang="en-US" sz="2200" dirty="0" smtClean="0">
                <a:solidFill>
                  <a:srgbClr val="716C6B"/>
                </a:solidFill>
                <a:latin typeface="Arial"/>
                <a:cs typeface="Arial"/>
              </a:rPr>
              <a:t>No combined prediction between H-ILP block and EL temporal block when H-ILP block itself is bi-predicted</a:t>
            </a:r>
          </a:p>
          <a:p>
            <a:pPr marL="798513" lvl="1" indent="-341313">
              <a:spcBef>
                <a:spcPct val="20000"/>
              </a:spcBef>
              <a:buClr>
                <a:srgbClr val="00B0F0"/>
              </a:buClr>
              <a:buSzPct val="120000"/>
              <a:buFont typeface="Arial" pitchFamily="34" charset="0"/>
              <a:buChar char="•"/>
              <a:defRPr/>
            </a:pPr>
            <a:r>
              <a:rPr lang="en-US" sz="2200" dirty="0" smtClean="0">
                <a:solidFill>
                  <a:srgbClr val="00AEEF"/>
                </a:solidFill>
                <a:latin typeface="Arial"/>
                <a:cs typeface="Arial"/>
              </a:rPr>
              <a:t>Two MC operations</a:t>
            </a:r>
            <a:r>
              <a:rPr lang="en-US" sz="2200" dirty="0" smtClean="0">
                <a:solidFill>
                  <a:srgbClr val="716C6B"/>
                </a:solidFill>
                <a:latin typeface="Arial"/>
                <a:cs typeface="Arial"/>
              </a:rPr>
              <a:t> are needed at most for decoding one EL PU, which is equal to single-layer HEVC</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2802" y="274638"/>
            <a:ext cx="8470198" cy="563562"/>
          </a:xfrm>
        </p:spPr>
        <p:txBody>
          <a:bodyPr/>
          <a:lstStyle/>
          <a:p>
            <a:pPr eaLnBrk="1" hangingPunct="1"/>
            <a:r>
              <a:rPr lang="en-US" dirty="0" smtClean="0"/>
              <a:t>Coding Performance</a:t>
            </a:r>
          </a:p>
        </p:txBody>
      </p:sp>
      <p:sp>
        <p:nvSpPr>
          <p:cNvPr id="10" name="Content Placeholder 2"/>
          <p:cNvSpPr txBox="1">
            <a:spLocks/>
          </p:cNvSpPr>
          <p:nvPr/>
        </p:nvSpPr>
        <p:spPr>
          <a:xfrm>
            <a:off x="381000" y="990600"/>
            <a:ext cx="7772400" cy="1600200"/>
          </a:xfrm>
          <a:prstGeom prst="rect">
            <a:avLst/>
          </a:prstGeom>
          <a:ln>
            <a:noFill/>
          </a:ln>
        </p:spPr>
        <p:txBody>
          <a:bodyPr vert="horz" lIns="91440" tIns="45720" rIns="91440" bIns="45720" rtlCol="0">
            <a:normAutofit fontScale="85000" lnSpcReduction="10000"/>
          </a:bodyPr>
          <a:lstStyle/>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000" dirty="0" smtClean="0">
                <a:solidFill>
                  <a:srgbClr val="716C6B"/>
                </a:solidFill>
                <a:latin typeface="Arial"/>
                <a:cs typeface="Arial"/>
              </a:rPr>
              <a:t>SHM 2.0 </a:t>
            </a:r>
            <a:r>
              <a:rPr lang="en-US" sz="2000" dirty="0" err="1" smtClean="0">
                <a:solidFill>
                  <a:srgbClr val="716C6B"/>
                </a:solidFill>
                <a:latin typeface="Arial"/>
                <a:cs typeface="Arial"/>
              </a:rPr>
              <a:t>refIdx</a:t>
            </a:r>
            <a:r>
              <a:rPr lang="en-US" sz="2000" dirty="0" smtClean="0">
                <a:solidFill>
                  <a:srgbClr val="716C6B"/>
                </a:solidFill>
                <a:latin typeface="Arial"/>
                <a:cs typeface="Arial"/>
              </a:rPr>
              <a:t> with constrained intra prediction enabled is used as anchor</a:t>
            </a:r>
          </a:p>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000" dirty="0" smtClean="0">
                <a:solidFill>
                  <a:srgbClr val="716C6B"/>
                </a:solidFill>
                <a:latin typeface="Arial"/>
                <a:cs typeface="Arial"/>
              </a:rPr>
              <a:t>The EL inter-prediction constraint is </a:t>
            </a:r>
            <a:r>
              <a:rPr lang="en-US" sz="2000" dirty="0" smtClean="0">
                <a:solidFill>
                  <a:srgbClr val="00AEEF"/>
                </a:solidFill>
                <a:latin typeface="Arial"/>
                <a:cs typeface="Arial"/>
              </a:rPr>
              <a:t>disabled</a:t>
            </a:r>
          </a:p>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000" dirty="0" smtClean="0">
                <a:solidFill>
                  <a:srgbClr val="716C6B"/>
                </a:solidFill>
                <a:latin typeface="Arial"/>
                <a:cs typeface="Arial"/>
              </a:rPr>
              <a:t>Decoding time is reduced by </a:t>
            </a:r>
            <a:r>
              <a:rPr lang="en-US" sz="2000" dirty="0" smtClean="0">
                <a:solidFill>
                  <a:srgbClr val="00AEEF"/>
                </a:solidFill>
                <a:latin typeface="Arial"/>
                <a:cs typeface="Arial"/>
              </a:rPr>
              <a:t>25%</a:t>
            </a:r>
            <a:r>
              <a:rPr lang="en-US" sz="2000" dirty="0" smtClean="0">
                <a:solidFill>
                  <a:srgbClr val="716C6B"/>
                </a:solidFill>
                <a:latin typeface="Arial"/>
                <a:cs typeface="Arial"/>
              </a:rPr>
              <a:t> on average</a:t>
            </a:r>
          </a:p>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000" dirty="0" smtClean="0">
                <a:solidFill>
                  <a:srgbClr val="716C6B"/>
                </a:solidFill>
                <a:latin typeface="Arial"/>
                <a:cs typeface="Arial"/>
              </a:rPr>
              <a:t>Average BD-rate increase: </a:t>
            </a:r>
            <a:r>
              <a:rPr lang="en-US" sz="2000" dirty="0" smtClean="0">
                <a:solidFill>
                  <a:srgbClr val="00AEEF"/>
                </a:solidFill>
                <a:latin typeface="Arial"/>
                <a:cs typeface="Arial"/>
              </a:rPr>
              <a:t>1.3% and 1.5%</a:t>
            </a:r>
            <a:r>
              <a:rPr lang="en-US" sz="2000" dirty="0" smtClean="0">
                <a:solidFill>
                  <a:srgbClr val="716C6B"/>
                </a:solidFill>
                <a:latin typeface="Arial"/>
                <a:cs typeface="Arial"/>
              </a:rPr>
              <a:t> for RA and LDB respectively</a:t>
            </a:r>
          </a:p>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000" dirty="0" smtClean="0">
                <a:solidFill>
                  <a:srgbClr val="00AEEF"/>
                </a:solidFill>
                <a:latin typeface="Arial"/>
                <a:cs typeface="Arial"/>
              </a:rPr>
              <a:t>The scheme does not change the BL decoding, with introducing drift error</a:t>
            </a:r>
          </a:p>
        </p:txBody>
      </p:sp>
      <p:sp>
        <p:nvSpPr>
          <p:cNvPr id="9" name="Content Placeholder 2"/>
          <p:cNvSpPr txBox="1">
            <a:spLocks/>
          </p:cNvSpPr>
          <p:nvPr/>
        </p:nvSpPr>
        <p:spPr>
          <a:xfrm>
            <a:off x="457200" y="6172200"/>
            <a:ext cx="7924800" cy="381000"/>
          </a:xfrm>
          <a:prstGeom prst="rect">
            <a:avLst/>
          </a:prstGeom>
          <a:ln>
            <a:noFill/>
          </a:ln>
        </p:spPr>
        <p:txBody>
          <a:bodyPr vert="horz" lIns="91440" tIns="45720" rIns="91440" bIns="45720" rtlCol="0">
            <a:normAutofit fontScale="92500"/>
          </a:bodyPr>
          <a:lstStyle/>
          <a:p>
            <a:pPr marL="341313" marR="0" lvl="0" indent="-341313" fontAlgn="auto">
              <a:lnSpc>
                <a:spcPct val="90000"/>
              </a:lnSpc>
              <a:spcBef>
                <a:spcPct val="20000"/>
              </a:spcBef>
              <a:spcAft>
                <a:spcPts val="0"/>
              </a:spcAft>
              <a:buClr>
                <a:srgbClr val="00B0F0"/>
              </a:buClr>
              <a:buSzPct val="120000"/>
              <a:defRPr/>
            </a:pPr>
            <a:r>
              <a:rPr lang="en-US" sz="2000" dirty="0" smtClean="0">
                <a:solidFill>
                  <a:srgbClr val="D94D20"/>
                </a:solidFill>
                <a:latin typeface="Arial"/>
                <a:cs typeface="Arial"/>
              </a:rPr>
              <a:t>We thank RWTH Aachen University for cross checking (JCTVC-N203)</a:t>
            </a:r>
            <a:endParaRPr kumimoji="0" lang="en-US" sz="2600" b="0" i="0" u="none" strike="noStrike" kern="1200" cap="none" spc="0" normalizeH="0" baseline="0" noProof="0" dirty="0" smtClean="0">
              <a:ln>
                <a:noFill/>
              </a:ln>
              <a:solidFill>
                <a:srgbClr val="D94D20"/>
              </a:solidFill>
              <a:effectLst/>
              <a:uLnTx/>
              <a:uFillTx/>
              <a:latin typeface="+mn-lt"/>
              <a:ea typeface="+mn-ea"/>
              <a:cs typeface="Arial"/>
            </a:endParaRPr>
          </a:p>
        </p:txBody>
      </p:sp>
      <p:graphicFrame>
        <p:nvGraphicFramePr>
          <p:cNvPr id="6" name="Table 5"/>
          <p:cNvGraphicFramePr>
            <a:graphicFrameLocks noGrp="1"/>
          </p:cNvGraphicFramePr>
          <p:nvPr/>
        </p:nvGraphicFramePr>
        <p:xfrm>
          <a:off x="292802" y="2586754"/>
          <a:ext cx="8622599" cy="3416421"/>
        </p:xfrm>
        <a:graphic>
          <a:graphicData uri="http://schemas.openxmlformats.org/drawingml/2006/table">
            <a:tbl>
              <a:tblPr/>
              <a:tblGrid>
                <a:gridCol w="2149451"/>
                <a:gridCol w="1078858"/>
                <a:gridCol w="1078858"/>
                <a:gridCol w="1078858"/>
                <a:gridCol w="1078858"/>
                <a:gridCol w="1078858"/>
                <a:gridCol w="1078858"/>
              </a:tblGrid>
              <a:tr h="271229">
                <a:tc>
                  <a:txBody>
                    <a:bodyPr/>
                    <a:lstStyle/>
                    <a:p>
                      <a:pPr algn="ctr" fontAlgn="b"/>
                      <a:r>
                        <a:rPr lang="en-US" sz="1600" b="0" i="0" u="none" strike="noStrike" dirty="0">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600" b="1" i="0" u="none" strike="noStrike" dirty="0">
                          <a:solidFill>
                            <a:srgbClr val="000000"/>
                          </a:solidFill>
                          <a:latin typeface="Arial"/>
                        </a:rPr>
                        <a:t>RA HEVC SNR</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600" b="1" i="0" u="none" strike="noStrike">
                          <a:solidFill>
                            <a:srgbClr val="000000"/>
                          </a:solidFill>
                          <a:latin typeface="Arial"/>
                        </a:rPr>
                        <a:t>LD-B HEVC SNR</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71229">
                <a:tc>
                  <a:txBody>
                    <a:bodyPr/>
                    <a:lstStyle/>
                    <a:p>
                      <a:pPr algn="ctr" fontAlgn="b"/>
                      <a:r>
                        <a:rPr lang="en-US" sz="1600" b="0" i="0" u="none" strike="noStrike" dirty="0">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71229">
                <a:tc>
                  <a:txBody>
                    <a:bodyPr/>
                    <a:lstStyle/>
                    <a:p>
                      <a:pPr algn="ctr" fontAlgn="b"/>
                      <a:r>
                        <a:rPr lang="en-US" sz="1600" b="0" i="0" u="none" strike="noStrike">
                          <a:solidFill>
                            <a:srgbClr val="000000"/>
                          </a:solidFill>
                          <a:latin typeface="Arial"/>
                        </a:rPr>
                        <a:t>Class 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600" b="0" i="0" u="none" strike="noStrike">
                          <a:solidFill>
                            <a:srgbClr val="000000"/>
                          </a:solidFill>
                          <a:latin typeface="Arial"/>
                        </a:rPr>
                        <a:t>1.4%</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600" b="0" i="0" u="none" strike="noStrike">
                          <a:solidFill>
                            <a:srgbClr val="000000"/>
                          </a:solidFill>
                          <a:latin typeface="Arial"/>
                        </a:rPr>
                        <a:t>-8.6%</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600" b="0" i="0" u="none" strike="noStrike">
                          <a:solidFill>
                            <a:srgbClr val="000000"/>
                          </a:solidFill>
                          <a:latin typeface="Arial"/>
                        </a:rPr>
                        <a:t>-9.3%</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600" b="0" i="0" u="none" strike="noStrike">
                          <a:solidFill>
                            <a:srgbClr val="000000"/>
                          </a:solidFill>
                          <a:latin typeface="Arial"/>
                        </a:rPr>
                        <a:t>1.9%</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600" b="0" i="0" u="none" strike="noStrike" dirty="0">
                          <a:solidFill>
                            <a:srgbClr val="000000"/>
                          </a:solidFill>
                          <a:latin typeface="Arial"/>
                        </a:rPr>
                        <a:t>-8.0%</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600" b="0" i="0" u="none" strike="noStrike">
                          <a:solidFill>
                            <a:srgbClr val="000000"/>
                          </a:solidFill>
                          <a:latin typeface="Arial"/>
                        </a:rPr>
                        <a:t>-9.0%</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271229">
                <a:tc>
                  <a:txBody>
                    <a:bodyPr/>
                    <a:lstStyle/>
                    <a:p>
                      <a:pPr algn="ctr" fontAlgn="b"/>
                      <a:r>
                        <a:rPr lang="en-US" sz="1600" b="0" i="0" u="none" strike="noStrike">
                          <a:solidFill>
                            <a:srgbClr val="000000"/>
                          </a:solidFill>
                          <a:latin typeface="Arial"/>
                        </a:rPr>
                        <a:t>Class 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Arial"/>
                        </a:rPr>
                        <a:t>1.3%</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Arial"/>
                        </a:rPr>
                        <a:t>-7.4%</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600" b="0" i="0" u="none" strike="noStrike">
                          <a:solidFill>
                            <a:srgbClr val="000000"/>
                          </a:solidFill>
                          <a:latin typeface="Arial"/>
                        </a:rPr>
                        <a:t>-10.3%</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600" b="0" i="0" u="none" strike="noStrike">
                          <a:solidFill>
                            <a:srgbClr val="000000"/>
                          </a:solidFill>
                          <a:latin typeface="Arial"/>
                        </a:rPr>
                        <a:t>1.4%</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Arial"/>
                        </a:rPr>
                        <a:t>-7.0%</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600" b="0" i="0" u="none" strike="noStrike">
                          <a:solidFill>
                            <a:srgbClr val="000000"/>
                          </a:solidFill>
                          <a:latin typeface="Arial"/>
                        </a:rPr>
                        <a:t>-9.8%</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271229">
                <a:tc>
                  <a:txBody>
                    <a:bodyPr/>
                    <a:lstStyle/>
                    <a:p>
                      <a:pPr algn="ctr" fontAlgn="b"/>
                      <a:r>
                        <a:rPr lang="en-US" sz="1600" b="1" i="0" u="none" strike="noStrike">
                          <a:solidFill>
                            <a:srgbClr val="000000"/>
                          </a:solidFill>
                          <a:latin typeface="Arial"/>
                        </a:rPr>
                        <a:t>Overall (Test vs Ref)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600" b="0" i="0" u="none" strike="noStrike" dirty="0">
                          <a:solidFill>
                            <a:srgbClr val="000000"/>
                          </a:solidFill>
                          <a:latin typeface="Arial"/>
                        </a:rPr>
                        <a:t>1.3%</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600" b="0" i="0" u="none" strike="noStrike">
                          <a:solidFill>
                            <a:srgbClr val="000000"/>
                          </a:solidFill>
                          <a:latin typeface="Arial"/>
                        </a:rPr>
                        <a:t>-7.7%</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600" b="0" i="0" u="none" strike="noStrike" dirty="0">
                          <a:solidFill>
                            <a:srgbClr val="000000"/>
                          </a:solidFill>
                          <a:latin typeface="Arial"/>
                        </a:rPr>
                        <a:t>-10.0%</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600" b="0" i="0" u="none" strike="noStrike">
                          <a:solidFill>
                            <a:srgbClr val="000000"/>
                          </a:solidFill>
                          <a:latin typeface="Arial"/>
                        </a:rPr>
                        <a:t>1.5%</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600" b="0" i="0" u="none" strike="noStrike" dirty="0">
                          <a:solidFill>
                            <a:srgbClr val="000000"/>
                          </a:solidFill>
                          <a:latin typeface="Arial"/>
                        </a:rPr>
                        <a:t>-7.3%</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600" b="0" i="0" u="none" strike="noStrike">
                          <a:solidFill>
                            <a:srgbClr val="000000"/>
                          </a:solidFill>
                          <a:latin typeface="Arial"/>
                        </a:rPr>
                        <a:t>-9.6%</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271229">
                <a:tc>
                  <a:txBody>
                    <a:bodyPr/>
                    <a:lstStyle/>
                    <a:p>
                      <a:pPr algn="ctr" fontAlgn="b"/>
                      <a:r>
                        <a:rPr lang="en-US" sz="1600" b="1" i="0" u="none" strike="noStrike">
                          <a:solidFill>
                            <a:srgbClr val="000000"/>
                          </a:solidFill>
                          <a:latin typeface="Arial"/>
                        </a:rPr>
                        <a:t>Overall (Test vs single layer)</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600" b="0" i="0" u="none" strike="noStrike">
                          <a:solidFill>
                            <a:srgbClr val="000000"/>
                          </a:solidFill>
                          <a:latin typeface="Arial"/>
                        </a:rPr>
                        <a:t>17.2%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600" b="0" i="0" u="none" strike="noStrike">
                          <a:solidFill>
                            <a:srgbClr val="000000"/>
                          </a:solidFill>
                          <a:latin typeface="Arial"/>
                        </a:rPr>
                        <a:t>22.5%</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latin typeface="Arial"/>
                        </a:rPr>
                        <a:t>21.0%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600" b="0" i="0" u="none" strike="noStrike">
                          <a:solidFill>
                            <a:srgbClr val="000000"/>
                          </a:solidFill>
                          <a:latin typeface="Arial"/>
                        </a:rPr>
                        <a:t>27.9%</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600" b="0" i="0" u="none" strike="noStrike" dirty="0">
                          <a:solidFill>
                            <a:srgbClr val="000000"/>
                          </a:solidFill>
                          <a:latin typeface="Arial"/>
                        </a:rPr>
                        <a:t>26.8%</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latin typeface="Arial"/>
                        </a:rPr>
                        <a:t>27.6%</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71229">
                <a:tc>
                  <a:txBody>
                    <a:bodyPr/>
                    <a:lstStyle/>
                    <a:p>
                      <a:pPr algn="ctr" fontAlgn="b"/>
                      <a:r>
                        <a:rPr lang="en-US" sz="1600" b="1" i="0" u="none" strike="noStrike">
                          <a:solidFill>
                            <a:srgbClr val="000000"/>
                          </a:solidFill>
                          <a:latin typeface="Arial"/>
                        </a:rPr>
                        <a:t>Overall (Ref vs single layer)</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600" b="0" i="0" u="none" strike="noStrike">
                          <a:solidFill>
                            <a:srgbClr val="000000"/>
                          </a:solidFill>
                          <a:latin typeface="Arial"/>
                        </a:rPr>
                        <a:t>15.8%</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600" b="0" i="0" u="none" strike="noStrike">
                          <a:solidFill>
                            <a:srgbClr val="000000"/>
                          </a:solidFill>
                          <a:latin typeface="Arial"/>
                        </a:rPr>
                        <a:t>33.7%</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latin typeface="Arial"/>
                        </a:rPr>
                        <a:t>35.8%</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600" b="0" i="0" u="none" strike="noStrike">
                          <a:solidFill>
                            <a:srgbClr val="000000"/>
                          </a:solidFill>
                          <a:latin typeface="Arial"/>
                        </a:rPr>
                        <a:t>26.0%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600" b="0" i="0" u="none" strike="noStrike" dirty="0">
                          <a:solidFill>
                            <a:srgbClr val="000000"/>
                          </a:solidFill>
                          <a:latin typeface="Arial"/>
                        </a:rPr>
                        <a:t>37.5%</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latin typeface="Arial"/>
                        </a:rPr>
                        <a:t>42.6%</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71229">
                <a:tc>
                  <a:txBody>
                    <a:bodyPr/>
                    <a:lstStyle/>
                    <a:p>
                      <a:pPr algn="ctr" fontAlgn="b"/>
                      <a:r>
                        <a:rPr lang="en-US" sz="1600" b="1" i="0" u="none" strike="noStrike">
                          <a:solidFill>
                            <a:srgbClr val="7F7F7F"/>
                          </a:solidFill>
                          <a:latin typeface="Arial"/>
                        </a:rPr>
                        <a:t>EL only (Test vs Ref)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7F7F7F"/>
                          </a:solidFill>
                          <a:latin typeface="Arial"/>
                        </a:rPr>
                        <a:t>2.6%</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7F7F7F"/>
                          </a:solidFill>
                          <a:latin typeface="Arial"/>
                        </a:rPr>
                        <a:t>-7.4%</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7F7F7F"/>
                          </a:solidFill>
                          <a:latin typeface="Arial"/>
                        </a:rPr>
                        <a:t>-9.9%</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7F7F7F"/>
                          </a:solidFill>
                          <a:latin typeface="Arial"/>
                        </a:rPr>
                        <a:t>3.1%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7F7F7F"/>
                          </a:solidFill>
                          <a:latin typeface="Arial"/>
                        </a:rPr>
                        <a:t>-6.4%</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7F7F7F"/>
                          </a:solidFill>
                          <a:latin typeface="Arial"/>
                        </a:rPr>
                        <a:t>-8.9%</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71229">
                <a:tc>
                  <a:txBody>
                    <a:bodyPr/>
                    <a:lstStyle/>
                    <a:p>
                      <a:pPr algn="ctr" fontAlgn="b"/>
                      <a:r>
                        <a:rPr lang="en-US" sz="1600" b="0" i="0" u="none" strike="noStrike">
                          <a:solidFill>
                            <a:srgbClr val="000000"/>
                          </a:solidFill>
                          <a:latin typeface="Arial"/>
                        </a:rPr>
                        <a:t>Enc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600" b="0" i="0" u="none" strike="noStrike">
                          <a:solidFill>
                            <a:srgbClr val="000000"/>
                          </a:solidFill>
                          <a:latin typeface="Arial"/>
                        </a:rPr>
                        <a:t>90.3%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600" b="0" i="0" u="none" strike="noStrike" dirty="0">
                          <a:solidFill>
                            <a:srgbClr val="000000"/>
                          </a:solidFill>
                          <a:latin typeface="Arial"/>
                        </a:rPr>
                        <a:t>89.1%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71229">
                <a:tc>
                  <a:txBody>
                    <a:bodyPr/>
                    <a:lstStyle/>
                    <a:p>
                      <a:pPr algn="ctr" fontAlgn="b"/>
                      <a:r>
                        <a:rPr lang="en-US" sz="1600" b="0" i="0" u="none" strike="noStrike">
                          <a:solidFill>
                            <a:srgbClr val="000000"/>
                          </a:solidFill>
                          <a:latin typeface="Arial"/>
                        </a:rPr>
                        <a:t>Dec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600" b="0" i="0" u="none" strike="noStrike">
                          <a:solidFill>
                            <a:srgbClr val="000000"/>
                          </a:solidFill>
                          <a:latin typeface="Arial"/>
                        </a:rPr>
                        <a:t>74.0%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600" b="0" i="0" u="none" strike="noStrike" dirty="0">
                          <a:solidFill>
                            <a:srgbClr val="000000"/>
                          </a:solidFill>
                          <a:latin typeface="Arial"/>
                        </a:rPr>
                        <a:t>77.2%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71229">
                <a:tc>
                  <a:txBody>
                    <a:bodyPr/>
                    <a:lstStyle/>
                    <a:p>
                      <a:pPr algn="ctr" fontAlgn="b"/>
                      <a:r>
                        <a:rPr lang="en-US" sz="1600" b="0" i="0" u="none" strike="noStrike" dirty="0">
                          <a:solidFill>
                            <a:srgbClr val="000000"/>
                          </a:solidFill>
                          <a:latin typeface="Arial"/>
                        </a:rPr>
                        <a:t>BL Match</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1600" b="0" i="0" u="none" strike="noStrike" dirty="0">
                          <a:solidFill>
                            <a:srgbClr val="000000"/>
                          </a:solidFill>
                          <a:latin typeface="Arial"/>
                        </a:rPr>
                        <a:t>Matched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600" b="0" i="0" u="none" strike="noStrike" dirty="0">
                          <a:solidFill>
                            <a:srgbClr val="000000"/>
                          </a:solidFill>
                          <a:latin typeface="Arial"/>
                        </a:rPr>
                        <a:t>Matched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2802" y="274638"/>
            <a:ext cx="8470198" cy="563562"/>
          </a:xfrm>
        </p:spPr>
        <p:txBody>
          <a:bodyPr/>
          <a:lstStyle/>
          <a:p>
            <a:pPr eaLnBrk="1" hangingPunct="1"/>
            <a:r>
              <a:rPr lang="en-US" dirty="0" smtClean="0"/>
              <a:t>Coding Performance</a:t>
            </a:r>
          </a:p>
        </p:txBody>
      </p:sp>
      <p:sp>
        <p:nvSpPr>
          <p:cNvPr id="6" name="Content Placeholder 2"/>
          <p:cNvSpPr txBox="1">
            <a:spLocks/>
          </p:cNvSpPr>
          <p:nvPr/>
        </p:nvSpPr>
        <p:spPr>
          <a:xfrm>
            <a:off x="381000" y="990600"/>
            <a:ext cx="7772400" cy="1219200"/>
          </a:xfrm>
          <a:prstGeom prst="rect">
            <a:avLst/>
          </a:prstGeom>
          <a:ln>
            <a:noFill/>
          </a:ln>
        </p:spPr>
        <p:txBody>
          <a:bodyPr vert="horz" lIns="91440" tIns="45720" rIns="91440" bIns="45720" rtlCol="0">
            <a:normAutofit fontScale="85000" lnSpcReduction="10000"/>
          </a:bodyPr>
          <a:lstStyle/>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000" dirty="0" smtClean="0">
                <a:solidFill>
                  <a:srgbClr val="716C6B"/>
                </a:solidFill>
                <a:latin typeface="Arial"/>
                <a:cs typeface="Arial"/>
              </a:rPr>
              <a:t>SHM 2.0 </a:t>
            </a:r>
            <a:r>
              <a:rPr lang="en-US" sz="2000" dirty="0" err="1" smtClean="0">
                <a:solidFill>
                  <a:srgbClr val="716C6B"/>
                </a:solidFill>
                <a:latin typeface="Arial"/>
                <a:cs typeface="Arial"/>
              </a:rPr>
              <a:t>refIdx</a:t>
            </a:r>
            <a:r>
              <a:rPr lang="en-US" sz="2000" dirty="0" smtClean="0">
                <a:solidFill>
                  <a:srgbClr val="716C6B"/>
                </a:solidFill>
                <a:latin typeface="Arial"/>
                <a:cs typeface="Arial"/>
              </a:rPr>
              <a:t> with constrained intra prediction enabled is used as anchor</a:t>
            </a:r>
          </a:p>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000" dirty="0" smtClean="0">
                <a:solidFill>
                  <a:srgbClr val="716C6B"/>
                </a:solidFill>
                <a:latin typeface="Arial"/>
                <a:cs typeface="Arial"/>
              </a:rPr>
              <a:t>The EL inter-prediction constraint is </a:t>
            </a:r>
            <a:r>
              <a:rPr lang="en-US" sz="2000" dirty="0" smtClean="0">
                <a:solidFill>
                  <a:srgbClr val="00AEEF"/>
                </a:solidFill>
                <a:latin typeface="Arial"/>
                <a:cs typeface="Arial"/>
              </a:rPr>
              <a:t>enabled</a:t>
            </a:r>
          </a:p>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000" dirty="0" smtClean="0">
                <a:solidFill>
                  <a:srgbClr val="716C6B"/>
                </a:solidFill>
                <a:latin typeface="Arial"/>
                <a:cs typeface="Arial"/>
              </a:rPr>
              <a:t>Decoding time is reduced by </a:t>
            </a:r>
            <a:r>
              <a:rPr lang="en-US" sz="2000" dirty="0" smtClean="0">
                <a:solidFill>
                  <a:srgbClr val="00AEEF"/>
                </a:solidFill>
                <a:latin typeface="Arial"/>
                <a:cs typeface="Arial"/>
              </a:rPr>
              <a:t>28%</a:t>
            </a:r>
            <a:r>
              <a:rPr lang="en-US" sz="2000" dirty="0" smtClean="0">
                <a:solidFill>
                  <a:srgbClr val="716C6B"/>
                </a:solidFill>
                <a:latin typeface="Arial"/>
                <a:cs typeface="Arial"/>
              </a:rPr>
              <a:t> on average</a:t>
            </a:r>
          </a:p>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000" dirty="0" smtClean="0">
                <a:solidFill>
                  <a:srgbClr val="716C6B"/>
                </a:solidFill>
                <a:latin typeface="Arial"/>
                <a:cs typeface="Arial"/>
              </a:rPr>
              <a:t>Average BD-rate increase: </a:t>
            </a:r>
            <a:r>
              <a:rPr lang="en-US" sz="2000" dirty="0" smtClean="0">
                <a:solidFill>
                  <a:srgbClr val="00AEEF"/>
                </a:solidFill>
                <a:latin typeface="Arial"/>
                <a:cs typeface="Arial"/>
              </a:rPr>
              <a:t>2.2% and 3.5%</a:t>
            </a:r>
            <a:r>
              <a:rPr lang="en-US" sz="2000" dirty="0" smtClean="0">
                <a:solidFill>
                  <a:srgbClr val="716C6B"/>
                </a:solidFill>
                <a:latin typeface="Arial"/>
                <a:cs typeface="Arial"/>
              </a:rPr>
              <a:t> for RA and LDB respectively</a:t>
            </a:r>
          </a:p>
        </p:txBody>
      </p:sp>
      <p:graphicFrame>
        <p:nvGraphicFramePr>
          <p:cNvPr id="7" name="Table 6"/>
          <p:cNvGraphicFramePr>
            <a:graphicFrameLocks noGrp="1"/>
          </p:cNvGraphicFramePr>
          <p:nvPr/>
        </p:nvGraphicFramePr>
        <p:xfrm>
          <a:off x="304803" y="2286000"/>
          <a:ext cx="8686800" cy="3452727"/>
        </p:xfrm>
        <a:graphic>
          <a:graphicData uri="http://schemas.openxmlformats.org/drawingml/2006/table">
            <a:tbl>
              <a:tblPr/>
              <a:tblGrid>
                <a:gridCol w="2165454"/>
                <a:gridCol w="1086891"/>
                <a:gridCol w="1086891"/>
                <a:gridCol w="1086891"/>
                <a:gridCol w="1086891"/>
                <a:gridCol w="1086891"/>
                <a:gridCol w="1086891"/>
              </a:tblGrid>
              <a:tr h="275263">
                <a:tc>
                  <a:txBody>
                    <a:bodyPr/>
                    <a:lstStyle/>
                    <a:p>
                      <a:pPr algn="ctr" fontAlgn="b"/>
                      <a:r>
                        <a:rPr lang="en-US" sz="1600" b="0" i="0" u="none" strike="noStrike" dirty="0">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600" b="1" i="0" u="none" strike="noStrike" dirty="0">
                          <a:solidFill>
                            <a:srgbClr val="000000"/>
                          </a:solidFill>
                          <a:latin typeface="Arial"/>
                        </a:rPr>
                        <a:t>RA HEVC SNR</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600" b="1" i="0" u="none" strike="noStrike">
                          <a:solidFill>
                            <a:srgbClr val="000000"/>
                          </a:solidFill>
                          <a:latin typeface="Arial"/>
                        </a:rPr>
                        <a:t>LD-B HEVC SNR</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75263">
                <a:tc>
                  <a:txBody>
                    <a:bodyPr/>
                    <a:lstStyle/>
                    <a:p>
                      <a:pPr algn="ctr" fontAlgn="b"/>
                      <a:r>
                        <a:rPr lang="en-US" sz="16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75263">
                <a:tc>
                  <a:txBody>
                    <a:bodyPr/>
                    <a:lstStyle/>
                    <a:p>
                      <a:pPr algn="ctr" fontAlgn="b"/>
                      <a:r>
                        <a:rPr lang="en-US" sz="1600" b="0" i="0" u="none" strike="noStrike">
                          <a:solidFill>
                            <a:srgbClr val="000000"/>
                          </a:solidFill>
                          <a:latin typeface="Arial"/>
                        </a:rPr>
                        <a:t>Class 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600" b="0" i="0" u="none" strike="noStrike">
                          <a:solidFill>
                            <a:srgbClr val="000000"/>
                          </a:solidFill>
                          <a:latin typeface="Arial"/>
                        </a:rPr>
                        <a:t>1.8%</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600" b="0" i="0" u="none" strike="noStrike">
                          <a:solidFill>
                            <a:srgbClr val="000000"/>
                          </a:solidFill>
                          <a:latin typeface="Arial"/>
                        </a:rPr>
                        <a:t>-8.0%</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600" b="0" i="0" u="none" strike="noStrike">
                          <a:solidFill>
                            <a:srgbClr val="000000"/>
                          </a:solidFill>
                          <a:latin typeface="Arial"/>
                        </a:rPr>
                        <a:t>-8.8%</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600" b="0" i="0" u="none" strike="noStrike">
                          <a:solidFill>
                            <a:srgbClr val="000000"/>
                          </a:solidFill>
                          <a:latin typeface="Arial"/>
                        </a:rPr>
                        <a:t>3.3%</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C7CE"/>
                    </a:solidFill>
                  </a:tcPr>
                </a:tc>
                <a:tc>
                  <a:txBody>
                    <a:bodyPr/>
                    <a:lstStyle/>
                    <a:p>
                      <a:pPr algn="ctr" fontAlgn="b"/>
                      <a:r>
                        <a:rPr lang="en-US" sz="1600" b="0" i="0" u="none" strike="noStrike" dirty="0">
                          <a:solidFill>
                            <a:srgbClr val="000000"/>
                          </a:solidFill>
                          <a:latin typeface="Arial"/>
                        </a:rPr>
                        <a:t>-6.4%</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600" b="0" i="0" u="none" strike="noStrike">
                          <a:solidFill>
                            <a:srgbClr val="000000"/>
                          </a:solidFill>
                          <a:latin typeface="Arial"/>
                        </a:rPr>
                        <a:t>-7.6%</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275263">
                <a:tc>
                  <a:txBody>
                    <a:bodyPr/>
                    <a:lstStyle/>
                    <a:p>
                      <a:pPr algn="ctr" fontAlgn="b"/>
                      <a:r>
                        <a:rPr lang="en-US" sz="1600" b="0" i="0" u="none" strike="noStrike">
                          <a:solidFill>
                            <a:srgbClr val="000000"/>
                          </a:solidFill>
                          <a:latin typeface="Arial"/>
                        </a:rPr>
                        <a:t>Class 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Arial"/>
                        </a:rPr>
                        <a:t>2.3%</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Arial"/>
                        </a:rPr>
                        <a:t>-6.5%</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600" b="0" i="0" u="none" strike="noStrike">
                          <a:solidFill>
                            <a:srgbClr val="000000"/>
                          </a:solidFill>
                          <a:latin typeface="Arial"/>
                        </a:rPr>
                        <a:t>-9.5%</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600" b="0" i="0" u="none" strike="noStrike">
                          <a:solidFill>
                            <a:srgbClr val="000000"/>
                          </a:solidFill>
                          <a:latin typeface="Arial"/>
                        </a:rPr>
                        <a:t>3.6%</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600" b="0" i="0" u="none" strike="noStrike" dirty="0">
                          <a:solidFill>
                            <a:srgbClr val="000000"/>
                          </a:solidFill>
                          <a:latin typeface="Arial"/>
                        </a:rPr>
                        <a:t>-4.7%</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600" b="0" i="0" u="none" strike="noStrike">
                          <a:solidFill>
                            <a:srgbClr val="000000"/>
                          </a:solidFill>
                          <a:latin typeface="Arial"/>
                        </a:rPr>
                        <a:t>-7.4%</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275263">
                <a:tc>
                  <a:txBody>
                    <a:bodyPr/>
                    <a:lstStyle/>
                    <a:p>
                      <a:pPr algn="ctr" fontAlgn="b"/>
                      <a:r>
                        <a:rPr lang="en-US" sz="1600" b="1" i="0" u="none" strike="noStrike">
                          <a:solidFill>
                            <a:srgbClr val="000000"/>
                          </a:solidFill>
                          <a:latin typeface="Arial"/>
                        </a:rPr>
                        <a:t>Overall (Test vs Ref)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600" b="0" i="0" u="none" strike="noStrike">
                          <a:solidFill>
                            <a:srgbClr val="000000"/>
                          </a:solidFill>
                          <a:latin typeface="Arial"/>
                        </a:rPr>
                        <a:t>2.2%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600" b="0" i="0" u="none" strike="noStrike">
                          <a:solidFill>
                            <a:srgbClr val="000000"/>
                          </a:solidFill>
                          <a:latin typeface="Arial"/>
                        </a:rPr>
                        <a:t>-7.0%</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600" b="0" i="0" u="none" strike="noStrike">
                          <a:solidFill>
                            <a:srgbClr val="000000"/>
                          </a:solidFill>
                          <a:latin typeface="Arial"/>
                        </a:rPr>
                        <a:t>-9.3%</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600" b="0" i="0" u="none" strike="noStrike">
                          <a:solidFill>
                            <a:srgbClr val="000000"/>
                          </a:solidFill>
                          <a:latin typeface="Arial"/>
                        </a:rPr>
                        <a:t>3.5%</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C7CE"/>
                    </a:solidFill>
                  </a:tcPr>
                </a:tc>
                <a:tc>
                  <a:txBody>
                    <a:bodyPr/>
                    <a:lstStyle/>
                    <a:p>
                      <a:pPr algn="ctr" fontAlgn="b"/>
                      <a:r>
                        <a:rPr lang="en-US" sz="1600" b="0" i="0" u="none" strike="noStrike">
                          <a:solidFill>
                            <a:srgbClr val="000000"/>
                          </a:solidFill>
                          <a:latin typeface="Arial"/>
                        </a:rPr>
                        <a:t>-5.2%</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600" b="0" i="0" u="none" strike="noStrike" dirty="0">
                          <a:solidFill>
                            <a:srgbClr val="000000"/>
                          </a:solidFill>
                          <a:latin typeface="Arial"/>
                        </a:rPr>
                        <a:t>-7.5%</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455380">
                <a:tc>
                  <a:txBody>
                    <a:bodyPr/>
                    <a:lstStyle/>
                    <a:p>
                      <a:pPr algn="ctr" fontAlgn="b"/>
                      <a:r>
                        <a:rPr lang="en-US" sz="1600" b="1" i="0" u="none" strike="noStrike">
                          <a:solidFill>
                            <a:srgbClr val="000000"/>
                          </a:solidFill>
                          <a:latin typeface="Arial"/>
                        </a:rPr>
                        <a:t>Overall (Test vs single layer)</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600" b="0" i="0" u="none" strike="noStrike">
                          <a:solidFill>
                            <a:srgbClr val="000000"/>
                          </a:solidFill>
                          <a:latin typeface="Arial"/>
                        </a:rPr>
                        <a:t>18.2%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600" b="0" i="0" u="none" strike="noStrike">
                          <a:solidFill>
                            <a:srgbClr val="000000"/>
                          </a:solidFill>
                          <a:latin typeface="Arial"/>
                        </a:rPr>
                        <a:t>23.5%</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latin typeface="Arial"/>
                        </a:rPr>
                        <a:t>22.0%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600" b="0" i="0" u="none" strike="noStrike">
                          <a:solidFill>
                            <a:srgbClr val="000000"/>
                          </a:solidFill>
                          <a:latin typeface="Arial"/>
                        </a:rPr>
                        <a:t>30.4%</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600" b="0" i="0" u="none" strike="noStrike">
                          <a:solidFill>
                            <a:srgbClr val="000000"/>
                          </a:solidFill>
                          <a:latin typeface="Arial"/>
                        </a:rPr>
                        <a:t>29.6%</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latin typeface="Arial"/>
                        </a:rPr>
                        <a:t>30.5%</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455380">
                <a:tc>
                  <a:txBody>
                    <a:bodyPr/>
                    <a:lstStyle/>
                    <a:p>
                      <a:pPr algn="ctr" fontAlgn="b"/>
                      <a:r>
                        <a:rPr lang="en-US" sz="1600" b="1" i="0" u="none" strike="noStrike">
                          <a:solidFill>
                            <a:srgbClr val="000000"/>
                          </a:solidFill>
                          <a:latin typeface="Arial"/>
                        </a:rPr>
                        <a:t>Overall (Ref vs single layer)</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600" b="0" i="0" u="none" strike="noStrike">
                          <a:solidFill>
                            <a:srgbClr val="000000"/>
                          </a:solidFill>
                          <a:latin typeface="Arial"/>
                        </a:rPr>
                        <a:t>15.8%</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600" b="0" i="0" u="none" strike="noStrike">
                          <a:solidFill>
                            <a:srgbClr val="000000"/>
                          </a:solidFill>
                          <a:latin typeface="Arial"/>
                        </a:rPr>
                        <a:t>33.7%</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latin typeface="Arial"/>
                        </a:rPr>
                        <a:t>35.8%</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600" b="0" i="0" u="none" strike="noStrike">
                          <a:solidFill>
                            <a:srgbClr val="000000"/>
                          </a:solidFill>
                          <a:latin typeface="Arial"/>
                        </a:rPr>
                        <a:t>26.0%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600" b="0" i="0" u="none" strike="noStrike">
                          <a:solidFill>
                            <a:srgbClr val="000000"/>
                          </a:solidFill>
                          <a:latin typeface="Arial"/>
                        </a:rPr>
                        <a:t>37.5%</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latin typeface="Arial"/>
                        </a:rPr>
                        <a:t>42.6%</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75263">
                <a:tc>
                  <a:txBody>
                    <a:bodyPr/>
                    <a:lstStyle/>
                    <a:p>
                      <a:pPr algn="ctr" fontAlgn="b"/>
                      <a:r>
                        <a:rPr lang="en-US" sz="1600" b="1" i="0" u="none" strike="noStrike">
                          <a:solidFill>
                            <a:srgbClr val="7F7F7F"/>
                          </a:solidFill>
                          <a:latin typeface="Arial"/>
                        </a:rPr>
                        <a:t>EL only (Test vs Ref)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7F7F7F"/>
                          </a:solidFill>
                          <a:latin typeface="Arial"/>
                        </a:rPr>
                        <a:t>3.6%</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7F7F7F"/>
                          </a:solidFill>
                          <a:latin typeface="Arial"/>
                        </a:rPr>
                        <a:t>-6.4%</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7F7F7F"/>
                          </a:solidFill>
                          <a:latin typeface="Arial"/>
                        </a:rPr>
                        <a:t>-9.0%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7F7F7F"/>
                          </a:solidFill>
                          <a:latin typeface="Arial"/>
                        </a:rPr>
                        <a:t>6.1%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7F7F7F"/>
                          </a:solidFill>
                          <a:latin typeface="Arial"/>
                        </a:rPr>
                        <a:t>-3.4%</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7F7F7F"/>
                          </a:solidFill>
                          <a:latin typeface="Arial"/>
                        </a:rPr>
                        <a:t>-5.9%</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75263">
                <a:tc>
                  <a:txBody>
                    <a:bodyPr/>
                    <a:lstStyle/>
                    <a:p>
                      <a:pPr algn="ctr" fontAlgn="b"/>
                      <a:r>
                        <a:rPr lang="en-US" sz="1600" b="0" i="0" u="none" strike="noStrike">
                          <a:solidFill>
                            <a:srgbClr val="000000"/>
                          </a:solidFill>
                          <a:latin typeface="Arial"/>
                        </a:rPr>
                        <a:t>Enc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600" b="0" i="0" u="none" strike="noStrike">
                          <a:solidFill>
                            <a:srgbClr val="000000"/>
                          </a:solidFill>
                          <a:latin typeface="Arial"/>
                        </a:rPr>
                        <a:t>95.8%</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600" b="0" i="0" u="none" strike="noStrike" dirty="0">
                          <a:solidFill>
                            <a:srgbClr val="000000"/>
                          </a:solidFill>
                          <a:latin typeface="Arial"/>
                        </a:rPr>
                        <a:t>94.5%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75263">
                <a:tc>
                  <a:txBody>
                    <a:bodyPr/>
                    <a:lstStyle/>
                    <a:p>
                      <a:pPr algn="ctr" fontAlgn="b"/>
                      <a:r>
                        <a:rPr lang="en-US" sz="1600" b="0" i="0" u="none" strike="noStrike">
                          <a:solidFill>
                            <a:srgbClr val="000000"/>
                          </a:solidFill>
                          <a:latin typeface="Arial"/>
                        </a:rPr>
                        <a:t>Dec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600" b="0" i="0" u="none" strike="noStrike">
                          <a:solidFill>
                            <a:srgbClr val="000000"/>
                          </a:solidFill>
                          <a:latin typeface="Arial"/>
                        </a:rPr>
                        <a:t>71.9%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600" b="0" i="0" u="none" strike="noStrike" dirty="0">
                          <a:solidFill>
                            <a:srgbClr val="000000"/>
                          </a:solidFill>
                          <a:latin typeface="Arial"/>
                        </a:rPr>
                        <a:t>73.9%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75263">
                <a:tc>
                  <a:txBody>
                    <a:bodyPr/>
                    <a:lstStyle/>
                    <a:p>
                      <a:pPr algn="ctr" fontAlgn="b"/>
                      <a:r>
                        <a:rPr lang="en-US" sz="1600" b="0" i="0" u="none" strike="noStrike">
                          <a:solidFill>
                            <a:srgbClr val="000000"/>
                          </a:solidFill>
                          <a:latin typeface="Arial"/>
                        </a:rPr>
                        <a:t>BL Match</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1600" b="0" i="0" u="none" strike="noStrike">
                          <a:solidFill>
                            <a:srgbClr val="000000"/>
                          </a:solidFill>
                          <a:latin typeface="Arial"/>
                        </a:rPr>
                        <a:t>Matched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600" b="0" i="0" u="none" strike="noStrike" dirty="0">
                          <a:solidFill>
                            <a:srgbClr val="000000"/>
                          </a:solidFill>
                          <a:latin typeface="Arial"/>
                        </a:rPr>
                        <a:t>Matched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
        <p:nvSpPr>
          <p:cNvPr id="8" name="Content Placeholder 2"/>
          <p:cNvSpPr txBox="1">
            <a:spLocks/>
          </p:cNvSpPr>
          <p:nvPr/>
        </p:nvSpPr>
        <p:spPr>
          <a:xfrm>
            <a:off x="457200" y="5867400"/>
            <a:ext cx="7924800" cy="381000"/>
          </a:xfrm>
          <a:prstGeom prst="rect">
            <a:avLst/>
          </a:prstGeom>
          <a:ln>
            <a:noFill/>
          </a:ln>
        </p:spPr>
        <p:txBody>
          <a:bodyPr vert="horz" lIns="91440" tIns="45720" rIns="91440" bIns="45720" rtlCol="0">
            <a:normAutofit fontScale="92500"/>
          </a:bodyPr>
          <a:lstStyle/>
          <a:p>
            <a:pPr marL="341313" marR="0" lvl="0" indent="-341313" fontAlgn="auto">
              <a:lnSpc>
                <a:spcPct val="90000"/>
              </a:lnSpc>
              <a:spcBef>
                <a:spcPct val="20000"/>
              </a:spcBef>
              <a:spcAft>
                <a:spcPts val="0"/>
              </a:spcAft>
              <a:buClr>
                <a:srgbClr val="00B0F0"/>
              </a:buClr>
              <a:buSzPct val="120000"/>
              <a:defRPr/>
            </a:pPr>
            <a:r>
              <a:rPr lang="en-US" sz="2000" dirty="0" smtClean="0">
                <a:solidFill>
                  <a:srgbClr val="D94D20"/>
                </a:solidFill>
                <a:latin typeface="Arial"/>
                <a:cs typeface="Arial"/>
              </a:rPr>
              <a:t>We thank RWTH Aachen University for cross checking (JCTVC-N203)</a:t>
            </a:r>
            <a:endParaRPr kumimoji="0" lang="en-US" sz="2600" b="0" i="0" u="none" strike="noStrike" kern="1200" cap="none" spc="0" normalizeH="0" baseline="0" noProof="0" dirty="0" smtClean="0">
              <a:ln>
                <a:noFill/>
              </a:ln>
              <a:solidFill>
                <a:srgbClr val="D94D20"/>
              </a:solidFill>
              <a:effectLst/>
              <a:uLnTx/>
              <a:uFillTx/>
              <a:latin typeface="+mn-lt"/>
              <a:ea typeface="+mn-ea"/>
              <a:cs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2802" y="274638"/>
            <a:ext cx="8470198" cy="563562"/>
          </a:xfrm>
        </p:spPr>
        <p:txBody>
          <a:bodyPr/>
          <a:lstStyle/>
          <a:p>
            <a:pPr eaLnBrk="1" hangingPunct="1"/>
            <a:r>
              <a:rPr lang="en-US" dirty="0" smtClean="0"/>
              <a:t>Complexity Assessment of Average Memory Access</a:t>
            </a:r>
          </a:p>
        </p:txBody>
      </p:sp>
      <p:sp>
        <p:nvSpPr>
          <p:cNvPr id="6" name="Content Placeholder 2"/>
          <p:cNvSpPr txBox="1">
            <a:spLocks/>
          </p:cNvSpPr>
          <p:nvPr/>
        </p:nvSpPr>
        <p:spPr>
          <a:xfrm>
            <a:off x="381000" y="990600"/>
            <a:ext cx="7772400" cy="2286000"/>
          </a:xfrm>
          <a:prstGeom prst="rect">
            <a:avLst/>
          </a:prstGeom>
          <a:ln>
            <a:noFill/>
          </a:ln>
        </p:spPr>
        <p:txBody>
          <a:bodyPr vert="horz" lIns="91440" tIns="45720" rIns="91440" bIns="45720" rtlCol="0">
            <a:normAutofit/>
          </a:bodyPr>
          <a:lstStyle/>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000" dirty="0" smtClean="0">
                <a:solidFill>
                  <a:srgbClr val="716C6B"/>
                </a:solidFill>
                <a:latin typeface="Arial"/>
                <a:cs typeface="Arial"/>
              </a:rPr>
              <a:t>Complexity assessment methodology in AHG17 is applied</a:t>
            </a:r>
          </a:p>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000" dirty="0" smtClean="0">
                <a:solidFill>
                  <a:srgbClr val="716C6B"/>
                </a:solidFill>
                <a:latin typeface="Arial"/>
                <a:cs typeface="Arial"/>
              </a:rPr>
              <a:t>The average access of SHM2.0 multi-loop is used as anchor</a:t>
            </a:r>
          </a:p>
          <a:p>
            <a:pPr marL="341313" indent="-341313">
              <a:spcBef>
                <a:spcPct val="20000"/>
              </a:spcBef>
              <a:buClr>
                <a:srgbClr val="00B0F0"/>
              </a:buClr>
              <a:buSzPct val="120000"/>
              <a:buFont typeface="Arial" pitchFamily="34" charset="0"/>
              <a:buChar char="•"/>
              <a:defRPr/>
            </a:pPr>
            <a:r>
              <a:rPr lang="en-US" sz="2000" dirty="0" smtClean="0">
                <a:solidFill>
                  <a:srgbClr val="716C6B"/>
                </a:solidFill>
                <a:latin typeface="Arial"/>
                <a:cs typeface="Arial"/>
              </a:rPr>
              <a:t>Single-loop decoding can reduce the average memory access by </a:t>
            </a:r>
            <a:r>
              <a:rPr lang="en-US" sz="2000" dirty="0" smtClean="0">
                <a:solidFill>
                  <a:srgbClr val="00AEEF"/>
                </a:solidFill>
                <a:latin typeface="Arial"/>
                <a:cs typeface="Arial"/>
              </a:rPr>
              <a:t>36%, 33% and 32% </a:t>
            </a:r>
            <a:r>
              <a:rPr lang="en-US" sz="2000" dirty="0" smtClean="0">
                <a:solidFill>
                  <a:srgbClr val="716C6B"/>
                </a:solidFill>
                <a:latin typeface="Arial"/>
                <a:cs typeface="Arial"/>
              </a:rPr>
              <a:t>respectively</a:t>
            </a:r>
          </a:p>
          <a:p>
            <a:pPr marL="341313" indent="-341313">
              <a:spcBef>
                <a:spcPct val="20000"/>
              </a:spcBef>
              <a:buClr>
                <a:srgbClr val="00B0F0"/>
              </a:buClr>
              <a:buSzPct val="120000"/>
              <a:buFont typeface="Arial" pitchFamily="34" charset="0"/>
              <a:buChar char="•"/>
              <a:defRPr/>
            </a:pPr>
            <a:r>
              <a:rPr lang="en-US" sz="2000" dirty="0" smtClean="0">
                <a:solidFill>
                  <a:srgbClr val="716C6B"/>
                </a:solidFill>
                <a:latin typeface="Arial"/>
                <a:cs typeface="Arial"/>
              </a:rPr>
              <a:t>The EL inter-prediction constraint can provide </a:t>
            </a:r>
            <a:r>
              <a:rPr lang="en-US" sz="2000" dirty="0" smtClean="0">
                <a:solidFill>
                  <a:srgbClr val="00AEEF"/>
                </a:solidFill>
                <a:latin typeface="Arial"/>
                <a:cs typeface="Arial"/>
              </a:rPr>
              <a:t>additional </a:t>
            </a:r>
            <a:r>
              <a:rPr lang="en-US" sz="2000" dirty="0" smtClean="0">
                <a:solidFill>
                  <a:srgbClr val="00AEEF"/>
                </a:solidFill>
                <a:latin typeface="Arial"/>
                <a:cs typeface="Arial"/>
              </a:rPr>
              <a:t>4%</a:t>
            </a:r>
            <a:r>
              <a:rPr lang="en-US" sz="2000" dirty="0" smtClean="0">
                <a:solidFill>
                  <a:srgbClr val="716C6B"/>
                </a:solidFill>
                <a:latin typeface="Arial"/>
                <a:cs typeface="Arial"/>
              </a:rPr>
              <a:t> </a:t>
            </a:r>
            <a:r>
              <a:rPr lang="en-US" sz="2000" dirty="0" smtClean="0">
                <a:solidFill>
                  <a:srgbClr val="716C6B"/>
                </a:solidFill>
                <a:latin typeface="Arial"/>
                <a:cs typeface="Arial"/>
              </a:rPr>
              <a:t>memory access saving</a:t>
            </a:r>
          </a:p>
        </p:txBody>
      </p:sp>
      <p:graphicFrame>
        <p:nvGraphicFramePr>
          <p:cNvPr id="7" name="Table 6"/>
          <p:cNvGraphicFramePr>
            <a:graphicFrameLocks noGrp="1"/>
          </p:cNvGraphicFramePr>
          <p:nvPr/>
        </p:nvGraphicFramePr>
        <p:xfrm>
          <a:off x="457200" y="3205480"/>
          <a:ext cx="8229600" cy="2296160"/>
        </p:xfrm>
        <a:graphic>
          <a:graphicData uri="http://schemas.openxmlformats.org/drawingml/2006/table">
            <a:tbl>
              <a:tblPr firstRow="1" bandRow="1">
                <a:tableStyleId>{5C22544A-7EE6-4342-B048-85BDC9FD1C3A}</a:tableStyleId>
              </a:tblPr>
              <a:tblGrid>
                <a:gridCol w="3886200"/>
                <a:gridCol w="1524000"/>
                <a:gridCol w="1371600"/>
                <a:gridCol w="1447800"/>
              </a:tblGrid>
              <a:tr h="370840">
                <a:tc row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latin typeface="+mn-lt"/>
                          <a:ea typeface="+mn-ea"/>
                          <a:cs typeface="+mn-cs"/>
                        </a:rPr>
                        <a:t>Tested method</a:t>
                      </a:r>
                      <a:endParaRPr lang="en-US" dirty="0" smtClean="0"/>
                    </a:p>
                    <a:p>
                      <a:pPr algn="ctr"/>
                      <a:endParaRPr lang="en-US" dirty="0"/>
                    </a:p>
                  </a:txBody>
                  <a:tcPr/>
                </a:tc>
                <a:tc gridSpan="3">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latin typeface="+mn-lt"/>
                          <a:ea typeface="+mn-ea"/>
                          <a:cs typeface="+mn-cs"/>
                        </a:rPr>
                        <a:t>Block-based implementation</a:t>
                      </a:r>
                      <a:endParaRPr lang="en-US" dirty="0"/>
                    </a:p>
                  </a:txBody>
                  <a:tcPr/>
                </a:tc>
                <a:tc hMerge="1">
                  <a:txBody>
                    <a:bodyPr/>
                    <a:lstStyle/>
                    <a:p>
                      <a:endParaRPr lang="en-US" dirty="0"/>
                    </a:p>
                  </a:txBody>
                  <a:tcPr/>
                </a:tc>
                <a:tc hMerge="1">
                  <a:txBody>
                    <a:bodyPr/>
                    <a:lstStyle/>
                    <a:p>
                      <a:endParaRPr lang="en-US" dirty="0"/>
                    </a:p>
                  </a:txBody>
                  <a:tcPr/>
                </a:tc>
              </a:tr>
              <a:tr h="370840">
                <a:tc vMerge="1">
                  <a:txBody>
                    <a:bodyPr/>
                    <a:lstStyle/>
                    <a:p>
                      <a:endParaRPr lang="en-US" dirty="0"/>
                    </a:p>
                  </a:txBody>
                  <a:tcPr/>
                </a:tc>
                <a:tc>
                  <a:txBody>
                    <a:bodyPr/>
                    <a:lstStyle/>
                    <a:p>
                      <a:pPr algn="ctr"/>
                      <a:r>
                        <a:rPr lang="en-US" dirty="0" smtClean="0"/>
                        <a:t>Pure</a:t>
                      </a:r>
                      <a:endParaRPr lang="en-US" dirty="0"/>
                    </a:p>
                  </a:txBody>
                  <a:tcPr/>
                </a:tc>
                <a:tc>
                  <a:txBody>
                    <a:bodyPr/>
                    <a:lstStyle/>
                    <a:p>
                      <a:pPr algn="ctr"/>
                      <a:r>
                        <a:rPr lang="en-US" dirty="0" smtClean="0"/>
                        <a:t>DDR2</a:t>
                      </a:r>
                      <a:endParaRPr lang="en-US" dirty="0"/>
                    </a:p>
                  </a:txBody>
                  <a:tcPr/>
                </a:tc>
                <a:tc>
                  <a:txBody>
                    <a:bodyPr/>
                    <a:lstStyle/>
                    <a:p>
                      <a:pPr algn="ctr"/>
                      <a:r>
                        <a:rPr lang="en-US" dirty="0" smtClean="0"/>
                        <a:t>DDR3</a:t>
                      </a:r>
                      <a:endParaRPr lang="en-US" dirty="0"/>
                    </a:p>
                  </a:txBody>
                  <a:tcPr/>
                </a:tc>
              </a:tr>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SHM2.0 single-loop decoding</a:t>
                      </a:r>
                      <a:endParaRPr lang="en-US" dirty="0" smtClean="0"/>
                    </a:p>
                    <a:p>
                      <a:pPr algn="ct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64%</a:t>
                      </a:r>
                    </a:p>
                  </a:txBody>
                  <a:tcPr marL="68580" marR="68580" marT="0" marB="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67%</a:t>
                      </a:r>
                    </a:p>
                  </a:txBody>
                  <a:tcPr marL="68580" marR="68580" marT="0" marB="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68%</a:t>
                      </a:r>
                    </a:p>
                  </a:txBody>
                  <a:tcPr marL="68580" marR="68580" marT="0" marB="0"/>
                </a:tc>
              </a:tr>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SHM2.0 single-loop decoding with inter-prediction constraint</a:t>
                      </a:r>
                      <a:endParaRPr lang="en-US" dirty="0" smtClean="0"/>
                    </a:p>
                    <a:p>
                      <a:pPr algn="ct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60%</a:t>
                      </a:r>
                      <a:endParaRPr lang="en-US" sz="1800" kern="1200" dirty="0" smtClean="0">
                        <a:solidFill>
                          <a:schemeClr val="dk1"/>
                        </a:solidFill>
                        <a:latin typeface="+mn-lt"/>
                        <a:ea typeface="+mn-ea"/>
                        <a:cs typeface="+mn-cs"/>
                      </a:endParaRPr>
                    </a:p>
                  </a:txBody>
                  <a:tcPr marL="68580" marR="68580" marT="0" marB="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63%</a:t>
                      </a:r>
                      <a:endParaRPr lang="en-US" sz="1800" kern="1200" dirty="0" smtClean="0">
                        <a:solidFill>
                          <a:schemeClr val="dk1"/>
                        </a:solidFill>
                        <a:latin typeface="+mn-lt"/>
                        <a:ea typeface="+mn-ea"/>
                        <a:cs typeface="+mn-cs"/>
                      </a:endParaRPr>
                    </a:p>
                  </a:txBody>
                  <a:tcPr marL="68580" marR="68580" marT="0" marB="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63%</a:t>
                      </a:r>
                      <a:endParaRPr lang="en-US" sz="1800" kern="1200" dirty="0" smtClean="0">
                        <a:solidFill>
                          <a:schemeClr val="dk1"/>
                        </a:solidFill>
                        <a:latin typeface="+mn-lt"/>
                        <a:ea typeface="+mn-ea"/>
                        <a:cs typeface="+mn-cs"/>
                      </a:endParaRPr>
                    </a:p>
                  </a:txBody>
                  <a:tcPr marL="68580" marR="68580" marT="0" marB="0"/>
                </a:tc>
              </a:tr>
            </a:tbl>
          </a:graphicData>
        </a:graphic>
      </p:graphicFrame>
      <p:sp>
        <p:nvSpPr>
          <p:cNvPr id="8" name="Content Placeholder 2"/>
          <p:cNvSpPr txBox="1">
            <a:spLocks/>
          </p:cNvSpPr>
          <p:nvPr/>
        </p:nvSpPr>
        <p:spPr>
          <a:xfrm>
            <a:off x="457200" y="5867400"/>
            <a:ext cx="7924800" cy="381000"/>
          </a:xfrm>
          <a:prstGeom prst="rect">
            <a:avLst/>
          </a:prstGeom>
          <a:ln>
            <a:noFill/>
          </a:ln>
        </p:spPr>
        <p:txBody>
          <a:bodyPr vert="horz" lIns="91440" tIns="45720" rIns="91440" bIns="45720" rtlCol="0">
            <a:normAutofit fontScale="92500"/>
          </a:bodyPr>
          <a:lstStyle/>
          <a:p>
            <a:pPr marL="341313" marR="0" lvl="0" indent="-341313" fontAlgn="auto">
              <a:lnSpc>
                <a:spcPct val="90000"/>
              </a:lnSpc>
              <a:spcBef>
                <a:spcPct val="20000"/>
              </a:spcBef>
              <a:spcAft>
                <a:spcPts val="0"/>
              </a:spcAft>
              <a:buClr>
                <a:srgbClr val="00B0F0"/>
              </a:buClr>
              <a:buSzPct val="120000"/>
              <a:defRPr/>
            </a:pPr>
            <a:r>
              <a:rPr lang="en-US" sz="2000" dirty="0" smtClean="0">
                <a:solidFill>
                  <a:srgbClr val="D94D20"/>
                </a:solidFill>
                <a:latin typeface="Arial"/>
                <a:cs typeface="Arial"/>
              </a:rPr>
              <a:t>We thank RWTH Aachen University for cross checking (JCTVC-N203)</a:t>
            </a:r>
            <a:endParaRPr kumimoji="0" lang="en-US" sz="2600" b="0" i="0" u="none" strike="noStrike" kern="1200" cap="none" spc="0" normalizeH="0" baseline="0" noProof="0" dirty="0" smtClean="0">
              <a:ln>
                <a:noFill/>
              </a:ln>
              <a:solidFill>
                <a:srgbClr val="D94D20"/>
              </a:solidFill>
              <a:effectLst/>
              <a:uLnTx/>
              <a:uFillTx/>
              <a:latin typeface="+mn-lt"/>
              <a:ea typeface="+mn-ea"/>
              <a:cs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2802" y="274638"/>
            <a:ext cx="8470198" cy="563562"/>
          </a:xfrm>
        </p:spPr>
        <p:txBody>
          <a:bodyPr/>
          <a:lstStyle/>
          <a:p>
            <a:pPr eaLnBrk="1" hangingPunct="1"/>
            <a:r>
              <a:rPr lang="en-US" dirty="0" smtClean="0"/>
              <a:t>Complexity Assessment in Worst Case</a:t>
            </a:r>
          </a:p>
        </p:txBody>
      </p:sp>
      <p:sp>
        <p:nvSpPr>
          <p:cNvPr id="6" name="Content Placeholder 2"/>
          <p:cNvSpPr txBox="1">
            <a:spLocks/>
          </p:cNvSpPr>
          <p:nvPr/>
        </p:nvSpPr>
        <p:spPr>
          <a:xfrm>
            <a:off x="381000" y="990600"/>
            <a:ext cx="7772400" cy="1752600"/>
          </a:xfrm>
          <a:prstGeom prst="rect">
            <a:avLst/>
          </a:prstGeom>
          <a:ln>
            <a:noFill/>
          </a:ln>
        </p:spPr>
        <p:txBody>
          <a:bodyPr vert="horz" lIns="91440" tIns="45720" rIns="91440" bIns="45720" rtlCol="0">
            <a:normAutofit/>
          </a:bodyPr>
          <a:lstStyle/>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000" dirty="0" smtClean="0">
                <a:solidFill>
                  <a:srgbClr val="716C6B"/>
                </a:solidFill>
                <a:latin typeface="Arial"/>
                <a:cs typeface="Arial"/>
              </a:rPr>
              <a:t>Complexity assessment methodology in AHG17 is applied</a:t>
            </a:r>
          </a:p>
          <a:p>
            <a:pPr marL="341313" indent="-341313">
              <a:spcBef>
                <a:spcPct val="20000"/>
              </a:spcBef>
              <a:buClr>
                <a:srgbClr val="00B0F0"/>
              </a:buClr>
              <a:buSzPct val="120000"/>
              <a:buFont typeface="Arial" pitchFamily="34" charset="0"/>
              <a:buChar char="•"/>
              <a:defRPr/>
            </a:pPr>
            <a:r>
              <a:rPr lang="en-US" sz="2000" dirty="0" smtClean="0">
                <a:solidFill>
                  <a:srgbClr val="00AEEF"/>
                </a:solidFill>
                <a:latin typeface="Arial"/>
                <a:cs typeface="Arial"/>
              </a:rPr>
              <a:t>8x2 memory pattern</a:t>
            </a:r>
            <a:r>
              <a:rPr lang="en-US" sz="2000" dirty="0" smtClean="0">
                <a:solidFill>
                  <a:srgbClr val="716C6B"/>
                </a:solidFill>
                <a:latin typeface="Arial"/>
                <a:cs typeface="Arial"/>
              </a:rPr>
              <a:t> is used</a:t>
            </a:r>
          </a:p>
          <a:p>
            <a:pPr marL="341313" indent="-341313">
              <a:spcBef>
                <a:spcPct val="20000"/>
              </a:spcBef>
              <a:buClr>
                <a:srgbClr val="00B0F0"/>
              </a:buClr>
              <a:buSzPct val="120000"/>
              <a:buFont typeface="Arial" pitchFamily="34" charset="0"/>
              <a:buChar char="•"/>
              <a:defRPr/>
            </a:pPr>
            <a:r>
              <a:rPr lang="en-US" sz="2000" dirty="0" smtClean="0">
                <a:solidFill>
                  <a:srgbClr val="716C6B"/>
                </a:solidFill>
                <a:latin typeface="Arial"/>
                <a:cs typeface="Arial"/>
              </a:rPr>
              <a:t>The worst case of single-layer HEVC is used as the anchor</a:t>
            </a:r>
            <a:endParaRPr lang="en-US" sz="2000" dirty="0" smtClean="0">
              <a:solidFill>
                <a:srgbClr val="00AEEF"/>
              </a:solidFill>
              <a:latin typeface="Arial"/>
              <a:cs typeface="Arial"/>
            </a:endParaRPr>
          </a:p>
        </p:txBody>
      </p:sp>
      <p:graphicFrame>
        <p:nvGraphicFramePr>
          <p:cNvPr id="7" name="Table 6"/>
          <p:cNvGraphicFramePr>
            <a:graphicFrameLocks noGrp="1"/>
          </p:cNvGraphicFramePr>
          <p:nvPr/>
        </p:nvGraphicFramePr>
        <p:xfrm>
          <a:off x="1727200" y="2880360"/>
          <a:ext cx="5283200" cy="2021840"/>
        </p:xfrm>
        <a:graphic>
          <a:graphicData uri="http://schemas.openxmlformats.org/drawingml/2006/table">
            <a:tbl>
              <a:tblPr firstRow="1" bandRow="1">
                <a:tableStyleId>{5C22544A-7EE6-4342-B048-85BDC9FD1C3A}</a:tableStyleId>
              </a:tblPr>
              <a:tblGrid>
                <a:gridCol w="3225800"/>
                <a:gridCol w="2057400"/>
              </a:tblGrid>
              <a:tr h="370840">
                <a:tc>
                  <a:txBody>
                    <a:bodyPr/>
                    <a:lstStyle/>
                    <a:p>
                      <a:pPr algn="ctr"/>
                      <a:r>
                        <a:rPr lang="en-US" sz="1800" b="1" kern="1200" dirty="0" smtClean="0">
                          <a:solidFill>
                            <a:schemeClr val="lt1"/>
                          </a:solidFill>
                          <a:latin typeface="+mn-lt"/>
                          <a:ea typeface="+mn-ea"/>
                          <a:cs typeface="+mn-cs"/>
                        </a:rPr>
                        <a:t>Tested method</a:t>
                      </a:r>
                      <a:endParaRPr lang="en-US" dirty="0"/>
                    </a:p>
                  </a:txBody>
                  <a:tcPr/>
                </a:tc>
                <a:tc>
                  <a:txBody>
                    <a:bodyPr/>
                    <a:lstStyle/>
                    <a:p>
                      <a:pPr algn="ctr"/>
                      <a:r>
                        <a:rPr lang="en-US" sz="1800" b="1" kern="1200" dirty="0" smtClean="0">
                          <a:solidFill>
                            <a:schemeClr val="lt1"/>
                          </a:solidFill>
                          <a:latin typeface="+mn-lt"/>
                          <a:ea typeface="+mn-ea"/>
                          <a:cs typeface="+mn-cs"/>
                        </a:rPr>
                        <a:t>Block-based implementation</a:t>
                      </a:r>
                      <a:endParaRPr lang="en-US" dirty="0"/>
                    </a:p>
                  </a:txBody>
                  <a:tcPr/>
                </a:tc>
              </a:tr>
              <a:tr h="370840">
                <a:tc>
                  <a:txBody>
                    <a:bodyPr/>
                    <a:lstStyle/>
                    <a:p>
                      <a:pPr algn="ctr"/>
                      <a:r>
                        <a:rPr lang="en-US" sz="1800" kern="1200" dirty="0" smtClean="0">
                          <a:solidFill>
                            <a:schemeClr val="dk1"/>
                          </a:solidFill>
                          <a:latin typeface="+mn-lt"/>
                          <a:ea typeface="+mn-ea"/>
                          <a:cs typeface="+mn-cs"/>
                        </a:rPr>
                        <a:t>SHM2.0 multi-loop decoding</a:t>
                      </a:r>
                      <a:endParaRPr lang="en-US" dirty="0"/>
                    </a:p>
                  </a:txBody>
                  <a:tcPr/>
                </a:tc>
                <a:tc>
                  <a:txBody>
                    <a:bodyPr/>
                    <a:lstStyle/>
                    <a:p>
                      <a:pPr algn="ctr"/>
                      <a:r>
                        <a:rPr lang="en-US" sz="1800" kern="1200" dirty="0" smtClean="0">
                          <a:solidFill>
                            <a:schemeClr val="dk1"/>
                          </a:solidFill>
                          <a:latin typeface="+mn-lt"/>
                          <a:ea typeface="+mn-ea"/>
                          <a:cs typeface="+mn-cs"/>
                        </a:rPr>
                        <a:t>200%</a:t>
                      </a:r>
                      <a:endParaRPr lang="en-US" dirty="0"/>
                    </a:p>
                  </a:txBody>
                  <a:tcPr/>
                </a:tc>
              </a:tr>
              <a:tr h="370840">
                <a:tc>
                  <a:txBody>
                    <a:bodyPr/>
                    <a:lstStyle/>
                    <a:p>
                      <a:pPr algn="ctr"/>
                      <a:r>
                        <a:rPr lang="en-US" sz="1800" kern="1200" dirty="0" smtClean="0">
                          <a:solidFill>
                            <a:schemeClr val="dk1"/>
                          </a:solidFill>
                          <a:latin typeface="+mn-lt"/>
                          <a:ea typeface="+mn-ea"/>
                          <a:cs typeface="+mn-cs"/>
                        </a:rPr>
                        <a:t>SHM2.0 single-loop decoding</a:t>
                      </a:r>
                      <a:endParaRPr lang="en-US" dirty="0"/>
                    </a:p>
                  </a:txBody>
                  <a:tcPr/>
                </a:tc>
                <a:tc>
                  <a:txBody>
                    <a:bodyPr/>
                    <a:lstStyle/>
                    <a:p>
                      <a:pPr algn="ctr"/>
                      <a:r>
                        <a:rPr lang="en-US" sz="1800" kern="1200" dirty="0" smtClean="0">
                          <a:solidFill>
                            <a:schemeClr val="dk1"/>
                          </a:solidFill>
                          <a:latin typeface="+mn-lt"/>
                          <a:ea typeface="+mn-ea"/>
                          <a:cs typeface="+mn-cs"/>
                        </a:rPr>
                        <a:t>193%</a:t>
                      </a:r>
                      <a:endParaRPr lang="en-US" dirty="0"/>
                    </a:p>
                  </a:txBody>
                  <a:tcPr/>
                </a:tc>
              </a:tr>
              <a:tr h="370840">
                <a:tc>
                  <a:txBody>
                    <a:bodyPr/>
                    <a:lstStyle/>
                    <a:p>
                      <a:pPr algn="ctr"/>
                      <a:r>
                        <a:rPr lang="en-US" sz="1800" kern="1200" dirty="0" smtClean="0">
                          <a:solidFill>
                            <a:schemeClr val="dk1"/>
                          </a:solidFill>
                          <a:latin typeface="+mn-lt"/>
                          <a:ea typeface="+mn-ea"/>
                          <a:cs typeface="+mn-cs"/>
                        </a:rPr>
                        <a:t>SHM2.0 single-loop decoding with inter-prediction constraint</a:t>
                      </a:r>
                      <a:endParaRPr lang="en-US" dirty="0"/>
                    </a:p>
                  </a:txBody>
                  <a:tcPr/>
                </a:tc>
                <a:tc>
                  <a:txBody>
                    <a:bodyPr/>
                    <a:lstStyle/>
                    <a:p>
                      <a:pPr algn="ctr"/>
                      <a:r>
                        <a:rPr lang="en-US" sz="1800" kern="1200" dirty="0" smtClean="0">
                          <a:solidFill>
                            <a:schemeClr val="dk1"/>
                          </a:solidFill>
                          <a:latin typeface="+mn-lt"/>
                          <a:ea typeface="+mn-ea"/>
                          <a:cs typeface="+mn-cs"/>
                        </a:rPr>
                        <a:t>100%</a:t>
                      </a:r>
                      <a:endParaRPr lang="en-US" dirty="0"/>
                    </a:p>
                  </a:txBody>
                  <a:tcPr/>
                </a:tc>
              </a:tr>
            </a:tbl>
          </a:graphicData>
        </a:graphic>
      </p:graphicFrame>
      <p:sp>
        <p:nvSpPr>
          <p:cNvPr id="8" name="Content Placeholder 2"/>
          <p:cNvSpPr txBox="1">
            <a:spLocks/>
          </p:cNvSpPr>
          <p:nvPr/>
        </p:nvSpPr>
        <p:spPr>
          <a:xfrm>
            <a:off x="457200" y="5486400"/>
            <a:ext cx="7924800" cy="381000"/>
          </a:xfrm>
          <a:prstGeom prst="rect">
            <a:avLst/>
          </a:prstGeom>
          <a:ln>
            <a:noFill/>
          </a:ln>
        </p:spPr>
        <p:txBody>
          <a:bodyPr vert="horz" lIns="91440" tIns="45720" rIns="91440" bIns="45720" rtlCol="0">
            <a:normAutofit fontScale="92500"/>
          </a:bodyPr>
          <a:lstStyle/>
          <a:p>
            <a:pPr marL="341313" marR="0" lvl="0" indent="-341313" fontAlgn="auto">
              <a:lnSpc>
                <a:spcPct val="90000"/>
              </a:lnSpc>
              <a:spcBef>
                <a:spcPct val="20000"/>
              </a:spcBef>
              <a:spcAft>
                <a:spcPts val="0"/>
              </a:spcAft>
              <a:buClr>
                <a:srgbClr val="00B0F0"/>
              </a:buClr>
              <a:buSzPct val="120000"/>
              <a:defRPr/>
            </a:pPr>
            <a:r>
              <a:rPr lang="en-US" sz="2000" dirty="0" smtClean="0">
                <a:solidFill>
                  <a:srgbClr val="D94D20"/>
                </a:solidFill>
                <a:latin typeface="Arial"/>
                <a:cs typeface="Arial"/>
              </a:rPr>
              <a:t>We thank RWTH Aachen University for cross checking (JCTVC-N203)</a:t>
            </a:r>
            <a:endParaRPr kumimoji="0" lang="en-US" sz="2600" b="0" i="0" u="none" strike="noStrike" kern="1200" cap="none" spc="0" normalizeH="0" baseline="0" noProof="0" dirty="0" smtClean="0">
              <a:ln>
                <a:noFill/>
              </a:ln>
              <a:solidFill>
                <a:srgbClr val="D94D20"/>
              </a:solidFill>
              <a:effectLst/>
              <a:uLnTx/>
              <a:uFillTx/>
              <a:latin typeface="+mn-lt"/>
              <a:ea typeface="+mn-ea"/>
              <a:cs typeface="Aria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a:defPPr>
      </a:lstStyle>
    </a:txDef>
  </a:objectDefaults>
  <a:extraClrSchemeLst/>
</a:theme>
</file>

<file path=ppt/theme/theme2.xml><?xml version="1.0" encoding="utf-8"?>
<a:theme xmlns:a="http://schemas.openxmlformats.org/drawingml/2006/main" name="Office Theme">
  <a:themeElements>
    <a:clrScheme name="InterDigital">
      <a:dk1>
        <a:sysClr val="windowText" lastClr="000000"/>
      </a:dk1>
      <a:lt1>
        <a:sysClr val="window" lastClr="FFFFFF"/>
      </a:lt1>
      <a:dk2>
        <a:srgbClr val="1F497D"/>
      </a:dk2>
      <a:lt2>
        <a:srgbClr val="FFFFFF"/>
      </a:lt2>
      <a:accent1>
        <a:srgbClr val="D94D20"/>
      </a:accent1>
      <a:accent2>
        <a:srgbClr val="54524E"/>
      </a:accent2>
      <a:accent3>
        <a:srgbClr val="009EEA"/>
      </a:accent3>
      <a:accent4>
        <a:srgbClr val="BEB1AD"/>
      </a:accent4>
      <a:accent5>
        <a:srgbClr val="9ABD61"/>
      </a:accent5>
      <a:accent6>
        <a:srgbClr val="ABABA7"/>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7E5B7B99B1F9E44A0E0E8F35F63D231" ma:contentTypeVersion="8" ma:contentTypeDescription="Create a new document." ma:contentTypeScope="" ma:versionID="552be44e7d81e3eee3ff56a892fa8e23">
  <xsd:schema xmlns:xsd="http://www.w3.org/2001/XMLSchema" xmlns:p="http://schemas.microsoft.com/office/2006/metadata/properties" targetNamespace="http://schemas.microsoft.com/office/2006/metadata/properties" ma:root="true" ma:fieldsID="253be5e76df3fc0064ff73c53d07fa9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A01E55F1-0F71-4CA7-BC3D-3567FF4BB343}">
  <ds:schemaRefs>
    <ds:schemaRef ds:uri="http://schemas.microsoft.com/sharepoint/v3/contenttype/forms"/>
  </ds:schemaRefs>
</ds:datastoreItem>
</file>

<file path=customXml/itemProps2.xml><?xml version="1.0" encoding="utf-8"?>
<ds:datastoreItem xmlns:ds="http://schemas.openxmlformats.org/officeDocument/2006/customXml" ds:itemID="{97755A8B-04C8-4131-A0B3-79C640392FF3}">
  <ds:schemaRefs>
    <ds:schemaRef ds:uri="http://schemas.microsoft.com/office/2006/metadata/properties"/>
  </ds:schemaRefs>
</ds:datastoreItem>
</file>

<file path=customXml/itemProps3.xml><?xml version="1.0" encoding="utf-8"?>
<ds:datastoreItem xmlns:ds="http://schemas.openxmlformats.org/officeDocument/2006/customXml" ds:itemID="{CB8809F7-13BA-41E6-B800-D9B9A710F8A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otalTime>3519</TotalTime>
  <Words>2098</Words>
  <Application>Microsoft Office PowerPoint</Application>
  <PresentationFormat>On-screen Show (4:3)</PresentationFormat>
  <Paragraphs>265</Paragraphs>
  <Slides>10</Slides>
  <Notes>10</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10</vt:i4>
      </vt:variant>
    </vt:vector>
  </HeadingPairs>
  <TitlesOfParts>
    <vt:vector size="13" baseType="lpstr">
      <vt:lpstr>Office Theme</vt:lpstr>
      <vt:lpstr>Office Theme</vt:lpstr>
      <vt:lpstr>Equation</vt:lpstr>
      <vt:lpstr>JCTVC-N0186 Single-loop decoding based SNR scalability for SHVC</vt:lpstr>
      <vt:lpstr>Summary</vt:lpstr>
      <vt:lpstr>Hybrid Inter-layer Prediction Picture</vt:lpstr>
      <vt:lpstr>Single-loop Decoding Scheme</vt:lpstr>
      <vt:lpstr>Constraint on EL inter-prediction</vt:lpstr>
      <vt:lpstr>Coding Performance</vt:lpstr>
      <vt:lpstr>Coding Performance</vt:lpstr>
      <vt:lpstr>Complexity Assessment of Average Memory Access</vt:lpstr>
      <vt:lpstr>Complexity Assessment in Worst Case</vt:lpstr>
      <vt:lpstr>Conclusion</vt:lpstr>
    </vt:vector>
  </TitlesOfParts>
  <Company>Garfield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External Public Presentation Template</dc:title>
  <dc:subject>InterDigital External Public Template</dc:subject>
  <dc:creator>David Lachowicz</dc:creator>
  <cp:keywords>DocNum:9048</cp:keywords>
  <dc:description>Jack Indekeu provided/approved update 5/14/12 (work done by outside supplier).
Rev F</dc:description>
  <cp:lastModifiedBy>xiuxx</cp:lastModifiedBy>
  <cp:revision>344</cp:revision>
  <dcterms:created xsi:type="dcterms:W3CDTF">2012-05-10T18:03:06Z</dcterms:created>
  <dcterms:modified xsi:type="dcterms:W3CDTF">2013-07-26T18:11:13Z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0x01010067E5B7B99B1F9E44A0E0E8F35F63D231</vt:lpwstr>
  </property>
  <property fmtid="{D5CDD505-2E9C-101B-9397-08002B2CF9AE}" pid="3" name="Document Number">
    <vt:lpwstr>9048</vt:lpwstr>
  </property>
  <property fmtid="{D5CDD505-2E9C-101B-9397-08002B2CF9AE}" pid="4" name="Document Type">
    <vt:lpwstr>Template</vt:lpwstr>
  </property>
  <property fmtid="{D5CDD505-2E9C-101B-9397-08002B2CF9AE}" pid="5" name="Dept">
    <vt:lpwstr>Public Relations and Corporate Communications</vt:lpwstr>
  </property>
</Properties>
</file>