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4" r:id="rId5"/>
  </p:sldMasterIdLst>
  <p:notesMasterIdLst>
    <p:notesMasterId r:id="rId10"/>
  </p:notesMasterIdLst>
  <p:sldIdLst>
    <p:sldId id="256" r:id="rId6"/>
    <p:sldId id="279" r:id="rId7"/>
    <p:sldId id="266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n Ye" initials="YY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6C6864"/>
    <a:srgbClr val="D94D20"/>
    <a:srgbClr val="F36C21"/>
    <a:srgbClr val="716C6B"/>
    <a:srgbClr val="63615D"/>
    <a:srgbClr val="54524E"/>
    <a:srgbClr val="0087C3"/>
    <a:srgbClr val="C6D742"/>
    <a:srgbClr val="44A4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14" autoAdjust="0"/>
    <p:restoredTop sz="77857" autoAdjust="0"/>
  </p:normalViewPr>
  <p:slideViewPr>
    <p:cSldViewPr snapToObjects="1">
      <p:cViewPr varScale="1">
        <p:scale>
          <a:sx n="57" d="100"/>
          <a:sy n="57" d="100"/>
        </p:scale>
        <p:origin x="-18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91834-3F34-4B40-8735-EA115B05FDDA}" type="datetimeFigureOut">
              <a:rPr lang="en-US" smtClean="0"/>
              <a:pPr/>
              <a:t>7/25/2013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F7F6D-8A3B-DB4E-AE49-8696C0E84E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this proposal, we have proposed several coding tools to improve the temporal motion vector prediction process of reference index based SHVC.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F7F6D-8A3B-DB4E-AE49-8696C0E84EF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dirty="0" smtClean="0"/>
              <a:t>In the current TMVP derivation process of SHM-2.0, inter-layer prediction picture is used as the collocated picture.</a:t>
            </a:r>
          </a:p>
          <a:p>
            <a:pPr marL="228600" indent="-228600">
              <a:buAutoNum type="arabicPeriod"/>
            </a:pPr>
            <a:r>
              <a:rPr lang="en-US" dirty="0" smtClean="0"/>
              <a:t>If one EL PU is bi-predicted, the selection of collocated MV to predict the target MV is determined based on the low-delay flag.</a:t>
            </a:r>
          </a:p>
          <a:p>
            <a:pPr marL="228600" indent="-228600">
              <a:buAutoNum type="arabicPeriod"/>
            </a:pPr>
            <a:r>
              <a:rPr lang="en-US" dirty="0" smtClean="0"/>
              <a:t>This low-delay flag is set at the slice-level, according the POCs of the reference pictures of the current picture.</a:t>
            </a:r>
          </a:p>
          <a:p>
            <a:pPr marL="228600" indent="-228600">
              <a:buAutoNum type="arabicPeriod"/>
            </a:pPr>
            <a:r>
              <a:rPr lang="en-US" dirty="0" smtClean="0"/>
              <a:t>If low-delay flag is true, the collocated MV from the same reference picture list is used for TMVP; otherwise, the collocated MV from the different reference picture list of the target MV is selected.</a:t>
            </a:r>
          </a:p>
          <a:p>
            <a:pPr marL="228600" indent="-228600">
              <a:buAutoNum type="arabicPeriod"/>
            </a:pPr>
            <a:r>
              <a:rPr lang="en-US" dirty="0" smtClean="0"/>
              <a:t>Given that the EL MV and the collocated BL have a strong correlation in the same reference list, in this contribution, it is proposed to set the low-delay flag additionally based on the ILP picture for EL TMVP.</a:t>
            </a:r>
          </a:p>
          <a:p>
            <a:pPr marL="228600" indent="-228600">
              <a:buAutoNum type="arabicPeriod"/>
            </a:pPr>
            <a:r>
              <a:rPr lang="en-US" dirty="0" smtClean="0"/>
              <a:t>More specifically, if the ILP picture is used as the collocated, the low-delay flag is always set to true; otherwise, the default low-delay checking process is applied.</a:t>
            </a:r>
          </a:p>
          <a:p>
            <a:pPr marL="228600" indent="-228600">
              <a:buAutoNum type="arabicPeriod"/>
            </a:pPr>
            <a:r>
              <a:rPr lang="en-US" dirty="0" smtClean="0"/>
              <a:t>As the low-delay is changed at the slice-level, the proposed modification is a slice-level change.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F7F6D-8A3B-DB4E-AE49-8696C0E84EF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For the experiment, we have used the results of SHM-2.0 as the anchor.</a:t>
            </a:r>
          </a:p>
          <a:p>
            <a:r>
              <a:rPr lang="en-US" dirty="0" smtClean="0"/>
              <a:t>2. As low-delay can only affect the TMVP process when the two reference picture lists of the current picture are different, the proposed change can only affect RA results.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F7F6D-8A3B-DB4E-AE49-8696C0E84EF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24948" y="3495675"/>
            <a:ext cx="5029200" cy="381000"/>
          </a:xfrm>
        </p:spPr>
        <p:txBody>
          <a:bodyPr anchor="t"/>
          <a:lstStyle>
            <a:lvl1pPr marL="0" indent="0" algn="l">
              <a:buNone/>
              <a:defRPr sz="2000" b="0" i="0">
                <a:solidFill>
                  <a:srgbClr val="00AEEF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24948" y="1447800"/>
            <a:ext cx="6737852" cy="1895475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62600" y="304800"/>
            <a:ext cx="3372860" cy="3757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800" b="0" i="0" kern="1200" cap="none" baseline="0" dirty="0" smtClean="0">
                <a:solidFill>
                  <a:srgbClr val="716C6B"/>
                </a:solidFill>
                <a:latin typeface="Arial"/>
                <a:ea typeface="+mn-ea"/>
                <a:cs typeface="Arial"/>
              </a:rPr>
              <a:t>© 2013 InterDigital, Inc. All rights reserved.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58838"/>
            <a:ext cx="9144000" cy="513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768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1219200"/>
          </a:xfrm>
        </p:spPr>
        <p:txBody>
          <a:bodyPr/>
          <a:lstStyle>
            <a:lvl1pPr>
              <a:buFontTx/>
              <a:buNone/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1000" y="2590800"/>
            <a:ext cx="8229600" cy="36576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3000" kern="1200">
          <a:solidFill>
            <a:srgbClr val="716C6B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2600" kern="1200">
          <a:solidFill>
            <a:srgbClr val="716C6B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230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AEE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800" b="0" i="0" kern="1200" cap="none" baseline="0" dirty="0" smtClean="0">
                <a:solidFill>
                  <a:srgbClr val="716C6B"/>
                </a:solidFill>
                <a:latin typeface="Arial"/>
                <a:ea typeface="+mn-ea"/>
                <a:cs typeface="Arial"/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68" r:id="rId3"/>
    <p:sldLayoutId id="2147483670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876800" y="4867275"/>
            <a:ext cx="4114800" cy="1228725"/>
          </a:xfrm>
        </p:spPr>
        <p:txBody>
          <a:bodyPr>
            <a:normAutofit/>
          </a:bodyPr>
          <a:lstStyle/>
          <a:p>
            <a:r>
              <a:rPr lang="en-US" dirty="0" err="1" smtClean="0"/>
              <a:t>InterDigital</a:t>
            </a:r>
            <a:r>
              <a:rPr lang="en-US" dirty="0" smtClean="0"/>
              <a:t> Communications, Inc.</a:t>
            </a:r>
            <a:endParaRPr lang="en-CA" dirty="0" smtClean="0"/>
          </a:p>
          <a:p>
            <a:r>
              <a:rPr lang="en-US" dirty="0" err="1" smtClean="0"/>
              <a:t>HiSilicon</a:t>
            </a:r>
            <a:r>
              <a:rPr lang="en-US" dirty="0" smtClean="0"/>
              <a:t> Technologies Co., Ltd.</a:t>
            </a:r>
          </a:p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JCT-VC meeting, July 2013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1914525"/>
            <a:ext cx="4343400" cy="1895475"/>
          </a:xfrm>
        </p:spPr>
        <p:txBody>
          <a:bodyPr/>
          <a:lstStyle/>
          <a:p>
            <a:r>
              <a:rPr lang="en-US" dirty="0" smtClean="0"/>
              <a:t>JCTVC-N0185</a:t>
            </a:r>
            <a:br>
              <a:rPr lang="en-US" dirty="0" smtClean="0"/>
            </a:br>
            <a:r>
              <a:rPr lang="en-US" dirty="0" smtClean="0"/>
              <a:t>On low-delay checking process for SHVC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Summary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990600"/>
            <a:ext cx="7772400" cy="48768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Current TMVP derivation process in SHM-2.0</a:t>
            </a:r>
          </a:p>
          <a:p>
            <a:pPr marL="798513" marR="0" lvl="1" indent="-341313" fontAlgn="auto"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Inter-layer prediction (ILP) picture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 could be used as the collocated picture.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For </a:t>
            </a: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bi-predicted PU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, the MV of the collocated PU to predict the target MV is determined based on the </a:t>
            </a: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low-delay flag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Low-delay flag is set at slice-level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 according to the POCs of the reference pictures of the current picture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If low-delay flag is true, the collocated MV is obtained from the same reference list of the target MV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Proposed method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Propose to set the low-delay flag additionally depending on if ILP picture is used as collocated picture</a:t>
            </a:r>
          </a:p>
          <a:p>
            <a:pPr marL="1255713" lvl="2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If ILP is used as the collocated picture, low-delay flag is set to true</a:t>
            </a:r>
          </a:p>
          <a:p>
            <a:pPr marL="1255713" lvl="2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Otherwise, the default low-delay checking process is applied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The proposed modification is a slice-level change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Simulation Results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1000" y="990600"/>
            <a:ext cx="7772400" cy="14478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SHM 2.0 </a:t>
            </a:r>
            <a:r>
              <a:rPr lang="en-US" sz="2000" dirty="0" err="1" smtClean="0">
                <a:solidFill>
                  <a:srgbClr val="716C6B"/>
                </a:solidFill>
                <a:latin typeface="Arial"/>
                <a:cs typeface="Arial"/>
              </a:rPr>
              <a:t>refIdx</a:t>
            </a: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 is used as anchor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Only the RA performance is influenced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Average BD-rate savings: </a:t>
            </a:r>
            <a:r>
              <a:rPr lang="en-US" sz="2000" dirty="0" smtClean="0">
                <a:solidFill>
                  <a:srgbClr val="00AEEF"/>
                </a:solidFill>
                <a:latin typeface="Arial"/>
                <a:cs typeface="Arial"/>
              </a:rPr>
              <a:t>0.4%, 0.4% and 0.5%</a:t>
            </a: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 for 2x, 1.5x and SNR scalability respectively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76056" y="2530956"/>
          <a:ext cx="8839194" cy="3260244"/>
        </p:xfrm>
        <a:graphic>
          <a:graphicData uri="http://schemas.openxmlformats.org/drawingml/2006/table">
            <a:tbl>
              <a:tblPr/>
              <a:tblGrid>
                <a:gridCol w="1602087"/>
                <a:gridCol w="804123"/>
                <a:gridCol w="804123"/>
                <a:gridCol w="804123"/>
                <a:gridCol w="804123"/>
                <a:gridCol w="804123"/>
                <a:gridCol w="804123"/>
                <a:gridCol w="804123"/>
                <a:gridCol w="804123"/>
                <a:gridCol w="804123"/>
              </a:tblGrid>
              <a:tr h="3273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3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73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73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3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Overall (Ref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33.3%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29.1%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34.1%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3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7F7F7F"/>
                          </a:solidFill>
                          <a:latin typeface="Arial" pitchFamily="34" charset="0"/>
                          <a:cs typeface="Arial" pitchFamily="34" charset="0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5943600"/>
            <a:ext cx="7924800" cy="381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1313" marR="0" lvl="0" indent="-341313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defRPr/>
            </a:pPr>
            <a:r>
              <a:rPr lang="en-US" sz="2000" dirty="0" smtClean="0">
                <a:solidFill>
                  <a:srgbClr val="D94D20"/>
                </a:solidFill>
                <a:latin typeface="Arial"/>
                <a:cs typeface="Arial"/>
              </a:rPr>
              <a:t>We thank Sharp for cross checking (JCTVC-N0260)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D94D20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990600"/>
            <a:ext cx="7924800" cy="32004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600" dirty="0" smtClean="0">
                <a:solidFill>
                  <a:srgbClr val="716C6B"/>
                </a:solidFill>
                <a:latin typeface="Arial" pitchFamily="34" charset="0"/>
                <a:cs typeface="Arial" pitchFamily="34" charset="0"/>
              </a:rPr>
              <a:t>Modify the low-delay checking process of the EL coding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600" dirty="0" smtClean="0">
                <a:solidFill>
                  <a:srgbClr val="716C6B"/>
                </a:solidFill>
                <a:latin typeface="Arial" pitchFamily="34" charset="0"/>
                <a:cs typeface="Arial" pitchFamily="34" charset="0"/>
              </a:rPr>
              <a:t>The proposed modification is a slice-level change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600" noProof="0" dirty="0" smtClean="0">
                <a:solidFill>
                  <a:srgbClr val="716C6B"/>
                </a:solidFill>
                <a:latin typeface="Arial" pitchFamily="34" charset="0"/>
                <a:cs typeface="Arial" pitchFamily="34" charset="0"/>
              </a:rPr>
              <a:t>Performance improvement of RA configuration: </a:t>
            </a:r>
            <a:r>
              <a:rPr lang="en-US" sz="2600" noProof="0" dirty="0" smtClean="0">
                <a:solidFill>
                  <a:srgbClr val="00AEEF"/>
                </a:solidFill>
                <a:latin typeface="Arial" pitchFamily="34" charset="0"/>
                <a:cs typeface="Arial" pitchFamily="34" charset="0"/>
              </a:rPr>
              <a:t>0.4%, 0.4% and 0.5%</a:t>
            </a:r>
            <a:r>
              <a:rPr lang="en-US" sz="2600" noProof="0" dirty="0" smtClean="0">
                <a:solidFill>
                  <a:srgbClr val="716C6B"/>
                </a:solidFill>
                <a:latin typeface="Arial" pitchFamily="34" charset="0"/>
                <a:cs typeface="Arial" pitchFamily="34" charset="0"/>
              </a:rPr>
              <a:t> BD-rate savings for 2x, 1.5x and SNR scalability.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600" noProof="0" dirty="0" smtClean="0">
                <a:solidFill>
                  <a:srgbClr val="716C6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600" b="0" i="0" u="none" strike="noStrike" kern="1200" cap="none" spc="0" normalizeH="0" baseline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Recommend to adopt into SHVC test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E5B7B99B1F9E44A0E0E8F35F63D231" ma:contentTypeVersion="8" ma:contentTypeDescription="Create a new document." ma:contentTypeScope="" ma:versionID="552be44e7d81e3eee3ff56a892fa8e23">
  <xsd:schema xmlns:xsd="http://www.w3.org/2001/XMLSchema" xmlns:p="http://schemas.microsoft.com/office/2006/metadata/properties" targetNamespace="http://schemas.microsoft.com/office/2006/metadata/properties" ma:root="true" ma:fieldsID="253be5e76df3fc0064ff73c53d07fa9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8809F7-13BA-41E6-B800-D9B9A710F8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7755A8B-04C8-4131-A0B3-79C640392FF3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01E55F1-0F71-4CA7-BC3D-3567FF4BB3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2997</TotalTime>
  <Words>693</Words>
  <Application>Microsoft Office PowerPoint</Application>
  <PresentationFormat>On-screen Show (4:3)</PresentationFormat>
  <Paragraphs>112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Office Theme</vt:lpstr>
      <vt:lpstr>JCTVC-N0185 On low-delay checking process for SHVC</vt:lpstr>
      <vt:lpstr>Summary</vt:lpstr>
      <vt:lpstr>Simulation Results</vt:lpstr>
      <vt:lpstr>Conclusion</vt:lpstr>
    </vt:vector>
  </TitlesOfParts>
  <Company>Garfield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External Public Presentation Template</dc:title>
  <dc:subject>InterDigital External Public Template</dc:subject>
  <dc:creator>David Lachowicz</dc:creator>
  <cp:keywords>DocNum:9048</cp:keywords>
  <dc:description>Jack Indekeu provided/approved update 5/14/12 (work done by outside supplier).
Rev F</dc:description>
  <cp:lastModifiedBy>xiuxx</cp:lastModifiedBy>
  <cp:revision>264</cp:revision>
  <dcterms:created xsi:type="dcterms:W3CDTF">2012-05-10T18:03:06Z</dcterms:created>
  <dcterms:modified xsi:type="dcterms:W3CDTF">2013-07-25T18:19:20Z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0x01010067E5B7B99B1F9E44A0E0E8F35F63D231</vt:lpwstr>
  </property>
  <property fmtid="{D5CDD505-2E9C-101B-9397-08002B2CF9AE}" pid="3" name="Document Number">
    <vt:lpwstr>9048</vt:lpwstr>
  </property>
  <property fmtid="{D5CDD505-2E9C-101B-9397-08002B2CF9AE}" pid="4" name="Document Type">
    <vt:lpwstr>Template</vt:lpwstr>
  </property>
  <property fmtid="{D5CDD505-2E9C-101B-9397-08002B2CF9AE}" pid="5" name="Dept">
    <vt:lpwstr>Public Relations and Corporate Communications</vt:lpwstr>
  </property>
</Properties>
</file>