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1"/>
  </p:notesMasterIdLst>
  <p:sldIdLst>
    <p:sldId id="257" r:id="rId2"/>
    <p:sldId id="398" r:id="rId3"/>
    <p:sldId id="427" r:id="rId4"/>
    <p:sldId id="428" r:id="rId5"/>
    <p:sldId id="429" r:id="rId6"/>
    <p:sldId id="426" r:id="rId7"/>
    <p:sldId id="422" r:id="rId8"/>
    <p:sldId id="423" r:id="rId9"/>
    <p:sldId id="37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931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8757" autoAdjust="0"/>
  </p:normalViewPr>
  <p:slideViewPr>
    <p:cSldViewPr>
      <p:cViewPr>
        <p:scale>
          <a:sx n="70" d="100"/>
          <a:sy n="70" d="100"/>
        </p:scale>
        <p:origin x="-1890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4F6A3D-F9A8-461D-AA2E-AB887EAE07C2}" type="datetimeFigureOut">
              <a:rPr lang="en-US"/>
              <a:pPr>
                <a:defRPr/>
              </a:pPr>
              <a:t>7/28/2013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8E240-EC84-43D7-B22E-F6F385B42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6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q"/>
            </a:pPr>
            <a:fld id="{B95A3E32-3255-4DF9-8E09-00EB066C0561}" type="slidenum">
              <a:rPr kumimoji="1" lang="en-US" altLang="ko-KR" b="1" i="1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</a:rPr>
              <a: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Font typeface="Wingdings" pitchFamily="2" charset="2"/>
                <a:buChar char="q"/>
              </a:pPr>
              <a:t>1</a:t>
            </a:fld>
            <a:endParaRPr kumimoji="1" lang="en-US" altLang="ko-KR" b="1" i="1" smtClean="0">
              <a:solidFill>
                <a:srgbClr val="000000"/>
              </a:solidFill>
              <a:latin typeface="Arial" pitchFamily="34" charset="0"/>
              <a:ea typeface="굴림" pitchFamily="34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3587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4341813"/>
            <a:ext cx="5483225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8E240-EC84-43D7-B22E-F6F385B4297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CEC8A-B55E-48F7-9E87-6D330257842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8BDB-22D1-49B0-82C5-A11EECA195E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A2505-C8E0-435E-AEFA-3A58E7CB042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4589-322C-487A-9D98-2DD0B7C16FE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C300D-6968-4E8E-95C4-9D6D499BAED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1B76-7762-4A5A-A9C4-51A825FFF91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50134-8798-4FC0-86E1-11E0FCCC37E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BDDAD-2404-4468-90BC-F71EAECC301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7A58-80FA-44ED-9FC9-5DBF13E387C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7C66F-6FAF-4F2E-9A7D-7BFDC28266D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96CE-59B2-4EBC-9ECD-2DE6DE016D1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082B3-5FF8-46F3-8DDF-584A461C439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3333CC"/>
              </a:buClr>
              <a:buFont typeface="Wingdings" pitchFamily="2" charset="2"/>
              <a:buChar char="q"/>
              <a:defRPr/>
            </a:pPr>
            <a:endParaRPr kumimoji="1" lang="en-US" sz="16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b="1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7CBA7974-15C9-4219-B778-5A0D2310A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2860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600" dirty="0"/>
              <a:t>Non-RCE 2: Enhanced angular intra </a:t>
            </a:r>
            <a:endParaRPr lang="en-US" sz="3600" dirty="0" smtClean="0"/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600" dirty="0" smtClean="0"/>
              <a:t>prediction </a:t>
            </a:r>
            <a:r>
              <a:rPr lang="en-US" sz="3600" dirty="0"/>
              <a:t>for screen content </a:t>
            </a:r>
            <a:r>
              <a:rPr lang="en-US" sz="3600" dirty="0" smtClean="0"/>
              <a:t>coding</a:t>
            </a:r>
            <a:endParaRPr lang="en-US" sz="3600" dirty="0"/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3600" b="1" dirty="0" smtClean="0">
                <a:solidFill>
                  <a:srgbClr val="000000"/>
                </a:solidFill>
                <a:ea typeface="HY견고딕" pitchFamily="18" charset="-127"/>
              </a:rPr>
              <a:t>JCTVC-N0183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endParaRPr kumimoji="1" lang="en-US" altLang="ko-KR" sz="3600" i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Haoming Chen, Ankur Saxena and </a:t>
            </a: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Felix 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Fernandes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Samsung Electronics, Co. Ltd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.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Dallas R &amp; D Research Center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/>
          <a:lstStyle/>
          <a:p>
            <a:r>
              <a:rPr lang="en-US" sz="2400" dirty="0" smtClean="0"/>
              <a:t>Natural content does not have sharp edges due to inherent object motion, pixel noise and image sensor</a:t>
            </a:r>
            <a:r>
              <a:rPr lang="en-US" sz="2400" dirty="0"/>
              <a:t> </a:t>
            </a:r>
            <a:r>
              <a:rPr lang="en-US" sz="2400" dirty="0" smtClean="0"/>
              <a:t>which smoothens the edges.</a:t>
            </a:r>
          </a:p>
          <a:p>
            <a:r>
              <a:rPr lang="en-US" sz="2400" dirty="0" smtClean="0"/>
              <a:t>Screen content video has sharp edges and limited colors. Hence, bilinear interpolation in intra prediction is not suitable for screen content video</a:t>
            </a:r>
            <a:r>
              <a:rPr lang="en-US" sz="2400" dirty="0"/>
              <a:t>.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10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99" y="3962400"/>
            <a:ext cx="499821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570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400" dirty="0" smtClean="0"/>
              <a:t>Currently angular intra prediction in HEVC</a:t>
            </a:r>
          </a:p>
          <a:p>
            <a:r>
              <a:rPr lang="en-US" sz="2400" dirty="0" smtClean="0"/>
              <a:t>Proposal: Use nearest sample as the </a:t>
            </a:r>
            <a:r>
              <a:rPr lang="en-US" sz="2400" dirty="0" smtClean="0"/>
              <a:t>predictor</a:t>
            </a:r>
          </a:p>
          <a:p>
            <a:pPr lvl="1"/>
            <a:r>
              <a:rPr lang="en-US" sz="2000" dirty="0" smtClean="0"/>
              <a:t>Most gains from  4×4 PU</a:t>
            </a:r>
          </a:p>
          <a:p>
            <a:pPr lvl="1"/>
            <a:r>
              <a:rPr lang="en-US" sz="2000" dirty="0" smtClean="0"/>
              <a:t>Pixel </a:t>
            </a:r>
            <a:r>
              <a:rPr lang="en-US" sz="2000" dirty="0" smtClean="0"/>
              <a:t>Difference based selection criteria proposed</a:t>
            </a:r>
          </a:p>
          <a:p>
            <a:pPr lvl="1"/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200" dirty="0" smtClean="0"/>
              <a:t>Bit-rate saving of  7</a:t>
            </a:r>
            <a:r>
              <a:rPr lang="en-US" sz="2200" dirty="0"/>
              <a:t> </a:t>
            </a:r>
            <a:r>
              <a:rPr lang="en-US" sz="2200" dirty="0" smtClean="0"/>
              <a:t>% for Screen content RGB without any selection criteria</a:t>
            </a:r>
          </a:p>
          <a:p>
            <a:pPr lvl="1"/>
            <a:r>
              <a:rPr lang="en-US" sz="2000" dirty="0" smtClean="0"/>
              <a:t>Slight loss for natural sequences.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Bit-rate saving of around 3.3 %and 4.8 % respectively for lossless and </a:t>
            </a:r>
            <a:r>
              <a:rPr lang="en-US" sz="2200" dirty="0" err="1" smtClean="0">
                <a:solidFill>
                  <a:srgbClr val="FF0000"/>
                </a:solidFill>
              </a:rPr>
              <a:t>lossy</a:t>
            </a:r>
            <a:r>
              <a:rPr lang="en-US" sz="2200" dirty="0" smtClean="0">
                <a:solidFill>
                  <a:srgbClr val="FF0000"/>
                </a:solidFill>
              </a:rPr>
              <a:t> settings when applied with proposed selection criteria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No loss for natural sequences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558526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Nearest  Neighbor </a:t>
            </a:r>
            <a:r>
              <a:rPr lang="en-US" dirty="0" smtClean="0"/>
              <a:t>(NN)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sz="2400" dirty="0" smtClean="0"/>
              <a:t>Currently angular intra prediction in HEVC</a:t>
            </a:r>
          </a:p>
          <a:p>
            <a:r>
              <a:rPr lang="en-US" sz="2400" dirty="0" smtClean="0"/>
              <a:t>What if we </a:t>
            </a:r>
            <a:r>
              <a:rPr lang="en-US" sz="2400" dirty="0"/>
              <a:t>u</a:t>
            </a:r>
            <a:r>
              <a:rPr lang="en-US" sz="2400" dirty="0" smtClean="0"/>
              <a:t>se nearest sample as </a:t>
            </a:r>
            <a:r>
              <a:rPr lang="en-US" sz="2400" dirty="0" smtClean="0"/>
              <a:t>predictor ?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4</a:t>
            </a:fld>
            <a:endParaRPr lang="en-US" altLang="ko-K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70470"/>
            <a:ext cx="3054350" cy="2095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048000"/>
            <a:ext cx="5321300" cy="3111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8101" y="5759642"/>
            <a:ext cx="35670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Bilinear interpolation in HEVC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3000" y="6112097"/>
            <a:ext cx="33345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Nearest neighbor prediction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862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sz="2400" dirty="0" smtClean="0"/>
              <a:t>Nearest Neighbor prediction Results: Lossless </a:t>
            </a:r>
            <a:br>
              <a:rPr lang="en-US" sz="2400" dirty="0" smtClean="0"/>
            </a:br>
            <a:r>
              <a:rPr lang="en-US" sz="2400" dirty="0" smtClean="0"/>
              <a:t>(Anchor: HM </a:t>
            </a:r>
            <a:r>
              <a:rPr lang="en-US" sz="2400" dirty="0" smtClean="0"/>
              <a:t>10.1+Rext3.0; 10 frames)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09" y="1484531"/>
            <a:ext cx="8525465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09" y="4495800"/>
            <a:ext cx="3768669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030" y="4495800"/>
            <a:ext cx="3768669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600" y="856819"/>
            <a:ext cx="872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Table 1. Nearest Neighbor (NN)  prediction (no selection criteria and on all PU </a:t>
            </a:r>
            <a:r>
              <a:rPr lang="en-US" sz="1700" b="1" dirty="0" smtClean="0">
                <a:solidFill>
                  <a:srgbClr val="FF0000"/>
                </a:solidFill>
              </a:rPr>
              <a:t>sizes</a:t>
            </a:r>
            <a:r>
              <a:rPr lang="en-US" sz="1700" dirty="0" smtClean="0"/>
              <a:t>)</a:t>
            </a:r>
            <a:endParaRPr lang="en-US" sz="17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38100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Table 2. NN prediction ( no selection criteria and on </a:t>
            </a:r>
            <a:r>
              <a:rPr lang="en-US" b="1" dirty="0" smtClean="0">
                <a:solidFill>
                  <a:srgbClr val="FF0000"/>
                </a:solidFill>
              </a:rPr>
              <a:t>4×4 and 8×8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81267" y="3860386"/>
            <a:ext cx="4262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Table 3. NN prediction ( no selection criteria and on </a:t>
            </a:r>
            <a:r>
              <a:rPr lang="en-US" b="1" dirty="0" smtClean="0">
                <a:solidFill>
                  <a:srgbClr val="FF0000"/>
                </a:solidFill>
              </a:rPr>
              <a:t>4×4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106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i="0" dirty="0" smtClean="0"/>
              <a:t>Pixel difference based selection criteria (4x4 PU only)</a:t>
            </a:r>
            <a:endParaRPr lang="en-US" sz="24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  <p:grpSp>
        <p:nvGrpSpPr>
          <p:cNvPr id="3" name="Group 2"/>
          <p:cNvGrpSpPr/>
          <p:nvPr/>
        </p:nvGrpSpPr>
        <p:grpSpPr>
          <a:xfrm>
            <a:off x="3305243" y="1123534"/>
            <a:ext cx="2793032" cy="2444310"/>
            <a:chOff x="3030960" y="1378715"/>
            <a:chExt cx="2793032" cy="2834555"/>
          </a:xfrm>
        </p:grpSpPr>
        <p:sp>
          <p:nvSpPr>
            <p:cNvPr id="5" name="Oval 4"/>
            <p:cNvSpPr/>
            <p:nvPr/>
          </p:nvSpPr>
          <p:spPr>
            <a:xfrm>
              <a:off x="4070648" y="1600200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5366792" y="1600200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B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3030960" y="3756070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Straight Arrow Connector 7"/>
            <p:cNvCxnSpPr>
              <a:stCxn id="7" idx="7"/>
              <a:endCxn id="9" idx="4"/>
            </p:cNvCxnSpPr>
            <p:nvPr/>
          </p:nvCxnSpPr>
          <p:spPr>
            <a:xfrm flipV="1">
              <a:off x="3421205" y="2057400"/>
              <a:ext cx="1513539" cy="1765625"/>
            </a:xfrm>
            <a:prstGeom prst="straightConnector1">
              <a:avLst/>
            </a:prstGeom>
            <a:ln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4706144" y="1600200"/>
              <a:ext cx="457200" cy="457200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Arrow Connector 14"/>
            <p:cNvCxnSpPr>
              <a:stCxn id="7" idx="7"/>
              <a:endCxn id="6" idx="3"/>
            </p:cNvCxnSpPr>
            <p:nvPr/>
          </p:nvCxnSpPr>
          <p:spPr>
            <a:xfrm flipV="1">
              <a:off x="3421205" y="1990445"/>
              <a:ext cx="2012542" cy="1832580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207398" y="1378715"/>
              <a:ext cx="0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940424" y="1378715"/>
              <a:ext cx="0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4747203" y="1436132"/>
              <a:ext cx="20579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4194562" y="1450723"/>
              <a:ext cx="20036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4727993" y="9388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19389" y="3844456"/>
            <a:ext cx="86315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>
                <a:solidFill>
                  <a:srgbClr val="FF0000"/>
                </a:solidFill>
              </a:rPr>
              <a:t>if (abs (A-B) &gt;= </a:t>
            </a:r>
            <a:r>
              <a:rPr lang="en-US" dirty="0" smtClean="0">
                <a:solidFill>
                  <a:srgbClr val="FF0000"/>
                </a:solidFill>
              </a:rPr>
              <a:t>128 )                                            // Selection criteria</a:t>
            </a:r>
            <a:endParaRPr lang="en-US" dirty="0">
              <a:solidFill>
                <a:srgbClr val="FF0000"/>
              </a:solidFill>
            </a:endParaRPr>
          </a:p>
          <a:p>
            <a:pPr hangingPunct="0"/>
            <a:r>
              <a:rPr lang="en-CA" dirty="0"/>
              <a:t>        prediction(X) = A if d &lt; 16, otherwise B</a:t>
            </a:r>
            <a:r>
              <a:rPr lang="en-CA" dirty="0" smtClean="0"/>
              <a:t>.       // Nearest neighbor </a:t>
            </a:r>
            <a:r>
              <a:rPr lang="en-US" dirty="0" smtClean="0"/>
              <a:t>prediction</a:t>
            </a:r>
            <a:endParaRPr lang="en-US" dirty="0"/>
          </a:p>
          <a:p>
            <a:pPr hangingPunct="0"/>
            <a:r>
              <a:rPr lang="en-CA" dirty="0"/>
              <a:t>else</a:t>
            </a:r>
            <a:endParaRPr lang="en-US" dirty="0"/>
          </a:p>
          <a:p>
            <a:pPr hangingPunct="0"/>
            <a:r>
              <a:rPr lang="en-CA" dirty="0" smtClean="0"/>
              <a:t>        Bilinear </a:t>
            </a:r>
            <a:r>
              <a:rPr lang="en-CA" dirty="0"/>
              <a:t>interpolation method </a:t>
            </a:r>
            <a:r>
              <a:rPr lang="en-CA" dirty="0" smtClean="0"/>
              <a:t>in HEVC        // Method already in HEVC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81000" y="5636989"/>
            <a:ext cx="8508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hangingPunct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</a:rPr>
              <a:t>Complexity: Just one additional condition check per pixel for 4x4 PU</a:t>
            </a:r>
          </a:p>
          <a:p>
            <a:pPr marL="285750" indent="-285750" hangingPunct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</a:rPr>
              <a:t>Fully parallel at encoder/decoder.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321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920" y="152400"/>
            <a:ext cx="8229600" cy="688975"/>
          </a:xfrm>
        </p:spPr>
        <p:txBody>
          <a:bodyPr/>
          <a:lstStyle/>
          <a:p>
            <a:r>
              <a:rPr lang="en-US" sz="2800" dirty="0" smtClean="0"/>
              <a:t>Sample Difference based results </a:t>
            </a:r>
            <a:br>
              <a:rPr lang="en-US" sz="2800" dirty="0" smtClean="0"/>
            </a:br>
            <a:r>
              <a:rPr lang="en-US" sz="2800" dirty="0" smtClean="0"/>
              <a:t>(Anchor:  HM 10.1 + </a:t>
            </a:r>
            <a:r>
              <a:rPr lang="en-US" sz="2800" dirty="0" err="1" smtClean="0"/>
              <a:t>RExt</a:t>
            </a:r>
            <a:r>
              <a:rPr lang="en-US" sz="2800" dirty="0" smtClean="0"/>
              <a:t> 3.0 Lossless)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1" y="2286000"/>
            <a:ext cx="8653759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7840" y="1143000"/>
            <a:ext cx="8525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Sample difference based  </a:t>
            </a:r>
            <a:r>
              <a:rPr lang="en-US" sz="2400" dirty="0" smtClean="0"/>
              <a:t>selection criteria and on PU size </a:t>
            </a:r>
            <a:r>
              <a:rPr lang="en-US" sz="2400" b="1" dirty="0" smtClean="0">
                <a:solidFill>
                  <a:srgbClr val="FF0000"/>
                </a:solidFill>
              </a:rPr>
              <a:t>4×4 only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838200" y="5562600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Thanks to BBC for cross-checking in JCTVC-N0358.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71354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68" y="1572904"/>
            <a:ext cx="827321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49920" y="152400"/>
            <a:ext cx="8229600" cy="688975"/>
          </a:xfrm>
        </p:spPr>
        <p:txBody>
          <a:bodyPr/>
          <a:lstStyle/>
          <a:p>
            <a:r>
              <a:rPr lang="en-US" sz="2800" dirty="0" smtClean="0"/>
              <a:t>Sample Difference based results </a:t>
            </a:r>
            <a:br>
              <a:rPr lang="en-US" sz="2800" dirty="0" smtClean="0"/>
            </a:br>
            <a:r>
              <a:rPr lang="en-US" sz="2800" dirty="0" smtClean="0"/>
              <a:t>(Anchor:  HM 10.1 + </a:t>
            </a:r>
            <a:r>
              <a:rPr lang="en-US" sz="2800" dirty="0" err="1" smtClean="0"/>
              <a:t>RExt</a:t>
            </a:r>
            <a:r>
              <a:rPr lang="en-US" sz="2800" dirty="0" smtClean="0"/>
              <a:t> 3.0 </a:t>
            </a:r>
            <a:r>
              <a:rPr lang="en-US" sz="2800" dirty="0" err="1" smtClean="0"/>
              <a:t>Lossy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19644" y="926573"/>
            <a:ext cx="85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Sample difference based  </a:t>
            </a:r>
            <a:r>
              <a:rPr lang="en-US" dirty="0" smtClean="0"/>
              <a:t>selection criteria and on PU size </a:t>
            </a:r>
            <a:r>
              <a:rPr lang="en-US" b="1" dirty="0" smtClean="0">
                <a:solidFill>
                  <a:srgbClr val="FF0000"/>
                </a:solidFill>
              </a:rPr>
              <a:t>4×4 only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(Results in RGB order)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445378" y="4201804"/>
            <a:ext cx="243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Thanks to BBC for cross-checking in JCTVC-N0358.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89258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r>
              <a:rPr lang="en-US" sz="2400" dirty="0" smtClean="0"/>
              <a:t>Proposed enhanced prediction method for screen content coding </a:t>
            </a:r>
          </a:p>
          <a:p>
            <a:pPr lvl="1"/>
            <a:r>
              <a:rPr lang="en-US" sz="2200" dirty="0" smtClean="0"/>
              <a:t>7 % gain in All-Intra lossless coding for screen content RGB 444.</a:t>
            </a:r>
          </a:p>
          <a:p>
            <a:pPr lvl="1"/>
            <a:r>
              <a:rPr lang="en-US" sz="2200" dirty="0" smtClean="0"/>
              <a:t>Slight loss for natural sequences</a:t>
            </a:r>
            <a:endParaRPr lang="en-US" sz="2400" dirty="0" smtClean="0"/>
          </a:p>
          <a:p>
            <a:r>
              <a:rPr lang="en-US" sz="2400" dirty="0" smtClean="0"/>
              <a:t>Proposed sample difference based selection criteria for enhanced prediction.</a:t>
            </a:r>
          </a:p>
          <a:p>
            <a:pPr lvl="1"/>
            <a:r>
              <a:rPr lang="en-US" sz="2200" dirty="0" smtClean="0"/>
              <a:t>Around 3.3 % and 4.8 % gain for screen content RGB in lossless and </a:t>
            </a:r>
            <a:r>
              <a:rPr lang="en-US" sz="2200" dirty="0" err="1" smtClean="0"/>
              <a:t>lossy</a:t>
            </a:r>
            <a:r>
              <a:rPr lang="en-US" sz="2200" dirty="0" smtClean="0"/>
              <a:t> settings respectively. </a:t>
            </a:r>
          </a:p>
          <a:p>
            <a:r>
              <a:rPr lang="en-US" sz="2400" dirty="0" smtClean="0"/>
              <a:t>Negligible additional complexity of the proposed method</a:t>
            </a:r>
          </a:p>
          <a:p>
            <a:r>
              <a:rPr lang="en-US" sz="2400" dirty="0" smtClean="0"/>
              <a:t>Recommend </a:t>
            </a:r>
            <a:r>
              <a:rPr lang="en-US" sz="2400" dirty="0"/>
              <a:t>to adopt </a:t>
            </a:r>
            <a:r>
              <a:rPr lang="en-US" sz="2400" dirty="0" smtClean="0"/>
              <a:t>enhanced intra prediction method for screen content coding.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077D27-6F51-4970-BBCA-156B6FEDC5ED}" type="slidenum">
              <a:rPr lang="en-US" altLang="ko-KR" smtClean="0">
                <a:latin typeface="Arial" pitchFamily="34" charset="0"/>
              </a:rPr>
              <a:pPr/>
              <a:t>9</a:t>
            </a:fld>
            <a:endParaRPr lang="en-US" altLang="ko-KR" smtClean="0"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24783</TotalTime>
  <Words>443</Words>
  <Application>Microsoft Office PowerPoint</Application>
  <PresentationFormat>On-screen Show (4:3)</PresentationFormat>
  <Paragraphs>65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1_Template_Sample</vt:lpstr>
      <vt:lpstr>PowerPoint Presentation</vt:lpstr>
      <vt:lpstr>Motivation</vt:lpstr>
      <vt:lpstr>Proposal highlights</vt:lpstr>
      <vt:lpstr>Nearest  Neighbor (NN) prediction</vt:lpstr>
      <vt:lpstr>Nearest Neighbor prediction Results: Lossless  (Anchor: HM 10.1+Rext3.0; 10 frames)</vt:lpstr>
      <vt:lpstr>Pixel difference based selection criteria (4x4 PU only)</vt:lpstr>
      <vt:lpstr>Sample Difference based results  (Anchor:  HM 10.1 + RExt 3.0 Lossless)</vt:lpstr>
      <vt:lpstr>Sample Difference based results  (Anchor:  HM 10.1 + RExt 3.0 Lossy)</vt:lpstr>
      <vt:lpstr>Conclusions</vt:lpstr>
    </vt:vector>
  </TitlesOfParts>
  <Company>STA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asaxena</dc:creator>
  <cp:lastModifiedBy>Ankur Saxena</cp:lastModifiedBy>
  <cp:revision>266</cp:revision>
  <dcterms:created xsi:type="dcterms:W3CDTF">2010-08-16T21:00:57Z</dcterms:created>
  <dcterms:modified xsi:type="dcterms:W3CDTF">2013-07-28T09:34:54Z</dcterms:modified>
</cp:coreProperties>
</file>