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78" r:id="rId3"/>
    <p:sldId id="269" r:id="rId4"/>
    <p:sldId id="279" r:id="rId5"/>
    <p:sldId id="268" r:id="rId6"/>
    <p:sldId id="284" r:id="rId7"/>
    <p:sldId id="287" r:id="rId8"/>
    <p:sldId id="288" r:id="rId9"/>
    <p:sldId id="289" r:id="rId10"/>
    <p:sldId id="274" r:id="rId11"/>
    <p:sldId id="285" r:id="rId12"/>
    <p:sldId id="286"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3FE1D05-6153-4916-ACB7-E4BE44B4F244}">
          <p14:sldIdLst>
            <p14:sldId id="256"/>
            <p14:sldId id="278"/>
            <p14:sldId id="269"/>
            <p14:sldId id="279"/>
            <p14:sldId id="268"/>
            <p14:sldId id="284"/>
            <p14:sldId id="287"/>
            <p14:sldId id="288"/>
            <p14:sldId id="289"/>
            <p14:sldId id="274"/>
            <p14:sldId id="285"/>
            <p14:sldId id="286"/>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690"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285B74-672F-4C50-A2AF-82641223F377}" type="datetimeFigureOut">
              <a:rPr lang="en-US" smtClean="0"/>
              <a:pPr/>
              <a:t>7/23/2013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760A96-B9A0-4977-9688-08995ED4B580}" type="slidenum">
              <a:rPr lang="en-US" smtClean="0"/>
              <a:pPr/>
              <a:t>‹#›</a:t>
            </a:fld>
            <a:endParaRPr lang="en-US" dirty="0"/>
          </a:p>
        </p:txBody>
      </p:sp>
    </p:spTree>
    <p:extLst>
      <p:ext uri="{BB962C8B-B14F-4D97-AF65-F5344CB8AC3E}">
        <p14:creationId xmlns:p14="http://schemas.microsoft.com/office/powerpoint/2010/main" val="6402443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p:nvPicPr>
        <p:blipFill>
          <a:blip r:embed="rId4" cstate="print"/>
          <a:stretch>
            <a:fillRect/>
          </a:stretch>
        </p:blipFill>
        <p:spPr>
          <a:xfrm>
            <a:off x="280962" y="3244230"/>
            <a:ext cx="1545840" cy="349364"/>
          </a:xfrm>
          <a:prstGeom prst="rect">
            <a:avLst/>
          </a:prstGeom>
        </p:spPr>
      </p:pic>
      <p:sp>
        <p:nvSpPr>
          <p:cNvPr id="12" name="Rectangle 11"/>
          <p:cNvSpPr/>
          <p:nvPr/>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p:txBody>
      </p:sp>
      <p:sp>
        <p:nvSpPr>
          <p:cNvPr id="14" name="TextBox 13"/>
          <p:cNvSpPr txBox="1"/>
          <p:nvPr/>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Disclaimer Slide">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Divider Slide">
    <p:spTree>
      <p:nvGrpSpPr>
        <p:cNvPr id="1" name=""/>
        <p:cNvGrpSpPr/>
        <p:nvPr/>
      </p:nvGrpSpPr>
      <p:grpSpPr>
        <a:xfrm>
          <a:off x="0" y="0"/>
          <a:ext cx="0" cy="0"/>
          <a:chOff x="0" y="0"/>
          <a:chExt cx="0" cy="0"/>
        </a:xfrm>
      </p:grpSpPr>
      <p:sp>
        <p:nvSpPr>
          <p:cNvPr id="3128" name="Rectangle 56"/>
          <p:cNvSpPr>
            <a:spLocks noChangeArrowheads="1"/>
          </p:cNvSpPr>
          <p:nvPr/>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dirty="0"/>
          </a:p>
        </p:txBody>
      </p:sp>
      <p:pic>
        <p:nvPicPr>
          <p:cNvPr id="8" name="Picture 7" descr="Final_Divider.png"/>
          <p:cNvPicPr>
            <a:picLocks noChangeAspect="1"/>
          </p:cNvPicPr>
          <p:nvPr/>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dirty="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4038600"/>
            <a:ext cx="8679670" cy="1470025"/>
          </a:xfrm>
        </p:spPr>
        <p:txBody>
          <a:bodyPr/>
          <a:lstStyle/>
          <a:p>
            <a:pPr algn="ctr"/>
            <a:r>
              <a:rPr lang="en-CA" b="1" dirty="0"/>
              <a:t>Non-RCE2: Rice Parameter Initialization</a:t>
            </a:r>
            <a:r>
              <a:rPr lang="en-CA" b="1" dirty="0" smtClean="0"/>
              <a:t/>
            </a:r>
            <a:br>
              <a:rPr lang="en-CA" b="1" dirty="0" smtClean="0"/>
            </a:br>
            <a:r>
              <a:rPr lang="en-CA" b="1" dirty="0" smtClean="0"/>
              <a:t/>
            </a:r>
            <a:br>
              <a:rPr lang="en-CA" b="1" dirty="0" smtClean="0"/>
            </a:br>
            <a:r>
              <a:rPr lang="en-CA" b="1" dirty="0" smtClean="0"/>
              <a:t>JCTVC-N0181</a:t>
            </a:r>
            <a:endParaRPr lang="en-US" dirty="0"/>
          </a:p>
        </p:txBody>
      </p:sp>
      <p:sp>
        <p:nvSpPr>
          <p:cNvPr id="3" name="Subtitle 2"/>
          <p:cNvSpPr>
            <a:spLocks noGrp="1"/>
          </p:cNvSpPr>
          <p:nvPr>
            <p:ph type="subTitle" idx="1"/>
          </p:nvPr>
        </p:nvSpPr>
        <p:spPr>
          <a:xfrm>
            <a:off x="2296354" y="5715000"/>
            <a:ext cx="5018846" cy="364390"/>
          </a:xfrm>
        </p:spPr>
        <p:txBody>
          <a:bodyPr/>
          <a:lstStyle/>
          <a:p>
            <a:pPr hangingPunct="0"/>
            <a:r>
              <a:rPr lang="fi-FI" sz="1800" dirty="0"/>
              <a:t>Marta Karczewicz, Joel Sole, Rajan Joshi</a:t>
            </a:r>
            <a:endParaRPr lang="en-US" sz="1800" dirty="0"/>
          </a:p>
        </p:txBody>
      </p:sp>
    </p:spTree>
    <p:extLst>
      <p:ext uri="{BB962C8B-B14F-4D97-AF65-F5344CB8AC3E}">
        <p14:creationId xmlns:p14="http://schemas.microsoft.com/office/powerpoint/2010/main" val="26842732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p:txBody>
          <a:bodyPr>
            <a:normAutofit/>
          </a:bodyPr>
          <a:lstStyle/>
          <a:p>
            <a:pPr lvl="0" hangingPunct="0"/>
            <a:endParaRPr lang="en-US" dirty="0" smtClean="0"/>
          </a:p>
          <a:p>
            <a:pPr lvl="0" hangingPunct="0"/>
            <a:r>
              <a:rPr lang="en-US" dirty="0" smtClean="0"/>
              <a:t>Rice parameter initialization method is presented and tested for</a:t>
            </a:r>
          </a:p>
          <a:p>
            <a:pPr marL="287337" lvl="1" indent="0" hangingPunct="0">
              <a:buNone/>
            </a:pPr>
            <a:r>
              <a:rPr lang="en-US" dirty="0" smtClean="0"/>
              <a:t>max Rice parameter 4 and 5, </a:t>
            </a:r>
          </a:p>
          <a:p>
            <a:pPr marL="287337" lvl="1" indent="0" hangingPunct="0">
              <a:buNone/>
            </a:pPr>
            <a:r>
              <a:rPr lang="en-US" dirty="0" smtClean="0"/>
              <a:t>applied to all transforms and to transform skip only, </a:t>
            </a:r>
          </a:p>
          <a:p>
            <a:pPr marL="287337" lvl="1" indent="0" hangingPunct="0">
              <a:buNone/>
            </a:pPr>
            <a:r>
              <a:rPr lang="en-US" dirty="0"/>
              <a:t>a</a:t>
            </a:r>
            <a:r>
              <a:rPr lang="en-US" dirty="0" smtClean="0"/>
              <a:t>nd also, in combination with Rice parameter fast update</a:t>
            </a:r>
          </a:p>
          <a:p>
            <a:pPr marL="0" indent="0" hangingPunct="0">
              <a:buNone/>
            </a:pPr>
            <a:endParaRPr lang="en-US" dirty="0" smtClean="0"/>
          </a:p>
          <a:p>
            <a:pPr marL="0" indent="0" hangingPunct="0">
              <a:buNone/>
            </a:pPr>
            <a:endParaRPr lang="en-US" dirty="0"/>
          </a:p>
          <a:p>
            <a:pPr lvl="0" hangingPunct="0"/>
            <a:r>
              <a:rPr lang="en-US" dirty="0" smtClean="0"/>
              <a:t>Provides large BD-rate gains for</a:t>
            </a:r>
          </a:p>
          <a:p>
            <a:pPr marL="287337" lvl="1" indent="0" hangingPunct="0">
              <a:buNone/>
            </a:pPr>
            <a:r>
              <a:rPr lang="en-US" dirty="0"/>
              <a:t>s</a:t>
            </a:r>
            <a:r>
              <a:rPr lang="en-US" dirty="0" smtClean="0"/>
              <a:t>creen content in th</a:t>
            </a:r>
            <a:r>
              <a:rPr lang="en-US" dirty="0" smtClean="0"/>
              <a:t>e </a:t>
            </a:r>
            <a:r>
              <a:rPr lang="en-US" dirty="0" err="1" smtClean="0"/>
              <a:t>lossy</a:t>
            </a:r>
            <a:r>
              <a:rPr lang="en-US" dirty="0" smtClean="0"/>
              <a:t> setting, and</a:t>
            </a:r>
          </a:p>
          <a:p>
            <a:pPr marL="287337" lvl="1" indent="0" hangingPunct="0">
              <a:buNone/>
            </a:pPr>
            <a:r>
              <a:rPr lang="en-US" dirty="0"/>
              <a:t>s</a:t>
            </a:r>
            <a:r>
              <a:rPr lang="en-US" dirty="0" smtClean="0"/>
              <a:t>creen content and natural content in the lossless setting</a:t>
            </a:r>
          </a:p>
          <a:p>
            <a:pPr lvl="1" hangingPunct="0"/>
            <a:endParaRPr lang="en-US" dirty="0"/>
          </a:p>
        </p:txBody>
      </p:sp>
    </p:spTree>
    <p:extLst>
      <p:ext uri="{BB962C8B-B14F-4D97-AF65-F5344CB8AC3E}">
        <p14:creationId xmlns:p14="http://schemas.microsoft.com/office/powerpoint/2010/main" val="9803156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4038600"/>
            <a:ext cx="8679670" cy="1470025"/>
          </a:xfrm>
        </p:spPr>
        <p:txBody>
          <a:bodyPr/>
          <a:lstStyle/>
          <a:p>
            <a:pPr algn="ctr"/>
            <a:r>
              <a:rPr lang="en-CA" b="1" dirty="0"/>
              <a:t>Non-RCE2: Rice Parameter Initialization</a:t>
            </a:r>
            <a:r>
              <a:rPr lang="en-CA" b="1" dirty="0" smtClean="0"/>
              <a:t/>
            </a:r>
            <a:br>
              <a:rPr lang="en-CA" b="1" dirty="0" smtClean="0"/>
            </a:br>
            <a:r>
              <a:rPr lang="en-CA" b="1" dirty="0" smtClean="0"/>
              <a:t/>
            </a:r>
            <a:br>
              <a:rPr lang="en-CA" b="1" dirty="0" smtClean="0"/>
            </a:br>
            <a:r>
              <a:rPr lang="en-CA" b="1" dirty="0" smtClean="0"/>
              <a:t>JCTVC-N0181</a:t>
            </a:r>
            <a:endParaRPr lang="en-US" dirty="0"/>
          </a:p>
        </p:txBody>
      </p:sp>
      <p:sp>
        <p:nvSpPr>
          <p:cNvPr id="3" name="Subtitle 2"/>
          <p:cNvSpPr>
            <a:spLocks noGrp="1"/>
          </p:cNvSpPr>
          <p:nvPr>
            <p:ph type="subTitle" idx="1"/>
          </p:nvPr>
        </p:nvSpPr>
        <p:spPr>
          <a:xfrm>
            <a:off x="2296354" y="5715000"/>
            <a:ext cx="5018846" cy="364390"/>
          </a:xfrm>
        </p:spPr>
        <p:txBody>
          <a:bodyPr/>
          <a:lstStyle/>
          <a:p>
            <a:pPr hangingPunct="0"/>
            <a:r>
              <a:rPr lang="fi-FI" sz="1800" dirty="0"/>
              <a:t>Marta Karczewicz, Joel Sole, Rajan Joshi</a:t>
            </a:r>
            <a:endParaRPr lang="en-US" sz="1800" dirty="0"/>
          </a:p>
        </p:txBody>
      </p:sp>
    </p:spTree>
    <p:extLst>
      <p:ext uri="{BB962C8B-B14F-4D97-AF65-F5344CB8AC3E}">
        <p14:creationId xmlns:p14="http://schemas.microsoft.com/office/powerpoint/2010/main" val="24115736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Content Placeholder 2"/>
          <p:cNvSpPr txBox="1">
            <a:spLocks/>
          </p:cNvSpPr>
          <p:nvPr/>
        </p:nvSpPr>
        <p:spPr bwMode="auto">
          <a:xfrm>
            <a:off x="163513" y="914993"/>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a:lstStyle>
          <a:p>
            <a:pPr lvl="1"/>
            <a:endParaRPr lang="en-US" dirty="0" smtClean="0"/>
          </a:p>
          <a:p>
            <a:pPr lvl="1"/>
            <a:endParaRPr lang="en-US" dirty="0"/>
          </a:p>
          <a:p>
            <a:pPr lvl="1"/>
            <a:endParaRPr lang="en-US" dirty="0" smtClean="0"/>
          </a:p>
          <a:p>
            <a:pPr lvl="1"/>
            <a:endParaRPr lang="en-US" dirty="0"/>
          </a:p>
          <a:p>
            <a:pPr lvl="1"/>
            <a:endParaRPr lang="en-US" dirty="0" smtClean="0"/>
          </a:p>
          <a:p>
            <a:pPr lvl="1"/>
            <a:endParaRPr lang="en-US" dirty="0"/>
          </a:p>
        </p:txBody>
      </p:sp>
      <p:sp>
        <p:nvSpPr>
          <p:cNvPr id="2" name="Title 1"/>
          <p:cNvSpPr>
            <a:spLocks noGrp="1"/>
          </p:cNvSpPr>
          <p:nvPr>
            <p:ph type="title"/>
          </p:nvPr>
        </p:nvSpPr>
        <p:spPr/>
        <p:txBody>
          <a:bodyPr/>
          <a:lstStyle/>
          <a:p>
            <a:r>
              <a:rPr lang="en-US" dirty="0" smtClean="0"/>
              <a:t>BD-rate for </a:t>
            </a:r>
            <a:r>
              <a:rPr lang="en-US" dirty="0" err="1" smtClean="0"/>
              <a:t>lossy</a:t>
            </a:r>
            <a:endParaRPr lang="en-US" dirty="0"/>
          </a:p>
        </p:txBody>
      </p:sp>
      <p:sp>
        <p:nvSpPr>
          <p:cNvPr id="7" name="TextBox 6"/>
          <p:cNvSpPr txBox="1"/>
          <p:nvPr/>
        </p:nvSpPr>
        <p:spPr>
          <a:xfrm>
            <a:off x="304800" y="914993"/>
            <a:ext cx="7010400" cy="523220"/>
          </a:xfrm>
          <a:prstGeom prst="rect">
            <a:avLst/>
          </a:prstGeom>
          <a:noFill/>
        </p:spPr>
        <p:txBody>
          <a:bodyPr wrap="square" rtlCol="0">
            <a:spAutoFit/>
          </a:bodyPr>
          <a:lstStyle/>
          <a:p>
            <a:r>
              <a:rPr lang="en-US" sz="1400" b="1" dirty="0" smtClean="0"/>
              <a:t>Case: </a:t>
            </a:r>
            <a:r>
              <a:rPr lang="en-US" sz="1400" b="1" dirty="0" smtClean="0"/>
              <a:t>Max </a:t>
            </a:r>
            <a:r>
              <a:rPr lang="en-US" sz="1400" b="1" dirty="0" smtClean="0"/>
              <a:t>Rice </a:t>
            </a:r>
            <a:r>
              <a:rPr lang="en-US" sz="1400" b="1" dirty="0" smtClean="0"/>
              <a:t>5 – Always </a:t>
            </a:r>
            <a:r>
              <a:rPr lang="en-US" sz="1400" b="1" dirty="0" smtClean="0"/>
              <a:t>applied </a:t>
            </a:r>
            <a:r>
              <a:rPr lang="en-US" sz="1400" dirty="0" smtClean="0"/>
              <a:t>(transform &amp; transform skip)</a:t>
            </a:r>
          </a:p>
          <a:p>
            <a:r>
              <a:rPr lang="en-US" sz="1400" b="1" dirty="0" smtClean="0"/>
              <a:t> </a:t>
            </a:r>
            <a:endParaRPr lang="en-US" sz="1400" b="1" dirty="0"/>
          </a:p>
        </p:txBody>
      </p:sp>
      <p:graphicFrame>
        <p:nvGraphicFramePr>
          <p:cNvPr id="3" name="Table 2"/>
          <p:cNvGraphicFramePr>
            <a:graphicFrameLocks noGrp="1"/>
          </p:cNvGraphicFramePr>
          <p:nvPr>
            <p:extLst>
              <p:ext uri="{D42A27DB-BD31-4B8C-83A1-F6EECF244321}">
                <p14:modId xmlns:p14="http://schemas.microsoft.com/office/powerpoint/2010/main" val="836015935"/>
              </p:ext>
            </p:extLst>
          </p:nvPr>
        </p:nvGraphicFramePr>
        <p:xfrm>
          <a:off x="457198" y="1371600"/>
          <a:ext cx="7772401" cy="5181604"/>
        </p:xfrm>
        <a:graphic>
          <a:graphicData uri="http://schemas.openxmlformats.org/drawingml/2006/table">
            <a:tbl>
              <a:tblPr/>
              <a:tblGrid>
                <a:gridCol w="931402"/>
                <a:gridCol w="760111"/>
                <a:gridCol w="760111"/>
                <a:gridCol w="760111"/>
                <a:gridCol w="760111"/>
                <a:gridCol w="760111"/>
                <a:gridCol w="760111"/>
                <a:gridCol w="760111"/>
                <a:gridCol w="760111"/>
                <a:gridCol w="760111"/>
              </a:tblGrid>
              <a:tr h="178676">
                <a:tc>
                  <a:txBody>
                    <a:bodyPr/>
                    <a:lstStyle/>
                    <a:p>
                      <a:pPr algn="l" fontAlgn="b"/>
                      <a:endParaRPr lang="en-US" sz="1100" b="0" i="0" u="none" strike="noStrike" dirty="0">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100" b="1" i="0" u="none" strike="noStrike">
                          <a:solidFill>
                            <a:srgbClr val="000000"/>
                          </a:solidFill>
                          <a:effectLst/>
                          <a:latin typeface="Arial"/>
                        </a:rPr>
                        <a:t>All Intra RExt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1" i="0" u="none" strike="noStrike">
                          <a:solidFill>
                            <a:srgbClr val="000000"/>
                          </a:solidFill>
                          <a:effectLst/>
                          <a:latin typeface="Arial"/>
                        </a:rPr>
                        <a:t>All Intra RExt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1" i="0" u="none" strike="noStrike">
                          <a:solidFill>
                            <a:srgbClr val="000000"/>
                          </a:solidFill>
                          <a:effectLst/>
                          <a:latin typeface="Arial"/>
                        </a:rPr>
                        <a:t>All Intra RExt Super-High-tier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78676">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78676">
                <a:tc>
                  <a:txBody>
                    <a:bodyPr/>
                    <a:lstStyle/>
                    <a:p>
                      <a:pPr algn="l" fontAlgn="b"/>
                      <a:r>
                        <a:rPr lang="en-US" sz="11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-0.6%</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-0.8%</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-0.7%</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-1.0%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-1.1%</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-1.1%</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-1.4%</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-1.5%</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-1.5%</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78676">
                <a:tc>
                  <a:txBody>
                    <a:bodyPr/>
                    <a:lstStyle/>
                    <a:p>
                      <a:pPr algn="l" fontAlgn="b"/>
                      <a:r>
                        <a:rPr lang="en-US" sz="11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100" b="0" i="0" u="none" strike="noStrike" dirty="0">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78676">
                <a:tc>
                  <a:txBody>
                    <a:bodyPr/>
                    <a:lstStyle/>
                    <a:p>
                      <a:pPr algn="l" fontAlgn="b"/>
                      <a:r>
                        <a:rPr lang="en-US" sz="11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-3.5%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-3.4%</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-5.7%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-5.7%</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-5.7%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-8.3%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-8.7%</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-8.7%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78676">
                <a:tc>
                  <a:txBody>
                    <a:bodyPr/>
                    <a:lstStyle/>
                    <a:p>
                      <a:pPr algn="l" fontAlgn="b"/>
                      <a:r>
                        <a:rPr lang="en-US" sz="11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-0.7%</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-1.5%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-1.5%</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-1.4%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-2.9%</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dirty="0">
                          <a:solidFill>
                            <a:srgbClr val="000000"/>
                          </a:solidFill>
                          <a:effectLst/>
                          <a:latin typeface="Arial"/>
                        </a:rPr>
                        <a:t>-2.9%</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-3.1%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78676">
                <a:tc>
                  <a:txBody>
                    <a:bodyPr/>
                    <a:lstStyle/>
                    <a:p>
                      <a:pPr algn="l" fontAlgn="b"/>
                      <a:r>
                        <a:rPr lang="en-US" sz="11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78676">
                <a:tc>
                  <a:txBody>
                    <a:bodyPr/>
                    <a:lstStyle/>
                    <a:p>
                      <a:pPr algn="l" fontAlgn="b"/>
                      <a:r>
                        <a:rPr lang="en-US" sz="11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1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78676">
                <a:tc>
                  <a:txBody>
                    <a:bodyPr/>
                    <a:lstStyle/>
                    <a:p>
                      <a:pPr algn="l" fontAlgn="b"/>
                      <a:r>
                        <a:rPr lang="en-US" sz="11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1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78676">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n-US" sz="1100" b="0" i="0" u="none" strike="noStrike">
                          <a:solidFill>
                            <a:srgbClr val="000000"/>
                          </a:solidFill>
                          <a:effectLst/>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n-US" sz="1100" b="0" i="0" u="none" strike="noStrike">
                          <a:solidFill>
                            <a:srgbClr val="000000"/>
                          </a:solidFill>
                          <a:effectLst/>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r>
              <a:tr h="178676">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100" b="1" i="0" u="none" strike="noStrike">
                          <a:solidFill>
                            <a:srgbClr val="000000"/>
                          </a:solidFill>
                          <a:effectLst/>
                          <a:latin typeface="Arial"/>
                        </a:rPr>
                        <a:t>Random Access RExt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1" i="0" u="none" strike="noStrike">
                          <a:solidFill>
                            <a:srgbClr val="000000"/>
                          </a:solidFill>
                          <a:effectLst/>
                          <a:latin typeface="Arial"/>
                        </a:rPr>
                        <a:t>Random Access RExt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100" b="1"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1"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1" i="0" u="none" strike="noStrike">
                        <a:solidFill>
                          <a:srgbClr val="000000"/>
                        </a:solidFill>
                        <a:effectLst/>
                        <a:latin typeface="Arial"/>
                      </a:endParaRPr>
                    </a:p>
                  </a:txBody>
                  <a:tcPr marL="9525" marR="9525" marT="9525" marB="0" anchor="b">
                    <a:lnL>
                      <a:noFill/>
                    </a:lnL>
                    <a:lnR>
                      <a:noFill/>
                    </a:lnR>
                    <a:lnT>
                      <a:noFill/>
                    </a:lnT>
                    <a:lnB>
                      <a:noFill/>
                    </a:lnB>
                  </a:tcPr>
                </a:tc>
              </a:tr>
              <a:tr h="178676">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8676">
                <a:tc>
                  <a:txBody>
                    <a:bodyPr/>
                    <a:lstStyle/>
                    <a:p>
                      <a:pPr algn="l" fontAlgn="b"/>
                      <a:r>
                        <a:rPr lang="en-US" sz="11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-0.4%</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-0.6%</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-0.6%</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-0.7%</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-0.8%</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-0.8%</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8676">
                <a:tc>
                  <a:txBody>
                    <a:bodyPr/>
                    <a:lstStyle/>
                    <a:p>
                      <a:pPr algn="l" fontAlgn="b"/>
                      <a:r>
                        <a:rPr lang="en-US" sz="11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8676">
                <a:tc>
                  <a:txBody>
                    <a:bodyPr/>
                    <a:lstStyle/>
                    <a:p>
                      <a:pPr algn="l" fontAlgn="b"/>
                      <a:r>
                        <a:rPr lang="en-US" sz="11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-3.0%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-3.0%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-5.1%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-4.9%</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-5.0%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8676">
                <a:tc>
                  <a:txBody>
                    <a:bodyPr/>
                    <a:lstStyle/>
                    <a:p>
                      <a:pPr algn="l" fontAlgn="b"/>
                      <a:r>
                        <a:rPr lang="en-US" sz="11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-0.4%</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-1.2%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-1.2%</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-1.1%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8676">
                <a:tc>
                  <a:txBody>
                    <a:bodyPr/>
                    <a:lstStyle/>
                    <a:p>
                      <a:pPr algn="l" fontAlgn="b"/>
                      <a:r>
                        <a:rPr lang="en-US" sz="11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80808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808080"/>
                        </a:solidFill>
                        <a:effectLst/>
                        <a:latin typeface="Arial"/>
                      </a:endParaRPr>
                    </a:p>
                  </a:txBody>
                  <a:tcPr marL="9525" marR="9525" marT="9525" marB="0" anchor="b">
                    <a:lnL>
                      <a:noFill/>
                    </a:lnL>
                    <a:lnR>
                      <a:noFill/>
                    </a:lnR>
                    <a:lnT>
                      <a:noFill/>
                    </a:lnT>
                    <a:lnB>
                      <a:noFill/>
                    </a:lnB>
                  </a:tcPr>
                </a:tc>
              </a:tr>
              <a:tr h="178676">
                <a:tc>
                  <a:txBody>
                    <a:bodyPr/>
                    <a:lstStyle/>
                    <a:p>
                      <a:pPr algn="l" fontAlgn="b"/>
                      <a:r>
                        <a:rPr lang="en-US" sz="11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100" b="0" i="0" u="none" strike="noStrike">
                          <a:solidFill>
                            <a:srgbClr val="000000"/>
                          </a:solidFill>
                          <a:effectLst/>
                          <a:latin typeface="Arial"/>
                        </a:rPr>
                        <a:t>98%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8676">
                <a:tc>
                  <a:txBody>
                    <a:bodyPr/>
                    <a:lstStyle/>
                    <a:p>
                      <a:pPr algn="l" fontAlgn="b"/>
                      <a:r>
                        <a:rPr lang="en-US" sz="11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1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8676">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8676">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100" b="1" i="0" u="none" strike="noStrike">
                          <a:solidFill>
                            <a:srgbClr val="000000"/>
                          </a:solidFill>
                          <a:effectLst/>
                          <a:latin typeface="Arial"/>
                        </a:rPr>
                        <a:t>Low delay B RExt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1" i="0" u="none" strike="noStrike">
                          <a:solidFill>
                            <a:srgbClr val="000000"/>
                          </a:solidFill>
                          <a:effectLst/>
                          <a:latin typeface="Arial"/>
                        </a:rPr>
                        <a:t>Low delay B RExt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100" b="1"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1"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1" i="0" u="none" strike="noStrike">
                        <a:solidFill>
                          <a:srgbClr val="000000"/>
                        </a:solidFill>
                        <a:effectLst/>
                        <a:latin typeface="Arial"/>
                      </a:endParaRPr>
                    </a:p>
                  </a:txBody>
                  <a:tcPr marL="9525" marR="9525" marT="9525" marB="0" anchor="b">
                    <a:lnL>
                      <a:noFill/>
                    </a:lnL>
                    <a:lnR>
                      <a:noFill/>
                    </a:lnR>
                    <a:lnT>
                      <a:noFill/>
                    </a:lnT>
                    <a:lnB>
                      <a:noFill/>
                    </a:lnB>
                  </a:tcPr>
                </a:tc>
              </a:tr>
              <a:tr h="178676">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8676">
                <a:tc>
                  <a:txBody>
                    <a:bodyPr/>
                    <a:lstStyle/>
                    <a:p>
                      <a:pPr algn="l" fontAlgn="b"/>
                      <a:r>
                        <a:rPr lang="en-US" sz="11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-0.4%</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-0.2%</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-0.5%</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-0.4%</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-0.4%</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8676">
                <a:tc>
                  <a:txBody>
                    <a:bodyPr/>
                    <a:lstStyle/>
                    <a:p>
                      <a:pPr algn="l" fontAlgn="b"/>
                      <a:r>
                        <a:rPr lang="en-US" sz="11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8676">
                <a:tc>
                  <a:txBody>
                    <a:bodyPr/>
                    <a:lstStyle/>
                    <a:p>
                      <a:pPr algn="l" fontAlgn="b"/>
                      <a:r>
                        <a:rPr lang="en-US" sz="11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-2.1%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-2.0%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-2.1%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-4.7%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-4.7%</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-4.8%</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8676">
                <a:tc>
                  <a:txBody>
                    <a:bodyPr/>
                    <a:lstStyle/>
                    <a:p>
                      <a:pPr algn="l" fontAlgn="b"/>
                      <a:r>
                        <a:rPr lang="en-US" sz="11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-0.3%</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-1.2%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-1.2%</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-1.2%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8676">
                <a:tc>
                  <a:txBody>
                    <a:bodyPr/>
                    <a:lstStyle/>
                    <a:p>
                      <a:pPr algn="l" fontAlgn="b"/>
                      <a:r>
                        <a:rPr lang="en-US" sz="11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80808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808080"/>
                        </a:solidFill>
                        <a:effectLst/>
                        <a:latin typeface="Arial"/>
                      </a:endParaRPr>
                    </a:p>
                  </a:txBody>
                  <a:tcPr marL="9525" marR="9525" marT="9525" marB="0" anchor="b">
                    <a:lnL>
                      <a:noFill/>
                    </a:lnL>
                    <a:lnR>
                      <a:noFill/>
                    </a:lnR>
                    <a:lnT>
                      <a:noFill/>
                    </a:lnT>
                    <a:lnB>
                      <a:noFill/>
                    </a:lnB>
                  </a:tcPr>
                </a:tc>
              </a:tr>
              <a:tr h="178676">
                <a:tc>
                  <a:txBody>
                    <a:bodyPr/>
                    <a:lstStyle/>
                    <a:p>
                      <a:pPr algn="l" fontAlgn="b"/>
                      <a:r>
                        <a:rPr lang="en-US" sz="11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100" b="0" i="0" u="none" strike="noStrike">
                          <a:solidFill>
                            <a:srgbClr val="000000"/>
                          </a:solidFill>
                          <a:effectLst/>
                          <a:latin typeface="Arial"/>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8676">
                <a:tc>
                  <a:txBody>
                    <a:bodyPr/>
                    <a:lstStyle/>
                    <a:p>
                      <a:pPr algn="l" fontAlgn="b"/>
                      <a:r>
                        <a:rPr lang="en-US" sz="11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1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dirty="0">
                        <a:solidFill>
                          <a:srgbClr val="000000"/>
                        </a:solidFill>
                        <a:effectLst/>
                        <a:latin typeface="Arial"/>
                      </a:endParaRPr>
                    </a:p>
                  </a:txBody>
                  <a:tcPr marL="9525" marR="9525" marT="9525" marB="0" anchor="b">
                    <a:lnL>
                      <a:noFill/>
                    </a:lnL>
                    <a:lnR>
                      <a:noFill/>
                    </a:lnR>
                    <a:lnT>
                      <a:noFill/>
                    </a:lnT>
                    <a:lnB>
                      <a:noFill/>
                    </a:lnB>
                  </a:tcPr>
                </a:tc>
              </a:tr>
            </a:tbl>
          </a:graphicData>
        </a:graphic>
      </p:graphicFrame>
    </p:spTree>
    <p:extLst>
      <p:ext uri="{BB962C8B-B14F-4D97-AF65-F5344CB8AC3E}">
        <p14:creationId xmlns:p14="http://schemas.microsoft.com/office/powerpoint/2010/main" val="3714021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a:bodyPr>
          <a:lstStyle/>
          <a:p>
            <a:pPr hangingPunct="0"/>
            <a:endParaRPr lang="en-CA" dirty="0" smtClean="0"/>
          </a:p>
          <a:p>
            <a:pPr hangingPunct="0"/>
            <a:r>
              <a:rPr lang="en-CA" dirty="0" smtClean="0"/>
              <a:t>Prediction </a:t>
            </a:r>
            <a:r>
              <a:rPr lang="en-CA" dirty="0"/>
              <a:t>error of screen content </a:t>
            </a:r>
            <a:r>
              <a:rPr lang="en-CA" dirty="0" smtClean="0"/>
              <a:t>and lossless coding has different statistics than </a:t>
            </a:r>
            <a:r>
              <a:rPr lang="en-CA" dirty="0" err="1" smtClean="0"/>
              <a:t>lossy</a:t>
            </a:r>
            <a:r>
              <a:rPr lang="en-CA" dirty="0" smtClean="0"/>
              <a:t> coded natural content</a:t>
            </a:r>
          </a:p>
          <a:p>
            <a:pPr lvl="1" hangingPunct="0"/>
            <a:endParaRPr lang="en-CA" dirty="0" smtClean="0"/>
          </a:p>
          <a:p>
            <a:pPr lvl="1" hangingPunct="0"/>
            <a:r>
              <a:rPr lang="en-CA" dirty="0" smtClean="0"/>
              <a:t>This can </a:t>
            </a:r>
            <a:r>
              <a:rPr lang="en-CA" dirty="0"/>
              <a:t>be exploited at the residue coding </a:t>
            </a:r>
            <a:r>
              <a:rPr lang="en-CA" dirty="0" smtClean="0"/>
              <a:t>by </a:t>
            </a:r>
            <a:r>
              <a:rPr lang="en-CA" dirty="0" smtClean="0"/>
              <a:t>improving the </a:t>
            </a:r>
            <a:r>
              <a:rPr lang="en-CA" dirty="0" smtClean="0"/>
              <a:t>Rice parameter (</a:t>
            </a:r>
            <a:r>
              <a:rPr lang="en-CA" i="1" dirty="0" err="1" smtClean="0"/>
              <a:t>cRiceParam</a:t>
            </a:r>
            <a:r>
              <a:rPr lang="en-CA" dirty="0" smtClean="0"/>
              <a:t>)  initialization</a:t>
            </a:r>
            <a:endParaRPr lang="en-CA" dirty="0" smtClean="0"/>
          </a:p>
          <a:p>
            <a:pPr lvl="1" hangingPunct="0"/>
            <a:endParaRPr lang="en-CA" dirty="0"/>
          </a:p>
          <a:p>
            <a:pPr lvl="1" hangingPunct="0"/>
            <a:endParaRPr lang="en-CA" dirty="0" smtClean="0"/>
          </a:p>
          <a:p>
            <a:pPr hangingPunct="0"/>
            <a:r>
              <a:rPr lang="en-CA" b="1" dirty="0" smtClean="0"/>
              <a:t>In HEVC</a:t>
            </a:r>
            <a:r>
              <a:rPr lang="en-CA" dirty="0" smtClean="0"/>
              <a:t>, the Rice parameter is </a:t>
            </a:r>
            <a:r>
              <a:rPr lang="en-CA" dirty="0" smtClean="0"/>
              <a:t>reset to 0 at the beginning of each 4×4 sub-block</a:t>
            </a:r>
            <a:endParaRPr lang="en-CA" dirty="0" smtClean="0"/>
          </a:p>
          <a:p>
            <a:pPr hangingPunct="0"/>
            <a:endParaRPr lang="en-US" dirty="0" smtClean="0"/>
          </a:p>
          <a:p>
            <a:pPr hangingPunct="0"/>
            <a:endParaRPr lang="en-US" dirty="0"/>
          </a:p>
          <a:p>
            <a:pPr hangingPunct="0"/>
            <a:r>
              <a:rPr lang="en-US" b="1" dirty="0" smtClean="0"/>
              <a:t>Proposal:</a:t>
            </a:r>
            <a:r>
              <a:rPr lang="en-US" dirty="0" smtClean="0"/>
              <a:t> Modified Rice parameter reset</a:t>
            </a:r>
            <a:r>
              <a:rPr lang="en-US" dirty="0" smtClean="0"/>
              <a:t> at the beginning of each 4×4</a:t>
            </a:r>
            <a:endParaRPr lang="en-CA" dirty="0"/>
          </a:p>
        </p:txBody>
      </p:sp>
    </p:spTree>
    <p:extLst>
      <p:ext uri="{BB962C8B-B14F-4D97-AF65-F5344CB8AC3E}">
        <p14:creationId xmlns:p14="http://schemas.microsoft.com/office/powerpoint/2010/main" val="36558300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Proposed Rice Parameter Initialization</a:t>
            </a:r>
            <a:endParaRPr lang="en-US" dirty="0"/>
          </a:p>
        </p:txBody>
      </p:sp>
      <p:sp>
        <p:nvSpPr>
          <p:cNvPr id="3" name="Content Placeholder 2"/>
          <p:cNvSpPr>
            <a:spLocks noGrp="1"/>
          </p:cNvSpPr>
          <p:nvPr>
            <p:ph idx="1"/>
          </p:nvPr>
        </p:nvSpPr>
        <p:spPr/>
        <p:txBody>
          <a:bodyPr>
            <a:noAutofit/>
          </a:bodyPr>
          <a:lstStyle/>
          <a:p>
            <a:pPr hangingPunct="0"/>
            <a:endParaRPr lang="en-US" dirty="0" smtClean="0"/>
          </a:p>
          <a:p>
            <a:pPr hangingPunct="0"/>
            <a:r>
              <a:rPr lang="en-US" dirty="0" smtClean="0"/>
              <a:t>For </a:t>
            </a:r>
            <a:r>
              <a:rPr lang="en-US" dirty="0"/>
              <a:t>each 4×4 sub-block, the Rice parameter is initialized by</a:t>
            </a:r>
          </a:p>
          <a:p>
            <a:pPr marL="0" indent="0" algn="ctr" hangingPunct="0">
              <a:buNone/>
            </a:pPr>
            <a:r>
              <a:rPr lang="en-US" sz="1800" i="1" dirty="0" err="1"/>
              <a:t>cRiceParam</a:t>
            </a:r>
            <a:r>
              <a:rPr lang="en-US" sz="1800" dirty="0"/>
              <a:t> = </a:t>
            </a:r>
            <a:r>
              <a:rPr lang="en-US" sz="1800" dirty="0" err="1"/>
              <a:t>g_golombTab</a:t>
            </a:r>
            <a:r>
              <a:rPr lang="en-US" sz="1800" dirty="0"/>
              <a:t>[ min( </a:t>
            </a:r>
            <a:r>
              <a:rPr lang="en-US" sz="1800" i="1" dirty="0" err="1"/>
              <a:t>statCoeff</a:t>
            </a:r>
            <a:r>
              <a:rPr lang="en-US" sz="1800" dirty="0"/>
              <a:t>[ </a:t>
            </a:r>
            <a:r>
              <a:rPr lang="en-US" sz="1800" dirty="0" err="1"/>
              <a:t>sbType</a:t>
            </a:r>
            <a:r>
              <a:rPr lang="en-US" sz="1800" dirty="0"/>
              <a:t> ], 31 ) </a:t>
            </a:r>
            <a:endParaRPr lang="en-US" sz="1800" dirty="0" smtClean="0"/>
          </a:p>
          <a:p>
            <a:pPr marL="0" indent="0" algn="ctr" hangingPunct="0">
              <a:buNone/>
            </a:pPr>
            <a:endParaRPr lang="en-US" sz="1800" dirty="0"/>
          </a:p>
          <a:p>
            <a:pPr marL="287337" lvl="1" indent="0" algn="just" hangingPunct="0">
              <a:buNone/>
            </a:pPr>
            <a:r>
              <a:rPr lang="en-US" dirty="0" smtClean="0"/>
              <a:t>where </a:t>
            </a:r>
          </a:p>
          <a:p>
            <a:pPr lvl="1" algn="just" hangingPunct="0"/>
            <a:r>
              <a:rPr lang="en-US" dirty="0" smtClean="0"/>
              <a:t>Table</a:t>
            </a:r>
            <a:r>
              <a:rPr lang="en-US" i="1" dirty="0" smtClean="0"/>
              <a:t> </a:t>
            </a:r>
            <a:r>
              <a:rPr lang="en-US" i="1" dirty="0" err="1"/>
              <a:t>g_golombTab</a:t>
            </a:r>
            <a:r>
              <a:rPr lang="en-US" dirty="0"/>
              <a:t> size is </a:t>
            </a:r>
            <a:r>
              <a:rPr lang="en-US" dirty="0" smtClean="0"/>
              <a:t>32</a:t>
            </a:r>
          </a:p>
          <a:p>
            <a:pPr lvl="1" algn="just" hangingPunct="0"/>
            <a:endParaRPr lang="en-US" dirty="0" smtClean="0"/>
          </a:p>
          <a:p>
            <a:pPr lvl="1" algn="just" hangingPunct="0"/>
            <a:r>
              <a:rPr lang="en-US" i="1" dirty="0" err="1" smtClean="0"/>
              <a:t>statCoeff</a:t>
            </a:r>
            <a:r>
              <a:rPr lang="en-US" dirty="0" smtClean="0"/>
              <a:t> is an 8-bit variable kept for each of the 4 sub</a:t>
            </a:r>
            <a:r>
              <a:rPr lang="en-US" dirty="0" smtClean="0"/>
              <a:t>-block types</a:t>
            </a:r>
            <a:endParaRPr lang="en-US" i="1" dirty="0" smtClean="0"/>
          </a:p>
          <a:p>
            <a:pPr marL="287337" lvl="1" indent="0" algn="ctr" hangingPunct="0">
              <a:buNone/>
            </a:pPr>
            <a:r>
              <a:rPr lang="en-US" dirty="0" err="1" smtClean="0"/>
              <a:t>sbType</a:t>
            </a:r>
            <a:r>
              <a:rPr lang="en-US" dirty="0" smtClean="0"/>
              <a:t> = 2*</a:t>
            </a:r>
            <a:r>
              <a:rPr lang="en-US" dirty="0" err="1" smtClean="0"/>
              <a:t>isLuma</a:t>
            </a:r>
            <a:r>
              <a:rPr lang="en-US" dirty="0" smtClean="0"/>
              <a:t> + (</a:t>
            </a:r>
            <a:r>
              <a:rPr lang="en-US" dirty="0" err="1" smtClean="0"/>
              <a:t>iSubSet</a:t>
            </a:r>
            <a:r>
              <a:rPr lang="en-US" dirty="0" smtClean="0"/>
              <a:t>&gt;0)</a:t>
            </a:r>
          </a:p>
          <a:p>
            <a:pPr lvl="1" hangingPunct="0"/>
            <a:endParaRPr lang="en-US" i="1" dirty="0" smtClean="0"/>
          </a:p>
          <a:p>
            <a:pPr lvl="1" hangingPunct="0"/>
            <a:r>
              <a:rPr lang="en-US" dirty="0" smtClean="0"/>
              <a:t>and updated using the value of the first </a:t>
            </a:r>
            <a:r>
              <a:rPr lang="en-US" dirty="0"/>
              <a:t>coded </a:t>
            </a:r>
            <a:r>
              <a:rPr lang="en-US" i="1" dirty="0" err="1"/>
              <a:t>coeff_abs_level_remaining</a:t>
            </a:r>
            <a:r>
              <a:rPr lang="en-US" dirty="0"/>
              <a:t> </a:t>
            </a:r>
            <a:r>
              <a:rPr lang="en-US" dirty="0" smtClean="0"/>
              <a:t>of the 4×4 sub-block by</a:t>
            </a:r>
          </a:p>
          <a:p>
            <a:pPr marL="287337" lvl="1" indent="0" algn="ctr" hangingPunct="0">
              <a:buNone/>
            </a:pPr>
            <a:r>
              <a:rPr lang="en-US" dirty="0" err="1" smtClean="0"/>
              <a:t>statCoeff</a:t>
            </a:r>
            <a:r>
              <a:rPr lang="en-US" dirty="0" smtClean="0"/>
              <a:t>[</a:t>
            </a:r>
            <a:r>
              <a:rPr lang="en-US" dirty="0" err="1" smtClean="0"/>
              <a:t>sbType</a:t>
            </a:r>
            <a:r>
              <a:rPr lang="en-US" dirty="0" smtClean="0"/>
              <a:t>] += (level == </a:t>
            </a:r>
            <a:r>
              <a:rPr lang="en-US" dirty="0" err="1" smtClean="0"/>
              <a:t>statCoeff</a:t>
            </a:r>
            <a:r>
              <a:rPr lang="en-US" dirty="0" smtClean="0"/>
              <a:t>) ? 0 : ( ( level &lt; </a:t>
            </a:r>
            <a:r>
              <a:rPr lang="en-US" dirty="0" err="1" smtClean="0"/>
              <a:t>statCoeff</a:t>
            </a:r>
            <a:r>
              <a:rPr lang="en-US" dirty="0" smtClean="0"/>
              <a:t> ) ? -1 : 1)</a:t>
            </a:r>
          </a:p>
          <a:p>
            <a:pPr marL="287337" lvl="1" indent="0" hangingPunct="0">
              <a:buNone/>
            </a:pPr>
            <a:endParaRPr lang="en-US" dirty="0" smtClean="0"/>
          </a:p>
          <a:p>
            <a:pPr marL="287337" lvl="1" indent="0" hangingPunct="0">
              <a:buNone/>
            </a:pPr>
            <a:endParaRPr lang="en-US" dirty="0" smtClean="0"/>
          </a:p>
          <a:p>
            <a:pPr lvl="1" algn="just" hangingPunct="0"/>
            <a:endParaRPr lang="en-US" sz="2000" i="1" dirty="0"/>
          </a:p>
          <a:p>
            <a:pPr marL="287337" lvl="1" indent="0" algn="ctr" hangingPunct="0">
              <a:buNone/>
            </a:pPr>
            <a:endParaRPr lang="en-US" sz="2000" dirty="0"/>
          </a:p>
        </p:txBody>
      </p:sp>
    </p:spTree>
    <p:extLst>
      <p:ext uri="{BB962C8B-B14F-4D97-AF65-F5344CB8AC3E}">
        <p14:creationId xmlns:p14="http://schemas.microsoft.com/office/powerpoint/2010/main" val="18165654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nSpc>
                <a:spcPct val="100000"/>
              </a:lnSpc>
            </a:pPr>
            <a:r>
              <a:rPr lang="en-US" dirty="0" smtClean="0"/>
              <a:t>Variants</a:t>
            </a:r>
            <a:endParaRPr lang="en-US" dirty="0"/>
          </a:p>
        </p:txBody>
      </p:sp>
      <p:sp>
        <p:nvSpPr>
          <p:cNvPr id="3" name="Content Placeholder 2"/>
          <p:cNvSpPr>
            <a:spLocks noGrp="1"/>
          </p:cNvSpPr>
          <p:nvPr>
            <p:ph idx="1"/>
          </p:nvPr>
        </p:nvSpPr>
        <p:spPr>
          <a:xfrm>
            <a:off x="163512" y="904108"/>
            <a:ext cx="8904287" cy="5314950"/>
          </a:xfrm>
        </p:spPr>
        <p:txBody>
          <a:bodyPr>
            <a:normAutofit/>
          </a:bodyPr>
          <a:lstStyle/>
          <a:p>
            <a:pPr marL="0" lvl="0" indent="0" hangingPunct="0">
              <a:buNone/>
            </a:pPr>
            <a:endParaRPr lang="en-US" dirty="0" smtClean="0"/>
          </a:p>
          <a:p>
            <a:pPr marL="457200" indent="-457200" hangingPunct="0">
              <a:buFont typeface="+mj-lt"/>
              <a:buAutoNum type="arabicPeriod"/>
            </a:pPr>
            <a:r>
              <a:rPr lang="en-US" dirty="0" smtClean="0"/>
              <a:t>The proposed initialization </a:t>
            </a:r>
            <a:r>
              <a:rPr lang="en-US" dirty="0" smtClean="0"/>
              <a:t>combined with the fast update methods in JCTVC-N0101</a:t>
            </a:r>
          </a:p>
          <a:p>
            <a:pPr lvl="1" hangingPunct="0"/>
            <a:r>
              <a:rPr lang="en-US" dirty="0" smtClean="0"/>
              <a:t>They remove one condition in the coding loop</a:t>
            </a:r>
          </a:p>
          <a:p>
            <a:pPr marL="287337" lvl="1" indent="0" algn="ctr" hangingPunct="0">
              <a:buNone/>
            </a:pPr>
            <a:r>
              <a:rPr lang="en-US" dirty="0" err="1" smtClean="0"/>
              <a:t>cRiceParam</a:t>
            </a:r>
            <a:r>
              <a:rPr lang="en-US" dirty="0" smtClean="0"/>
              <a:t> </a:t>
            </a:r>
            <a:r>
              <a:rPr lang="en-US" dirty="0"/>
              <a:t>= Min( </a:t>
            </a:r>
            <a:r>
              <a:rPr lang="en-US" dirty="0" err="1"/>
              <a:t>cLastRice</a:t>
            </a:r>
            <a:r>
              <a:rPr lang="en-US" dirty="0"/>
              <a:t> + ( </a:t>
            </a:r>
            <a:r>
              <a:rPr lang="en-US" dirty="0" err="1"/>
              <a:t>AbsLevel</a:t>
            </a:r>
            <a:r>
              <a:rPr lang="en-US" dirty="0"/>
              <a:t> &gt;&gt; ( 2  +  </a:t>
            </a:r>
            <a:r>
              <a:rPr lang="en-US" dirty="0" err="1"/>
              <a:t>cLastRice</a:t>
            </a:r>
            <a:r>
              <a:rPr lang="en-US" dirty="0"/>
              <a:t> ) ), 4 </a:t>
            </a:r>
            <a:r>
              <a:rPr lang="en-US" dirty="0" smtClean="0"/>
              <a:t>)</a:t>
            </a:r>
            <a:endParaRPr lang="en-US" dirty="0" smtClean="0"/>
          </a:p>
          <a:p>
            <a:pPr lvl="1" hangingPunct="0"/>
            <a:endParaRPr lang="en-US" dirty="0" smtClean="0"/>
          </a:p>
          <a:p>
            <a:pPr marL="0" indent="0" hangingPunct="0">
              <a:buNone/>
            </a:pPr>
            <a:endParaRPr lang="en-US" dirty="0"/>
          </a:p>
          <a:p>
            <a:pPr marL="0" indent="0" hangingPunct="0">
              <a:buNone/>
            </a:pPr>
            <a:endParaRPr lang="en-US" dirty="0" smtClean="0"/>
          </a:p>
          <a:p>
            <a:pPr marL="457200" indent="-457200" hangingPunct="0">
              <a:buFont typeface="+mj-lt"/>
              <a:buAutoNum type="arabicPeriod" startAt="2"/>
            </a:pPr>
            <a:r>
              <a:rPr lang="en-US" dirty="0" smtClean="0"/>
              <a:t>The </a:t>
            </a:r>
            <a:r>
              <a:rPr lang="en-US" dirty="0"/>
              <a:t>proposed </a:t>
            </a:r>
            <a:r>
              <a:rPr lang="en-US" dirty="0" smtClean="0"/>
              <a:t>initialization applied only to transform skip blocks</a:t>
            </a:r>
            <a:endParaRPr lang="en-US" dirty="0"/>
          </a:p>
        </p:txBody>
      </p:sp>
    </p:spTree>
    <p:extLst>
      <p:ext uri="{BB962C8B-B14F-4D97-AF65-F5344CB8AC3E}">
        <p14:creationId xmlns:p14="http://schemas.microsoft.com/office/powerpoint/2010/main" val="40711403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BD-rate for lossless</a:t>
            </a:r>
            <a:endParaRPr lang="en-US" dirty="0"/>
          </a:p>
        </p:txBody>
      </p:sp>
      <p:sp>
        <p:nvSpPr>
          <p:cNvPr id="23" name="TextBox 22"/>
          <p:cNvSpPr txBox="1"/>
          <p:nvPr/>
        </p:nvSpPr>
        <p:spPr>
          <a:xfrm>
            <a:off x="228600" y="1143000"/>
            <a:ext cx="1524000" cy="307777"/>
          </a:xfrm>
          <a:prstGeom prst="rect">
            <a:avLst/>
          </a:prstGeom>
          <a:noFill/>
        </p:spPr>
        <p:txBody>
          <a:bodyPr wrap="square" rtlCol="0">
            <a:spAutoFit/>
          </a:bodyPr>
          <a:lstStyle/>
          <a:p>
            <a:r>
              <a:rPr lang="en-US" sz="1400" b="1" dirty="0" smtClean="0"/>
              <a:t>HEVC update</a:t>
            </a:r>
            <a:endParaRPr lang="en-US" sz="1400" b="1" dirty="0"/>
          </a:p>
        </p:txBody>
      </p:sp>
      <p:sp>
        <p:nvSpPr>
          <p:cNvPr id="24" name="TextBox 23"/>
          <p:cNvSpPr txBox="1"/>
          <p:nvPr/>
        </p:nvSpPr>
        <p:spPr>
          <a:xfrm>
            <a:off x="228600" y="3657600"/>
            <a:ext cx="1447800" cy="307777"/>
          </a:xfrm>
          <a:prstGeom prst="rect">
            <a:avLst/>
          </a:prstGeom>
          <a:noFill/>
        </p:spPr>
        <p:txBody>
          <a:bodyPr wrap="square" rtlCol="0">
            <a:spAutoFit/>
          </a:bodyPr>
          <a:lstStyle/>
          <a:p>
            <a:r>
              <a:rPr lang="en-US" sz="1400" b="1" dirty="0" smtClean="0"/>
              <a:t>Fast update</a:t>
            </a:r>
            <a:endParaRPr lang="en-US" sz="1400" b="1" dirty="0"/>
          </a:p>
        </p:txBody>
      </p:sp>
      <p:graphicFrame>
        <p:nvGraphicFramePr>
          <p:cNvPr id="9" name="Table 8"/>
          <p:cNvGraphicFramePr>
            <a:graphicFrameLocks noGrp="1"/>
          </p:cNvGraphicFramePr>
          <p:nvPr>
            <p:extLst>
              <p:ext uri="{D42A27DB-BD31-4B8C-83A1-F6EECF244321}">
                <p14:modId xmlns:p14="http://schemas.microsoft.com/office/powerpoint/2010/main" val="4018978603"/>
              </p:ext>
            </p:extLst>
          </p:nvPr>
        </p:nvGraphicFramePr>
        <p:xfrm>
          <a:off x="1852614" y="1296888"/>
          <a:ext cx="6300786" cy="891540"/>
        </p:xfrm>
        <a:graphic>
          <a:graphicData uri="http://schemas.openxmlformats.org/drawingml/2006/table">
            <a:tbl>
              <a:tblPr/>
              <a:tblGrid>
                <a:gridCol w="1050131"/>
                <a:gridCol w="1050131"/>
                <a:gridCol w="1050131"/>
                <a:gridCol w="1050131"/>
                <a:gridCol w="1050131"/>
                <a:gridCol w="1050131"/>
              </a:tblGrid>
              <a:tr h="140970">
                <a:tc>
                  <a:txBody>
                    <a:bodyPr/>
                    <a:lstStyle/>
                    <a:p>
                      <a:pPr algn="l" fontAlgn="b"/>
                      <a:r>
                        <a:rPr lang="en-US" sz="1400" b="1" i="0" u="none" strike="noStrike" dirty="0">
                          <a:solidFill>
                            <a:srgbClr val="000000"/>
                          </a:solidFill>
                          <a:effectLst/>
                          <a:latin typeface="Times New Roman"/>
                        </a:rPr>
                        <a:t> </a:t>
                      </a:r>
                      <a:r>
                        <a:rPr lang="en-US" sz="1400" b="1" i="0" u="none" strike="noStrike" dirty="0" smtClean="0">
                          <a:solidFill>
                            <a:srgbClr val="000000"/>
                          </a:solidFill>
                          <a:effectLst/>
                          <a:latin typeface="Times New Roman"/>
                        </a:rPr>
                        <a:t>Max Rice 4</a:t>
                      </a:r>
                      <a:endParaRPr lang="en-US" sz="1400" b="1" i="0" u="none" strike="noStrike" dirty="0">
                        <a:solidFill>
                          <a:srgbClr val="000000"/>
                        </a:solidFill>
                        <a:effectLst/>
                        <a:latin typeface="Times New Roman"/>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Class 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Class 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SC RGB444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SC YUV444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RangeExt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0970">
                <a:tc>
                  <a:txBody>
                    <a:bodyPr/>
                    <a:lstStyle/>
                    <a:p>
                      <a:pPr algn="ctr" fontAlgn="b"/>
                      <a:r>
                        <a:rPr lang="en-US" sz="1400" b="0" i="0" u="none" strike="noStrike">
                          <a:solidFill>
                            <a:srgbClr val="000000"/>
                          </a:solidFill>
                          <a:effectLst/>
                          <a:latin typeface="Times New Roman"/>
                        </a:rPr>
                        <a:t>AI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-10.4%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400" b="0" i="0" u="none" strike="noStrike" dirty="0">
                          <a:solidFill>
                            <a:srgbClr val="000000"/>
                          </a:solidFill>
                          <a:effectLst/>
                          <a:latin typeface="Times New Roman"/>
                        </a:rPr>
                        <a:t>-7.7%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400" b="0" i="0" u="none" strike="noStrike">
                          <a:solidFill>
                            <a:srgbClr val="000000"/>
                          </a:solidFill>
                          <a:effectLst/>
                          <a:latin typeface="Times New Roman"/>
                        </a:rPr>
                        <a:t>-3.1%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r>
              <a:tr h="140970">
                <a:tc>
                  <a:txBody>
                    <a:bodyPr/>
                    <a:lstStyle/>
                    <a:p>
                      <a:pPr algn="ctr" fontAlgn="b"/>
                      <a:r>
                        <a:rPr lang="en-US" sz="1400" b="0" i="0" u="none" strike="noStrike">
                          <a:solidFill>
                            <a:srgbClr val="000000"/>
                          </a:solidFill>
                          <a:effectLst/>
                          <a:latin typeface="Times New Roman"/>
                        </a:rPr>
                        <a:t>RA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-8.9%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400" b="0" i="0" u="none" strike="noStrike">
                          <a:solidFill>
                            <a:srgbClr val="000000"/>
                          </a:solidFill>
                          <a:effectLst/>
                          <a:latin typeface="Times New Roman"/>
                        </a:rPr>
                        <a:t>-7.1%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400" b="0" i="0" u="none" strike="noStrike">
                          <a:solidFill>
                            <a:srgbClr val="000000"/>
                          </a:solidFill>
                          <a:effectLst/>
                          <a:latin typeface="Times New Roman"/>
                        </a:rPr>
                        <a:t>-2.4%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0970">
                <a:tc>
                  <a:txBody>
                    <a:bodyPr/>
                    <a:lstStyle/>
                    <a:p>
                      <a:pPr algn="ctr" fontAlgn="b"/>
                      <a:r>
                        <a:rPr lang="en-US" sz="1400" b="0" i="0" u="none" strike="noStrike">
                          <a:solidFill>
                            <a:srgbClr val="000000"/>
                          </a:solidFill>
                          <a:effectLst/>
                          <a:latin typeface="Times New Roman"/>
                        </a:rPr>
                        <a:t>LB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-8.1%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400" b="0" i="0" u="none" strike="noStrike">
                          <a:solidFill>
                            <a:srgbClr val="000000"/>
                          </a:solidFill>
                          <a:effectLst/>
                          <a:latin typeface="Times New Roman"/>
                        </a:rPr>
                        <a:t>-7.3%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400" b="0" i="0" u="none" strike="noStrike" dirty="0">
                          <a:solidFill>
                            <a:srgbClr val="000000"/>
                          </a:solidFill>
                          <a:effectLst/>
                          <a:latin typeface="Times New Roman"/>
                        </a:rPr>
                        <a:t>-2.4%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452539699"/>
              </p:ext>
            </p:extLst>
          </p:nvPr>
        </p:nvGraphicFramePr>
        <p:xfrm>
          <a:off x="1852612" y="2420838"/>
          <a:ext cx="6300786" cy="891540"/>
        </p:xfrm>
        <a:graphic>
          <a:graphicData uri="http://schemas.openxmlformats.org/drawingml/2006/table">
            <a:tbl>
              <a:tblPr/>
              <a:tblGrid>
                <a:gridCol w="1050131"/>
                <a:gridCol w="1050131"/>
                <a:gridCol w="1050131"/>
                <a:gridCol w="1050131"/>
                <a:gridCol w="1050131"/>
                <a:gridCol w="1050131"/>
              </a:tblGrid>
              <a:tr h="218703">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400" b="1" i="0" u="none" strike="noStrike" dirty="0">
                          <a:solidFill>
                            <a:srgbClr val="000000"/>
                          </a:solidFill>
                          <a:effectLst/>
                          <a:latin typeface="Times New Roman"/>
                        </a:rPr>
                        <a:t> </a:t>
                      </a:r>
                      <a:r>
                        <a:rPr lang="en-US" sz="1400" b="1" i="0" u="none" strike="noStrike" dirty="0" smtClean="0">
                          <a:solidFill>
                            <a:srgbClr val="000000"/>
                          </a:solidFill>
                          <a:effectLst/>
                          <a:latin typeface="Times New Roman"/>
                        </a:rPr>
                        <a:t> Max Rice 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Class 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Class 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Times New Roman"/>
                        </a:rPr>
                        <a:t>SC RGB444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SC YUV444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RangeExt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8703">
                <a:tc>
                  <a:txBody>
                    <a:bodyPr/>
                    <a:lstStyle/>
                    <a:p>
                      <a:pPr algn="ctr" fontAlgn="b"/>
                      <a:r>
                        <a:rPr lang="en-US" sz="1400" b="0" i="0" u="none" strike="noStrike">
                          <a:solidFill>
                            <a:srgbClr val="000000"/>
                          </a:solidFill>
                          <a:effectLst/>
                          <a:latin typeface="Times New Roman"/>
                        </a:rPr>
                        <a:t>AI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-2.1%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-12.5%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400" b="0" i="0" u="none" strike="noStrike">
                          <a:solidFill>
                            <a:srgbClr val="000000"/>
                          </a:solidFill>
                          <a:effectLst/>
                          <a:latin typeface="Times New Roman"/>
                        </a:rPr>
                        <a:t>-8.5%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400" b="0" i="0" u="none" strike="noStrike" dirty="0">
                          <a:solidFill>
                            <a:srgbClr val="000000"/>
                          </a:solidFill>
                          <a:effectLst/>
                          <a:latin typeface="Times New Roman"/>
                        </a:rPr>
                        <a:t>-3.4%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r>
              <a:tr h="218703">
                <a:tc>
                  <a:txBody>
                    <a:bodyPr/>
                    <a:lstStyle/>
                    <a:p>
                      <a:pPr algn="ctr" fontAlgn="b"/>
                      <a:r>
                        <a:rPr lang="en-US" sz="1400" b="0" i="0" u="none" strike="noStrike">
                          <a:solidFill>
                            <a:srgbClr val="000000"/>
                          </a:solidFill>
                          <a:effectLst/>
                          <a:latin typeface="Times New Roman"/>
                        </a:rPr>
                        <a:t>RA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-10.6%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400" b="0" i="0" u="none" strike="noStrike">
                          <a:solidFill>
                            <a:srgbClr val="000000"/>
                          </a:solidFill>
                          <a:effectLst/>
                          <a:latin typeface="Times New Roman"/>
                        </a:rPr>
                        <a:t>-7.6%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400" b="0" i="0" u="none" strike="noStrike">
                          <a:solidFill>
                            <a:srgbClr val="000000"/>
                          </a:solidFill>
                          <a:effectLst/>
                          <a:latin typeface="Times New Roman"/>
                        </a:rPr>
                        <a:t>-2.5%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8703">
                <a:tc>
                  <a:txBody>
                    <a:bodyPr/>
                    <a:lstStyle/>
                    <a:p>
                      <a:pPr algn="ctr" fontAlgn="b"/>
                      <a:r>
                        <a:rPr lang="en-US" sz="1400" b="0" i="0" u="none" strike="noStrike" dirty="0">
                          <a:solidFill>
                            <a:srgbClr val="000000"/>
                          </a:solidFill>
                          <a:effectLst/>
                          <a:latin typeface="Times New Roman"/>
                        </a:rPr>
                        <a:t>LB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Times New Roman"/>
                        </a:rPr>
                        <a:t>-0.7%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Times New Roman"/>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-9.7%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400" b="0" i="0" u="none" strike="noStrike">
                          <a:solidFill>
                            <a:srgbClr val="000000"/>
                          </a:solidFill>
                          <a:effectLst/>
                          <a:latin typeface="Times New Roman"/>
                        </a:rPr>
                        <a:t>-8.1%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400" b="0" i="0" u="none" strike="noStrike" dirty="0">
                          <a:solidFill>
                            <a:srgbClr val="000000"/>
                          </a:solidFill>
                          <a:effectLst/>
                          <a:latin typeface="Times New Roman"/>
                        </a:rPr>
                        <a:t>-2.5%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1629722307"/>
              </p:ext>
            </p:extLst>
          </p:nvPr>
        </p:nvGraphicFramePr>
        <p:xfrm>
          <a:off x="1828800" y="3886200"/>
          <a:ext cx="6324600" cy="891540"/>
        </p:xfrm>
        <a:graphic>
          <a:graphicData uri="http://schemas.openxmlformats.org/drawingml/2006/table">
            <a:tbl>
              <a:tblPr/>
              <a:tblGrid>
                <a:gridCol w="1054100"/>
                <a:gridCol w="1054100"/>
                <a:gridCol w="1054100"/>
                <a:gridCol w="1054100"/>
                <a:gridCol w="1054100"/>
                <a:gridCol w="1054100"/>
              </a:tblGrid>
              <a:tr h="140970">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400" b="1" i="0" u="none" strike="noStrike" dirty="0">
                          <a:solidFill>
                            <a:srgbClr val="000000"/>
                          </a:solidFill>
                          <a:effectLst/>
                          <a:latin typeface="Times New Roman"/>
                        </a:rPr>
                        <a:t> </a:t>
                      </a:r>
                      <a:r>
                        <a:rPr lang="en-US" sz="1400" b="1" i="0" u="none" strike="noStrike" dirty="0" smtClean="0">
                          <a:solidFill>
                            <a:srgbClr val="000000"/>
                          </a:solidFill>
                          <a:effectLst/>
                          <a:latin typeface="Times New Roman"/>
                        </a:rPr>
                        <a:t> Max Rice 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Class 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Class 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SC RGB444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SC YUV444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RangeExt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0970">
                <a:tc>
                  <a:txBody>
                    <a:bodyPr/>
                    <a:lstStyle/>
                    <a:p>
                      <a:pPr algn="ctr" fontAlgn="b"/>
                      <a:r>
                        <a:rPr lang="en-US" sz="1400" b="0" i="0" u="none" strike="noStrike">
                          <a:solidFill>
                            <a:srgbClr val="000000"/>
                          </a:solidFill>
                          <a:effectLst/>
                          <a:latin typeface="Times New Roman"/>
                        </a:rPr>
                        <a:t>AI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-10.2%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400" b="0" i="0" u="none" strike="noStrike">
                          <a:solidFill>
                            <a:srgbClr val="000000"/>
                          </a:solidFill>
                          <a:effectLst/>
                          <a:latin typeface="Times New Roman"/>
                        </a:rPr>
                        <a:t>-7.6%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400" b="0" i="0" u="none" strike="noStrike">
                          <a:solidFill>
                            <a:srgbClr val="000000"/>
                          </a:solidFill>
                          <a:effectLst/>
                          <a:latin typeface="Times New Roman"/>
                        </a:rPr>
                        <a:t>-3.4%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r>
              <a:tr h="140970">
                <a:tc>
                  <a:txBody>
                    <a:bodyPr/>
                    <a:lstStyle/>
                    <a:p>
                      <a:pPr algn="ctr" fontAlgn="b"/>
                      <a:r>
                        <a:rPr lang="en-US" sz="1400" b="0" i="0" u="none" strike="noStrike">
                          <a:solidFill>
                            <a:srgbClr val="000000"/>
                          </a:solidFill>
                          <a:effectLst/>
                          <a:latin typeface="Times New Roman"/>
                        </a:rPr>
                        <a:t>RA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-8.9%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400" b="0" i="0" u="none" strike="noStrike">
                          <a:solidFill>
                            <a:srgbClr val="000000"/>
                          </a:solidFill>
                          <a:effectLst/>
                          <a:latin typeface="Times New Roman"/>
                        </a:rPr>
                        <a:t>-6.9%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400" b="0" i="0" u="none" strike="noStrike" dirty="0">
                          <a:solidFill>
                            <a:srgbClr val="000000"/>
                          </a:solidFill>
                          <a:effectLst/>
                          <a:latin typeface="Times New Roman"/>
                        </a:rPr>
                        <a:t>-2.7%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0970">
                <a:tc>
                  <a:txBody>
                    <a:bodyPr/>
                    <a:lstStyle/>
                    <a:p>
                      <a:pPr algn="ctr" fontAlgn="b"/>
                      <a:r>
                        <a:rPr lang="en-US" sz="1400" b="0" i="0" u="none" strike="noStrike">
                          <a:solidFill>
                            <a:srgbClr val="000000"/>
                          </a:solidFill>
                          <a:effectLst/>
                          <a:latin typeface="Times New Roman"/>
                        </a:rPr>
                        <a:t>LB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-8.0%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400" b="0" i="0" u="none" strike="noStrike">
                          <a:solidFill>
                            <a:srgbClr val="000000"/>
                          </a:solidFill>
                          <a:effectLst/>
                          <a:latin typeface="Times New Roman"/>
                        </a:rPr>
                        <a:t>-7.3%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400" b="0" i="0" u="none" strike="noStrike" dirty="0">
                          <a:solidFill>
                            <a:srgbClr val="000000"/>
                          </a:solidFill>
                          <a:effectLst/>
                          <a:latin typeface="Times New Roman"/>
                        </a:rPr>
                        <a:t>-2.7%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2276542551"/>
              </p:ext>
            </p:extLst>
          </p:nvPr>
        </p:nvGraphicFramePr>
        <p:xfrm>
          <a:off x="1819272" y="5029200"/>
          <a:ext cx="6334128" cy="891540"/>
        </p:xfrm>
        <a:graphic>
          <a:graphicData uri="http://schemas.openxmlformats.org/drawingml/2006/table">
            <a:tbl>
              <a:tblPr/>
              <a:tblGrid>
                <a:gridCol w="1055688"/>
                <a:gridCol w="1055688"/>
                <a:gridCol w="1055688"/>
                <a:gridCol w="1055688"/>
                <a:gridCol w="1055688"/>
                <a:gridCol w="1055688"/>
              </a:tblGrid>
              <a:tr h="140970">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400" b="1" i="0" u="none" strike="noStrike" dirty="0">
                          <a:solidFill>
                            <a:srgbClr val="000000"/>
                          </a:solidFill>
                          <a:effectLst/>
                          <a:latin typeface="Times New Roman"/>
                        </a:rPr>
                        <a:t> </a:t>
                      </a:r>
                      <a:r>
                        <a:rPr lang="en-US" sz="1400" b="1" i="0" u="none" strike="noStrike" dirty="0" smtClean="0">
                          <a:solidFill>
                            <a:srgbClr val="000000"/>
                          </a:solidFill>
                          <a:effectLst/>
                          <a:latin typeface="Times New Roman"/>
                        </a:rPr>
                        <a:t>  Max Rice 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Times New Roman"/>
                        </a:rPr>
                        <a:t>Class 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Class 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SC RGB444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SC YUV444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RangeExt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0970">
                <a:tc>
                  <a:txBody>
                    <a:bodyPr/>
                    <a:lstStyle/>
                    <a:p>
                      <a:pPr algn="ctr" fontAlgn="b"/>
                      <a:r>
                        <a:rPr lang="en-US" sz="1400" b="0" i="0" u="none" strike="noStrike">
                          <a:solidFill>
                            <a:srgbClr val="000000"/>
                          </a:solidFill>
                          <a:effectLst/>
                          <a:latin typeface="Times New Roman"/>
                        </a:rPr>
                        <a:t>AI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-2.1%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-12.6%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400" b="0" i="0" u="none" strike="noStrike">
                          <a:solidFill>
                            <a:srgbClr val="000000"/>
                          </a:solidFill>
                          <a:effectLst/>
                          <a:latin typeface="Times New Roman"/>
                        </a:rPr>
                        <a:t>-8.6%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400" b="0" i="0" u="none" strike="noStrike">
                          <a:solidFill>
                            <a:srgbClr val="000000"/>
                          </a:solidFill>
                          <a:effectLst/>
                          <a:latin typeface="Times New Roman"/>
                        </a:rPr>
                        <a:t>-3.6%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r>
              <a:tr h="140970">
                <a:tc>
                  <a:txBody>
                    <a:bodyPr/>
                    <a:lstStyle/>
                    <a:p>
                      <a:pPr algn="ctr" fontAlgn="b"/>
                      <a:r>
                        <a:rPr lang="en-US" sz="1400" b="0" i="0" u="none" strike="noStrike">
                          <a:solidFill>
                            <a:srgbClr val="000000"/>
                          </a:solidFill>
                          <a:effectLst/>
                          <a:latin typeface="Times New Roman"/>
                        </a:rPr>
                        <a:t>RA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400" b="0" i="0" u="none" strike="noStrike">
                          <a:solidFill>
                            <a:srgbClr val="000000"/>
                          </a:solidFill>
                          <a:effectLst/>
                          <a:latin typeface="Times New Roman"/>
                        </a:rPr>
                        <a:t>-7.8%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400" b="0" i="0" u="none" strike="noStrike" dirty="0">
                          <a:solidFill>
                            <a:srgbClr val="000000"/>
                          </a:solidFill>
                          <a:effectLst/>
                          <a:latin typeface="Times New Roman"/>
                        </a:rPr>
                        <a:t>-2.8%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0970">
                <a:tc>
                  <a:txBody>
                    <a:bodyPr/>
                    <a:lstStyle/>
                    <a:p>
                      <a:pPr algn="ctr" fontAlgn="b"/>
                      <a:r>
                        <a:rPr lang="en-US" sz="1400" b="0" i="0" u="none" strike="noStrike">
                          <a:solidFill>
                            <a:srgbClr val="000000"/>
                          </a:solidFill>
                          <a:effectLst/>
                          <a:latin typeface="Times New Roman"/>
                        </a:rPr>
                        <a:t>LB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Times New Roman"/>
                        </a:rPr>
                        <a:t>-9.9%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400" b="0" i="0" u="none" strike="noStrike">
                          <a:solidFill>
                            <a:srgbClr val="000000"/>
                          </a:solidFill>
                          <a:effectLst/>
                          <a:latin typeface="Times New Roman"/>
                        </a:rPr>
                        <a:t>-8.2%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400" b="0" i="0" u="none" strike="noStrike" dirty="0">
                          <a:solidFill>
                            <a:srgbClr val="000000"/>
                          </a:solidFill>
                          <a:effectLst/>
                          <a:latin typeface="Times New Roman"/>
                        </a:rPr>
                        <a:t>-2.8%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2601171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Content Placeholder 2"/>
          <p:cNvSpPr txBox="1">
            <a:spLocks/>
          </p:cNvSpPr>
          <p:nvPr/>
        </p:nvSpPr>
        <p:spPr bwMode="auto">
          <a:xfrm>
            <a:off x="163513" y="914993"/>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a:lstStyle>
          <a:p>
            <a:pPr lvl="1"/>
            <a:endParaRPr lang="en-US" dirty="0" smtClean="0"/>
          </a:p>
          <a:p>
            <a:pPr lvl="1"/>
            <a:endParaRPr lang="en-US" dirty="0"/>
          </a:p>
          <a:p>
            <a:pPr lvl="1"/>
            <a:endParaRPr lang="en-US" dirty="0" smtClean="0"/>
          </a:p>
          <a:p>
            <a:pPr lvl="1"/>
            <a:endParaRPr lang="en-US" dirty="0"/>
          </a:p>
          <a:p>
            <a:pPr lvl="1"/>
            <a:endParaRPr lang="en-US" dirty="0" smtClean="0"/>
          </a:p>
          <a:p>
            <a:pPr lvl="1"/>
            <a:endParaRPr lang="en-US" dirty="0"/>
          </a:p>
        </p:txBody>
      </p:sp>
      <p:sp>
        <p:nvSpPr>
          <p:cNvPr id="2" name="Title 1"/>
          <p:cNvSpPr>
            <a:spLocks noGrp="1"/>
          </p:cNvSpPr>
          <p:nvPr>
            <p:ph type="title"/>
          </p:nvPr>
        </p:nvSpPr>
        <p:spPr/>
        <p:txBody>
          <a:bodyPr/>
          <a:lstStyle/>
          <a:p>
            <a:r>
              <a:rPr lang="en-US" dirty="0" smtClean="0"/>
              <a:t>BD-rate for </a:t>
            </a:r>
            <a:r>
              <a:rPr lang="en-US" dirty="0" err="1" smtClean="0"/>
              <a:t>lossy</a:t>
            </a:r>
            <a:endParaRPr lang="en-US" dirty="0"/>
          </a:p>
        </p:txBody>
      </p:sp>
      <p:sp>
        <p:nvSpPr>
          <p:cNvPr id="7" name="TextBox 6"/>
          <p:cNvSpPr txBox="1"/>
          <p:nvPr/>
        </p:nvSpPr>
        <p:spPr>
          <a:xfrm>
            <a:off x="304800" y="914993"/>
            <a:ext cx="7010400" cy="523220"/>
          </a:xfrm>
          <a:prstGeom prst="rect">
            <a:avLst/>
          </a:prstGeom>
          <a:noFill/>
        </p:spPr>
        <p:txBody>
          <a:bodyPr wrap="square" rtlCol="0">
            <a:spAutoFit/>
          </a:bodyPr>
          <a:lstStyle/>
          <a:p>
            <a:r>
              <a:rPr lang="en-US" sz="1400" b="1" dirty="0" smtClean="0"/>
              <a:t>Case: </a:t>
            </a:r>
            <a:r>
              <a:rPr lang="en-US" sz="1400" b="1" dirty="0" smtClean="0"/>
              <a:t>Max </a:t>
            </a:r>
            <a:r>
              <a:rPr lang="en-US" sz="1400" b="1" dirty="0" smtClean="0"/>
              <a:t>Rice 4 </a:t>
            </a:r>
            <a:r>
              <a:rPr lang="en-US" sz="1400" b="1" dirty="0" smtClean="0"/>
              <a:t>– Always </a:t>
            </a:r>
            <a:r>
              <a:rPr lang="en-US" sz="1400" b="1" dirty="0" smtClean="0"/>
              <a:t>applied </a:t>
            </a:r>
            <a:r>
              <a:rPr lang="en-US" sz="1400" dirty="0" smtClean="0"/>
              <a:t>(transform &amp; transform skip)</a:t>
            </a:r>
          </a:p>
          <a:p>
            <a:r>
              <a:rPr lang="en-US" sz="1400" b="1" dirty="0" smtClean="0"/>
              <a:t> </a:t>
            </a:r>
            <a:endParaRPr lang="en-US" sz="1400" b="1" dirty="0"/>
          </a:p>
        </p:txBody>
      </p:sp>
      <p:graphicFrame>
        <p:nvGraphicFramePr>
          <p:cNvPr id="4" name="Table 3"/>
          <p:cNvGraphicFramePr>
            <a:graphicFrameLocks noGrp="1"/>
          </p:cNvGraphicFramePr>
          <p:nvPr>
            <p:extLst>
              <p:ext uri="{D42A27DB-BD31-4B8C-83A1-F6EECF244321}">
                <p14:modId xmlns:p14="http://schemas.microsoft.com/office/powerpoint/2010/main" val="2081039391"/>
              </p:ext>
            </p:extLst>
          </p:nvPr>
        </p:nvGraphicFramePr>
        <p:xfrm>
          <a:off x="457200" y="1371601"/>
          <a:ext cx="7772401" cy="5188829"/>
        </p:xfrm>
        <a:graphic>
          <a:graphicData uri="http://schemas.openxmlformats.org/drawingml/2006/table">
            <a:tbl>
              <a:tblPr/>
              <a:tblGrid>
                <a:gridCol w="931402"/>
                <a:gridCol w="760111"/>
                <a:gridCol w="760111"/>
                <a:gridCol w="760111"/>
                <a:gridCol w="760111"/>
                <a:gridCol w="760111"/>
                <a:gridCol w="760111"/>
                <a:gridCol w="760111"/>
                <a:gridCol w="760111"/>
                <a:gridCol w="760111"/>
              </a:tblGrid>
              <a:tr h="176683">
                <a:tc>
                  <a:txBody>
                    <a:bodyPr/>
                    <a:lstStyle/>
                    <a:p>
                      <a:pPr algn="l" fontAlgn="b"/>
                      <a:endParaRPr lang="en-US" sz="1100" b="0" i="0" u="none" strike="noStrike" dirty="0">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100" b="1" i="0" u="none" strike="noStrike">
                          <a:solidFill>
                            <a:srgbClr val="000000"/>
                          </a:solidFill>
                          <a:effectLst/>
                          <a:latin typeface="Arial"/>
                        </a:rPr>
                        <a:t>All Intra RExt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1" i="0" u="none" strike="noStrike">
                          <a:solidFill>
                            <a:srgbClr val="000000"/>
                          </a:solidFill>
                          <a:effectLst/>
                          <a:latin typeface="Arial"/>
                        </a:rPr>
                        <a:t>All Intra RExt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1" i="0" u="none" strike="noStrike">
                          <a:solidFill>
                            <a:srgbClr val="000000"/>
                          </a:solidFill>
                          <a:effectLst/>
                          <a:latin typeface="Arial"/>
                        </a:rPr>
                        <a:t>All Intra RExt Super-High-tier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80811">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76683">
                <a:tc>
                  <a:txBody>
                    <a:bodyPr/>
                    <a:lstStyle/>
                    <a:p>
                      <a:pPr algn="l" fontAlgn="b"/>
                      <a:r>
                        <a:rPr lang="en-US" sz="11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-0.6%</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-0.8%</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-0.7%</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-1.0%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-1.1%</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-1.1%</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-1.4%</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-1.5%</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-1.5%</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76683">
                <a:tc>
                  <a:txBody>
                    <a:bodyPr/>
                    <a:lstStyle/>
                    <a:p>
                      <a:pPr algn="l" fontAlgn="b"/>
                      <a:r>
                        <a:rPr lang="en-US" sz="11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dirty="0">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dirty="0">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76683">
                <a:tc>
                  <a:txBody>
                    <a:bodyPr/>
                    <a:lstStyle/>
                    <a:p>
                      <a:pPr algn="l" fontAlgn="b"/>
                      <a:r>
                        <a:rPr lang="en-US" sz="11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-3.5%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-3.4%</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-5.7%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-5.7%</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-5.7%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-8.2%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-8.5%</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-8.5%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76683">
                <a:tc>
                  <a:txBody>
                    <a:bodyPr/>
                    <a:lstStyle/>
                    <a:p>
                      <a:pPr algn="l" fontAlgn="b"/>
                      <a:r>
                        <a:rPr lang="en-US" sz="11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-0.7%</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-1.5%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-1.5%</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-1.4%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-2.9%</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-2.9%</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-3.1%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80811">
                <a:tc>
                  <a:txBody>
                    <a:bodyPr/>
                    <a:lstStyle/>
                    <a:p>
                      <a:pPr algn="l" fontAlgn="b"/>
                      <a:r>
                        <a:rPr lang="en-US" sz="11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76683">
                <a:tc>
                  <a:txBody>
                    <a:bodyPr/>
                    <a:lstStyle/>
                    <a:p>
                      <a:pPr algn="l" fontAlgn="b"/>
                      <a:r>
                        <a:rPr lang="en-US" sz="11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100" b="0" i="0" u="none" strike="noStrike">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98%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80811">
                <a:tc>
                  <a:txBody>
                    <a:bodyPr/>
                    <a:lstStyle/>
                    <a:p>
                      <a:pPr algn="l" fontAlgn="b"/>
                      <a:r>
                        <a:rPr lang="en-US" sz="11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100" b="0" i="0" u="none" strike="noStrike">
                          <a:solidFill>
                            <a:srgbClr val="000000"/>
                          </a:solidFill>
                          <a:effectLst/>
                          <a:latin typeface="Arial"/>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80811">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n-US" sz="1100" b="0" i="0" u="none" strike="noStrike">
                          <a:solidFill>
                            <a:srgbClr val="000000"/>
                          </a:solidFill>
                          <a:effectLst/>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n-US" sz="1100" b="0" i="0" u="none" strike="noStrike">
                          <a:solidFill>
                            <a:srgbClr val="000000"/>
                          </a:solidFill>
                          <a:effectLst/>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r>
              <a:tr h="176683">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100" b="1" i="0" u="none" strike="noStrike">
                          <a:solidFill>
                            <a:srgbClr val="000000"/>
                          </a:solidFill>
                          <a:effectLst/>
                          <a:latin typeface="Arial"/>
                        </a:rPr>
                        <a:t>Random Access RExt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1" i="0" u="none" strike="noStrike">
                          <a:solidFill>
                            <a:srgbClr val="000000"/>
                          </a:solidFill>
                          <a:effectLst/>
                          <a:latin typeface="Arial"/>
                        </a:rPr>
                        <a:t>Random Access RExt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100" b="1"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1"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1" i="0" u="none" strike="noStrike">
                        <a:solidFill>
                          <a:srgbClr val="000000"/>
                        </a:solidFill>
                        <a:effectLst/>
                        <a:latin typeface="Arial"/>
                      </a:endParaRPr>
                    </a:p>
                  </a:txBody>
                  <a:tcPr marL="9525" marR="9525" marT="9525" marB="0" anchor="b">
                    <a:lnL>
                      <a:noFill/>
                    </a:lnL>
                    <a:lnR>
                      <a:noFill/>
                    </a:lnR>
                    <a:lnT>
                      <a:noFill/>
                    </a:lnT>
                    <a:lnB>
                      <a:noFill/>
                    </a:lnB>
                  </a:tcPr>
                </a:tc>
              </a:tr>
              <a:tr h="180811">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6683">
                <a:tc>
                  <a:txBody>
                    <a:bodyPr/>
                    <a:lstStyle/>
                    <a:p>
                      <a:pPr algn="l" fontAlgn="b"/>
                      <a:r>
                        <a:rPr lang="en-US" sz="11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-0.4%</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-0.6%</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-0.6%</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-0.7%</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-0.8%</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-0.8%</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80811">
                <a:tc>
                  <a:txBody>
                    <a:bodyPr/>
                    <a:lstStyle/>
                    <a:p>
                      <a:pPr algn="l" fontAlgn="b"/>
                      <a:r>
                        <a:rPr lang="en-US" sz="11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80811">
                <a:tc>
                  <a:txBody>
                    <a:bodyPr/>
                    <a:lstStyle/>
                    <a:p>
                      <a:pPr algn="l" fontAlgn="b"/>
                      <a:r>
                        <a:rPr lang="en-US" sz="11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-3.0%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-3.0%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-3.0%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-5.0%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-4.9%</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-4.9%</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6683">
                <a:tc>
                  <a:txBody>
                    <a:bodyPr/>
                    <a:lstStyle/>
                    <a:p>
                      <a:pPr algn="l" fontAlgn="b"/>
                      <a:r>
                        <a:rPr lang="en-US" sz="11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-0.4%</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-1.1%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-1.1%</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-1.0%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80811">
                <a:tc>
                  <a:txBody>
                    <a:bodyPr/>
                    <a:lstStyle/>
                    <a:p>
                      <a:pPr algn="l" fontAlgn="b"/>
                      <a:r>
                        <a:rPr lang="en-US" sz="11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80808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808080"/>
                        </a:solidFill>
                        <a:effectLst/>
                        <a:latin typeface="Arial"/>
                      </a:endParaRPr>
                    </a:p>
                  </a:txBody>
                  <a:tcPr marL="9525" marR="9525" marT="9525" marB="0" anchor="b">
                    <a:lnL>
                      <a:noFill/>
                    </a:lnL>
                    <a:lnR>
                      <a:noFill/>
                    </a:lnR>
                    <a:lnT>
                      <a:noFill/>
                    </a:lnT>
                    <a:lnB>
                      <a:noFill/>
                    </a:lnB>
                  </a:tcPr>
                </a:tc>
              </a:tr>
              <a:tr h="176683">
                <a:tc>
                  <a:txBody>
                    <a:bodyPr/>
                    <a:lstStyle/>
                    <a:p>
                      <a:pPr algn="l" fontAlgn="b"/>
                      <a:r>
                        <a:rPr lang="en-US" sz="11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100" b="0" i="0" u="none" strike="noStrike">
                          <a:solidFill>
                            <a:srgbClr val="000000"/>
                          </a:solidFill>
                          <a:effectLst/>
                          <a:latin typeface="Arial"/>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80811">
                <a:tc>
                  <a:txBody>
                    <a:bodyPr/>
                    <a:lstStyle/>
                    <a:p>
                      <a:pPr algn="l" fontAlgn="b"/>
                      <a:r>
                        <a:rPr lang="en-US" sz="11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100" b="0" i="0" u="none" strike="noStrike" dirty="0">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80811">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80811">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100" b="1" i="0" u="none" strike="noStrike">
                          <a:solidFill>
                            <a:srgbClr val="000000"/>
                          </a:solidFill>
                          <a:effectLst/>
                          <a:latin typeface="Arial"/>
                        </a:rPr>
                        <a:t>Low delay B RExt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1" i="0" u="none" strike="noStrike">
                          <a:solidFill>
                            <a:srgbClr val="000000"/>
                          </a:solidFill>
                          <a:effectLst/>
                          <a:latin typeface="Arial"/>
                        </a:rPr>
                        <a:t>Low delay B RExt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100" b="1"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1"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1" i="0" u="none" strike="noStrike">
                        <a:solidFill>
                          <a:srgbClr val="000000"/>
                        </a:solidFill>
                        <a:effectLst/>
                        <a:latin typeface="Arial"/>
                      </a:endParaRPr>
                    </a:p>
                  </a:txBody>
                  <a:tcPr marL="9525" marR="9525" marT="9525" marB="0" anchor="b">
                    <a:lnL>
                      <a:noFill/>
                    </a:lnL>
                    <a:lnR>
                      <a:noFill/>
                    </a:lnR>
                    <a:lnT>
                      <a:noFill/>
                    </a:lnT>
                    <a:lnB>
                      <a:noFill/>
                    </a:lnB>
                  </a:tcPr>
                </a:tc>
              </a:tr>
              <a:tr h="180811">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6683">
                <a:tc>
                  <a:txBody>
                    <a:bodyPr/>
                    <a:lstStyle/>
                    <a:p>
                      <a:pPr algn="l" fontAlgn="b"/>
                      <a:r>
                        <a:rPr lang="en-US" sz="11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-0.3%</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-0.2%</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-0.5%</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-0.4%</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-0.5%</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6683">
                <a:tc>
                  <a:txBody>
                    <a:bodyPr/>
                    <a:lstStyle/>
                    <a:p>
                      <a:pPr algn="l" fontAlgn="b"/>
                      <a:r>
                        <a:rPr lang="en-US" sz="11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6683">
                <a:tc>
                  <a:txBody>
                    <a:bodyPr/>
                    <a:lstStyle/>
                    <a:p>
                      <a:pPr algn="l" fontAlgn="b"/>
                      <a:r>
                        <a:rPr lang="en-US" sz="11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-2.0%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-2.0%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-2.0%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-4.6%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-4.5%</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-4.7%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6683">
                <a:tc>
                  <a:txBody>
                    <a:bodyPr/>
                    <a:lstStyle/>
                    <a:p>
                      <a:pPr algn="l" fontAlgn="b"/>
                      <a:r>
                        <a:rPr lang="en-US" sz="11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-0.2%</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-0.9%</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-0.9%</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-0.9%</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80811">
                <a:tc>
                  <a:txBody>
                    <a:bodyPr/>
                    <a:lstStyle/>
                    <a:p>
                      <a:pPr algn="l" fontAlgn="b"/>
                      <a:r>
                        <a:rPr lang="en-US" sz="11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80808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808080"/>
                        </a:solidFill>
                        <a:effectLst/>
                        <a:latin typeface="Arial"/>
                      </a:endParaRPr>
                    </a:p>
                  </a:txBody>
                  <a:tcPr marL="9525" marR="9525" marT="9525" marB="0" anchor="b">
                    <a:lnL>
                      <a:noFill/>
                    </a:lnL>
                    <a:lnR>
                      <a:noFill/>
                    </a:lnR>
                    <a:lnT>
                      <a:noFill/>
                    </a:lnT>
                    <a:lnB>
                      <a:noFill/>
                    </a:lnB>
                  </a:tcPr>
                </a:tc>
              </a:tr>
              <a:tr h="176683">
                <a:tc>
                  <a:txBody>
                    <a:bodyPr/>
                    <a:lstStyle/>
                    <a:p>
                      <a:pPr algn="l" fontAlgn="b"/>
                      <a:r>
                        <a:rPr lang="en-US" sz="11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100" b="0" i="0" u="none" strike="noStrike">
                          <a:solidFill>
                            <a:srgbClr val="000000"/>
                          </a:solidFill>
                          <a:effectLst/>
                          <a:latin typeface="Arial"/>
                        </a:rPr>
                        <a:t>103%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80811">
                <a:tc>
                  <a:txBody>
                    <a:bodyPr/>
                    <a:lstStyle/>
                    <a:p>
                      <a:pPr algn="l" fontAlgn="b"/>
                      <a:r>
                        <a:rPr lang="en-US" sz="11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100" b="0" i="0" u="none" strike="noStrike">
                          <a:solidFill>
                            <a:srgbClr val="000000"/>
                          </a:solidFill>
                          <a:effectLst/>
                          <a:latin typeface="Arial"/>
                        </a:rPr>
                        <a:t>102%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dirty="0">
                        <a:solidFill>
                          <a:srgbClr val="000000"/>
                        </a:solidFill>
                        <a:effectLst/>
                        <a:latin typeface="Arial"/>
                      </a:endParaRPr>
                    </a:p>
                  </a:txBody>
                  <a:tcPr marL="9525" marR="9525" marT="9525" marB="0" anchor="b">
                    <a:lnL>
                      <a:noFill/>
                    </a:lnL>
                    <a:lnR>
                      <a:noFill/>
                    </a:lnR>
                    <a:lnT>
                      <a:noFill/>
                    </a:lnT>
                    <a:lnB>
                      <a:noFill/>
                    </a:lnB>
                  </a:tcPr>
                </a:tc>
              </a:tr>
            </a:tbl>
          </a:graphicData>
        </a:graphic>
      </p:graphicFrame>
    </p:spTree>
    <p:extLst>
      <p:ext uri="{BB962C8B-B14F-4D97-AF65-F5344CB8AC3E}">
        <p14:creationId xmlns:p14="http://schemas.microsoft.com/office/powerpoint/2010/main" val="7427730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Content Placeholder 2"/>
          <p:cNvSpPr txBox="1">
            <a:spLocks/>
          </p:cNvSpPr>
          <p:nvPr/>
        </p:nvSpPr>
        <p:spPr bwMode="auto">
          <a:xfrm>
            <a:off x="163513" y="914993"/>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a:lstStyle>
          <a:p>
            <a:pPr lvl="1"/>
            <a:endParaRPr lang="en-US" dirty="0" smtClean="0"/>
          </a:p>
          <a:p>
            <a:pPr lvl="1"/>
            <a:endParaRPr lang="en-US" dirty="0"/>
          </a:p>
          <a:p>
            <a:pPr lvl="1"/>
            <a:endParaRPr lang="en-US" dirty="0" smtClean="0"/>
          </a:p>
          <a:p>
            <a:pPr lvl="1"/>
            <a:endParaRPr lang="en-US" dirty="0"/>
          </a:p>
          <a:p>
            <a:pPr lvl="1"/>
            <a:endParaRPr lang="en-US" dirty="0" smtClean="0"/>
          </a:p>
          <a:p>
            <a:pPr lvl="1"/>
            <a:endParaRPr lang="en-US" dirty="0"/>
          </a:p>
        </p:txBody>
      </p:sp>
      <p:sp>
        <p:nvSpPr>
          <p:cNvPr id="2" name="Title 1"/>
          <p:cNvSpPr>
            <a:spLocks noGrp="1"/>
          </p:cNvSpPr>
          <p:nvPr>
            <p:ph type="title"/>
          </p:nvPr>
        </p:nvSpPr>
        <p:spPr/>
        <p:txBody>
          <a:bodyPr/>
          <a:lstStyle/>
          <a:p>
            <a:r>
              <a:rPr lang="en-US" dirty="0" smtClean="0"/>
              <a:t>BD-rate for </a:t>
            </a:r>
            <a:r>
              <a:rPr lang="en-US" dirty="0" err="1" smtClean="0"/>
              <a:t>lossy</a:t>
            </a:r>
            <a:endParaRPr lang="en-US" dirty="0"/>
          </a:p>
        </p:txBody>
      </p:sp>
      <p:sp>
        <p:nvSpPr>
          <p:cNvPr id="7" name="TextBox 6"/>
          <p:cNvSpPr txBox="1"/>
          <p:nvPr/>
        </p:nvSpPr>
        <p:spPr>
          <a:xfrm>
            <a:off x="304800" y="914993"/>
            <a:ext cx="7010400" cy="523220"/>
          </a:xfrm>
          <a:prstGeom prst="rect">
            <a:avLst/>
          </a:prstGeom>
          <a:noFill/>
        </p:spPr>
        <p:txBody>
          <a:bodyPr wrap="square" rtlCol="0">
            <a:spAutoFit/>
          </a:bodyPr>
          <a:lstStyle/>
          <a:p>
            <a:r>
              <a:rPr lang="en-US" sz="1400" b="1" dirty="0" smtClean="0"/>
              <a:t>Case: </a:t>
            </a:r>
            <a:r>
              <a:rPr lang="en-US" sz="1400" b="1" dirty="0" smtClean="0"/>
              <a:t>Max </a:t>
            </a:r>
            <a:r>
              <a:rPr lang="en-US" sz="1400" b="1" dirty="0" smtClean="0"/>
              <a:t>Rice </a:t>
            </a:r>
            <a:r>
              <a:rPr lang="en-US" sz="1400" b="1" dirty="0" smtClean="0"/>
              <a:t>4 </a:t>
            </a:r>
            <a:r>
              <a:rPr lang="en-US" sz="1400" b="1" dirty="0" smtClean="0"/>
              <a:t>– </a:t>
            </a:r>
            <a:r>
              <a:rPr lang="en-US" sz="1400" b="1" dirty="0" smtClean="0"/>
              <a:t> Fast </a:t>
            </a:r>
            <a:r>
              <a:rPr lang="en-US" sz="1400" b="1" dirty="0" smtClean="0"/>
              <a:t>update </a:t>
            </a:r>
            <a:r>
              <a:rPr lang="en-US" sz="1400" b="1" dirty="0"/>
              <a:t>– </a:t>
            </a:r>
            <a:r>
              <a:rPr lang="en-US" sz="1400" b="1" dirty="0" smtClean="0"/>
              <a:t>Always </a:t>
            </a:r>
            <a:r>
              <a:rPr lang="en-US" sz="1400" b="1" dirty="0" smtClean="0"/>
              <a:t>applied </a:t>
            </a:r>
            <a:r>
              <a:rPr lang="en-US" sz="1400" dirty="0" smtClean="0"/>
              <a:t>(transform &amp; transform skip)</a:t>
            </a:r>
          </a:p>
          <a:p>
            <a:r>
              <a:rPr lang="en-US" sz="1400" b="1" dirty="0" smtClean="0"/>
              <a:t> </a:t>
            </a:r>
            <a:endParaRPr lang="en-US" sz="1400" b="1" dirty="0"/>
          </a:p>
        </p:txBody>
      </p:sp>
      <p:graphicFrame>
        <p:nvGraphicFramePr>
          <p:cNvPr id="3" name="Table 2"/>
          <p:cNvGraphicFramePr>
            <a:graphicFrameLocks noGrp="1"/>
          </p:cNvGraphicFramePr>
          <p:nvPr>
            <p:extLst>
              <p:ext uri="{D42A27DB-BD31-4B8C-83A1-F6EECF244321}">
                <p14:modId xmlns:p14="http://schemas.microsoft.com/office/powerpoint/2010/main" val="2253023705"/>
              </p:ext>
            </p:extLst>
          </p:nvPr>
        </p:nvGraphicFramePr>
        <p:xfrm>
          <a:off x="457201" y="1371601"/>
          <a:ext cx="7772401" cy="5158645"/>
        </p:xfrm>
        <a:graphic>
          <a:graphicData uri="http://schemas.openxmlformats.org/drawingml/2006/table">
            <a:tbl>
              <a:tblPr/>
              <a:tblGrid>
                <a:gridCol w="931402"/>
                <a:gridCol w="760111"/>
                <a:gridCol w="760111"/>
                <a:gridCol w="760111"/>
                <a:gridCol w="760111"/>
                <a:gridCol w="760111"/>
                <a:gridCol w="760111"/>
                <a:gridCol w="760111"/>
                <a:gridCol w="760111"/>
                <a:gridCol w="760111"/>
              </a:tblGrid>
              <a:tr h="173615">
                <a:tc>
                  <a:txBody>
                    <a:bodyPr/>
                    <a:lstStyle/>
                    <a:p>
                      <a:pPr algn="l" fontAlgn="b"/>
                      <a:endParaRPr lang="en-US" sz="1100" b="0" i="0" u="none" strike="noStrike" dirty="0">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100" b="1" i="0" u="none" strike="noStrike" dirty="0">
                          <a:solidFill>
                            <a:srgbClr val="000000"/>
                          </a:solidFill>
                          <a:effectLst/>
                          <a:latin typeface="Arial"/>
                        </a:rPr>
                        <a:t>All Intra </a:t>
                      </a:r>
                      <a:r>
                        <a:rPr lang="en-US" sz="1100" b="1" i="0" u="none" strike="noStrike" dirty="0" err="1">
                          <a:solidFill>
                            <a:srgbClr val="000000"/>
                          </a:solidFill>
                          <a:effectLst/>
                          <a:latin typeface="Arial"/>
                        </a:rPr>
                        <a:t>RExt</a:t>
                      </a:r>
                      <a:r>
                        <a:rPr lang="en-US" sz="1100" b="1" i="0" u="none" strike="noStrike" dirty="0">
                          <a:solidFill>
                            <a:srgbClr val="000000"/>
                          </a:solidFill>
                          <a:effectLst/>
                          <a:latin typeface="Arial"/>
                        </a:rPr>
                        <a:t>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1" i="0" u="none" strike="noStrike">
                          <a:solidFill>
                            <a:srgbClr val="000000"/>
                          </a:solidFill>
                          <a:effectLst/>
                          <a:latin typeface="Arial"/>
                        </a:rPr>
                        <a:t>All Intra RExt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1" i="0" u="none" strike="noStrike">
                          <a:solidFill>
                            <a:srgbClr val="000000"/>
                          </a:solidFill>
                          <a:effectLst/>
                          <a:latin typeface="Arial"/>
                        </a:rPr>
                        <a:t>All Intra RExt Super-High-tier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78655">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73615">
                <a:tc>
                  <a:txBody>
                    <a:bodyPr/>
                    <a:lstStyle/>
                    <a:p>
                      <a:pPr algn="l" fontAlgn="b"/>
                      <a:r>
                        <a:rPr lang="en-US" sz="11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-0.7%</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-0.9%</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-0.8%</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-1.2%</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-1.3%</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-1.2%</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-1.6%</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-1.7%</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-1.7%</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73615">
                <a:tc>
                  <a:txBody>
                    <a:bodyPr/>
                    <a:lstStyle/>
                    <a:p>
                      <a:pPr algn="l" fontAlgn="b"/>
                      <a:r>
                        <a:rPr lang="en-US" sz="11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dirty="0">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73615">
                <a:tc>
                  <a:txBody>
                    <a:bodyPr/>
                    <a:lstStyle/>
                    <a:p>
                      <a:pPr algn="l" fontAlgn="b"/>
                      <a:r>
                        <a:rPr lang="en-US" sz="11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-3.6%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-3.6%</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-6.0%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-5.9%</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-5.9%</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-8.3%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-8.6%</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-8.6%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73615">
                <a:tc>
                  <a:txBody>
                    <a:bodyPr/>
                    <a:lstStyle/>
                    <a:p>
                      <a:pPr algn="l" fontAlgn="b"/>
                      <a:r>
                        <a:rPr lang="en-US" sz="11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-0.8%</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-1.6%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-1.6%</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-1.5%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-3.0%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-3.1%</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78655">
                <a:tc>
                  <a:txBody>
                    <a:bodyPr/>
                    <a:lstStyle/>
                    <a:p>
                      <a:pPr algn="l" fontAlgn="b"/>
                      <a:r>
                        <a:rPr lang="en-US" sz="11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73615">
                <a:tc>
                  <a:txBody>
                    <a:bodyPr/>
                    <a:lstStyle/>
                    <a:p>
                      <a:pPr algn="l" fontAlgn="b"/>
                      <a:r>
                        <a:rPr lang="en-US" sz="11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100" b="0" i="0" u="none" strike="noStrike">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98%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78655">
                <a:tc>
                  <a:txBody>
                    <a:bodyPr/>
                    <a:lstStyle/>
                    <a:p>
                      <a:pPr algn="l" fontAlgn="b"/>
                      <a:r>
                        <a:rPr lang="en-US" sz="11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100" b="0" i="0" u="none" strike="noStrike">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78655">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n-US" sz="1100" b="0" i="0" u="none" strike="noStrike">
                          <a:solidFill>
                            <a:srgbClr val="000000"/>
                          </a:solidFill>
                          <a:effectLst/>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n-US" sz="1100" b="0" i="0" u="none" strike="noStrike">
                          <a:solidFill>
                            <a:srgbClr val="000000"/>
                          </a:solidFill>
                          <a:effectLst/>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r>
              <a:tr h="173615">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100" b="1" i="0" u="none" strike="noStrike">
                          <a:solidFill>
                            <a:srgbClr val="000000"/>
                          </a:solidFill>
                          <a:effectLst/>
                          <a:latin typeface="Arial"/>
                        </a:rPr>
                        <a:t>Random Access RExt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1" i="0" u="none" strike="noStrike">
                          <a:solidFill>
                            <a:srgbClr val="000000"/>
                          </a:solidFill>
                          <a:effectLst/>
                          <a:latin typeface="Arial"/>
                        </a:rPr>
                        <a:t>Random Access RExt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100" b="1"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1"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1" i="0" u="none" strike="noStrike">
                        <a:solidFill>
                          <a:srgbClr val="000000"/>
                        </a:solidFill>
                        <a:effectLst/>
                        <a:latin typeface="Arial"/>
                      </a:endParaRPr>
                    </a:p>
                  </a:txBody>
                  <a:tcPr marL="9525" marR="9525" marT="9525" marB="0" anchor="b">
                    <a:lnL>
                      <a:noFill/>
                    </a:lnL>
                    <a:lnR>
                      <a:noFill/>
                    </a:lnR>
                    <a:lnT>
                      <a:noFill/>
                    </a:lnT>
                    <a:lnB>
                      <a:noFill/>
                    </a:lnB>
                  </a:tcPr>
                </a:tc>
              </a:tr>
              <a:tr h="178655">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3615">
                <a:tc>
                  <a:txBody>
                    <a:bodyPr/>
                    <a:lstStyle/>
                    <a:p>
                      <a:pPr algn="l" fontAlgn="b"/>
                      <a:r>
                        <a:rPr lang="en-US" sz="11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-0.4%</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-0.5%</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-0.5%</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-0.8%</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-0.8%</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-0.8%</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8655">
                <a:tc>
                  <a:txBody>
                    <a:bodyPr/>
                    <a:lstStyle/>
                    <a:p>
                      <a:pPr algn="l" fontAlgn="b"/>
                      <a:r>
                        <a:rPr lang="en-US" sz="11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8655">
                <a:tc>
                  <a:txBody>
                    <a:bodyPr/>
                    <a:lstStyle/>
                    <a:p>
                      <a:pPr algn="l" fontAlgn="b"/>
                      <a:r>
                        <a:rPr lang="en-US" sz="11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-3.1%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-3.1%</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-5.1%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-5.0%</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-5.0%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3615">
                <a:tc>
                  <a:txBody>
                    <a:bodyPr/>
                    <a:lstStyle/>
                    <a:p>
                      <a:pPr algn="l" fontAlgn="b"/>
                      <a:r>
                        <a:rPr lang="en-US" sz="11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-0.6%</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-1.1%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-1.1%</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-1.0%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8655">
                <a:tc>
                  <a:txBody>
                    <a:bodyPr/>
                    <a:lstStyle/>
                    <a:p>
                      <a:pPr algn="l" fontAlgn="b"/>
                      <a:r>
                        <a:rPr lang="en-US" sz="11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80808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808080"/>
                        </a:solidFill>
                        <a:effectLst/>
                        <a:latin typeface="Arial"/>
                      </a:endParaRPr>
                    </a:p>
                  </a:txBody>
                  <a:tcPr marL="9525" marR="9525" marT="9525" marB="0" anchor="b">
                    <a:lnL>
                      <a:noFill/>
                    </a:lnL>
                    <a:lnR>
                      <a:noFill/>
                    </a:lnR>
                    <a:lnT>
                      <a:noFill/>
                    </a:lnT>
                    <a:lnB>
                      <a:noFill/>
                    </a:lnB>
                  </a:tcPr>
                </a:tc>
              </a:tr>
              <a:tr h="173615">
                <a:tc>
                  <a:txBody>
                    <a:bodyPr/>
                    <a:lstStyle/>
                    <a:p>
                      <a:pPr algn="l" fontAlgn="b"/>
                      <a:r>
                        <a:rPr lang="en-US" sz="11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100" b="0" i="0" u="none" strike="noStrike">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8655">
                <a:tc>
                  <a:txBody>
                    <a:bodyPr/>
                    <a:lstStyle/>
                    <a:p>
                      <a:pPr algn="l" fontAlgn="b"/>
                      <a:r>
                        <a:rPr lang="en-US" sz="11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100" b="0" i="0" u="none" strike="noStrike">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8655">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8655">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100" b="1" i="0" u="none" strike="noStrike">
                          <a:solidFill>
                            <a:srgbClr val="000000"/>
                          </a:solidFill>
                          <a:effectLst/>
                          <a:latin typeface="Arial"/>
                        </a:rPr>
                        <a:t>Low delay B RExt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1" i="0" u="none" strike="noStrike">
                          <a:solidFill>
                            <a:srgbClr val="000000"/>
                          </a:solidFill>
                          <a:effectLst/>
                          <a:latin typeface="Arial"/>
                        </a:rPr>
                        <a:t>Low delay B RExt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100" b="1"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1"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1" i="0" u="none" strike="noStrike">
                        <a:solidFill>
                          <a:srgbClr val="000000"/>
                        </a:solidFill>
                        <a:effectLst/>
                        <a:latin typeface="Arial"/>
                      </a:endParaRPr>
                    </a:p>
                  </a:txBody>
                  <a:tcPr marL="9525" marR="9525" marT="9525" marB="0" anchor="b">
                    <a:lnL>
                      <a:noFill/>
                    </a:lnL>
                    <a:lnR>
                      <a:noFill/>
                    </a:lnR>
                    <a:lnT>
                      <a:noFill/>
                    </a:lnT>
                    <a:lnB>
                      <a:noFill/>
                    </a:lnB>
                  </a:tcPr>
                </a:tc>
              </a:tr>
              <a:tr h="178655">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3615">
                <a:tc>
                  <a:txBody>
                    <a:bodyPr/>
                    <a:lstStyle/>
                    <a:p>
                      <a:pPr algn="l" fontAlgn="b"/>
                      <a:r>
                        <a:rPr lang="en-US" sz="11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-0.5%</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-0.6%</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-0.6%</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-0.3%</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-0.7%</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3615">
                <a:tc>
                  <a:txBody>
                    <a:bodyPr/>
                    <a:lstStyle/>
                    <a:p>
                      <a:pPr algn="l" fontAlgn="b"/>
                      <a:r>
                        <a:rPr lang="en-US" sz="11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3615">
                <a:tc>
                  <a:txBody>
                    <a:bodyPr/>
                    <a:lstStyle/>
                    <a:p>
                      <a:pPr algn="l" fontAlgn="b"/>
                      <a:r>
                        <a:rPr lang="en-US" sz="11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-2.7%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-2.7%</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-2.7%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-5.1%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-5.1%</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-5.2%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3615">
                <a:tc>
                  <a:txBody>
                    <a:bodyPr/>
                    <a:lstStyle/>
                    <a:p>
                      <a:pPr algn="l" fontAlgn="b"/>
                      <a:r>
                        <a:rPr lang="en-US" sz="11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-0.3%</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-1.0%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-0.9%</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-0.9%</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8655">
                <a:tc>
                  <a:txBody>
                    <a:bodyPr/>
                    <a:lstStyle/>
                    <a:p>
                      <a:pPr algn="l" fontAlgn="b"/>
                      <a:r>
                        <a:rPr lang="en-US" sz="11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80808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808080"/>
                        </a:solidFill>
                        <a:effectLst/>
                        <a:latin typeface="Arial"/>
                      </a:endParaRPr>
                    </a:p>
                  </a:txBody>
                  <a:tcPr marL="9525" marR="9525" marT="9525" marB="0" anchor="b">
                    <a:lnL>
                      <a:noFill/>
                    </a:lnL>
                    <a:lnR>
                      <a:noFill/>
                    </a:lnR>
                    <a:lnT>
                      <a:noFill/>
                    </a:lnT>
                    <a:lnB>
                      <a:noFill/>
                    </a:lnB>
                  </a:tcPr>
                </a:tc>
              </a:tr>
              <a:tr h="173615">
                <a:tc>
                  <a:txBody>
                    <a:bodyPr/>
                    <a:lstStyle/>
                    <a:p>
                      <a:pPr algn="l" fontAlgn="b"/>
                      <a:r>
                        <a:rPr lang="en-US" sz="11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100" b="0" i="0" u="none" strike="noStrike">
                          <a:solidFill>
                            <a:srgbClr val="000000"/>
                          </a:solidFill>
                          <a:effectLst/>
                          <a:latin typeface="Arial"/>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8655">
                <a:tc>
                  <a:txBody>
                    <a:bodyPr/>
                    <a:lstStyle/>
                    <a:p>
                      <a:pPr algn="l" fontAlgn="b"/>
                      <a:r>
                        <a:rPr lang="en-US" sz="11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100" b="0" i="0" u="none" strike="noStrike">
                          <a:solidFill>
                            <a:srgbClr val="000000"/>
                          </a:solidFill>
                          <a:effectLst/>
                          <a:latin typeface="Arial"/>
                        </a:rPr>
                        <a:t>102%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dirty="0">
                        <a:solidFill>
                          <a:srgbClr val="000000"/>
                        </a:solidFill>
                        <a:effectLst/>
                        <a:latin typeface="Arial"/>
                      </a:endParaRPr>
                    </a:p>
                  </a:txBody>
                  <a:tcPr marL="9525" marR="9525" marT="9525" marB="0" anchor="b">
                    <a:lnL>
                      <a:noFill/>
                    </a:lnL>
                    <a:lnR>
                      <a:noFill/>
                    </a:lnR>
                    <a:lnT>
                      <a:noFill/>
                    </a:lnT>
                    <a:lnB>
                      <a:noFill/>
                    </a:lnB>
                  </a:tcPr>
                </a:tc>
              </a:tr>
            </a:tbl>
          </a:graphicData>
        </a:graphic>
      </p:graphicFrame>
    </p:spTree>
    <p:extLst>
      <p:ext uri="{BB962C8B-B14F-4D97-AF65-F5344CB8AC3E}">
        <p14:creationId xmlns:p14="http://schemas.microsoft.com/office/powerpoint/2010/main" val="28138832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Content Placeholder 2"/>
          <p:cNvSpPr txBox="1">
            <a:spLocks/>
          </p:cNvSpPr>
          <p:nvPr/>
        </p:nvSpPr>
        <p:spPr bwMode="auto">
          <a:xfrm>
            <a:off x="163513" y="914993"/>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a:lstStyle>
          <a:p>
            <a:pPr lvl="1"/>
            <a:endParaRPr lang="en-US" dirty="0" smtClean="0"/>
          </a:p>
          <a:p>
            <a:pPr lvl="1"/>
            <a:endParaRPr lang="en-US" dirty="0"/>
          </a:p>
          <a:p>
            <a:pPr lvl="1"/>
            <a:endParaRPr lang="en-US" dirty="0" smtClean="0"/>
          </a:p>
          <a:p>
            <a:pPr lvl="1"/>
            <a:endParaRPr lang="en-US" dirty="0"/>
          </a:p>
          <a:p>
            <a:pPr lvl="1"/>
            <a:endParaRPr lang="en-US" dirty="0" smtClean="0"/>
          </a:p>
          <a:p>
            <a:pPr lvl="1"/>
            <a:endParaRPr lang="en-US" dirty="0"/>
          </a:p>
        </p:txBody>
      </p:sp>
      <p:sp>
        <p:nvSpPr>
          <p:cNvPr id="2" name="Title 1"/>
          <p:cNvSpPr>
            <a:spLocks noGrp="1"/>
          </p:cNvSpPr>
          <p:nvPr>
            <p:ph type="title"/>
          </p:nvPr>
        </p:nvSpPr>
        <p:spPr/>
        <p:txBody>
          <a:bodyPr/>
          <a:lstStyle/>
          <a:p>
            <a:r>
              <a:rPr lang="en-US" dirty="0" smtClean="0"/>
              <a:t>BD-rate for </a:t>
            </a:r>
            <a:r>
              <a:rPr lang="en-US" dirty="0" err="1" smtClean="0"/>
              <a:t>lossy</a:t>
            </a:r>
            <a:endParaRPr lang="en-US" dirty="0"/>
          </a:p>
        </p:txBody>
      </p:sp>
      <p:sp>
        <p:nvSpPr>
          <p:cNvPr id="7" name="TextBox 6"/>
          <p:cNvSpPr txBox="1"/>
          <p:nvPr/>
        </p:nvSpPr>
        <p:spPr>
          <a:xfrm>
            <a:off x="304800" y="914993"/>
            <a:ext cx="7010400" cy="523220"/>
          </a:xfrm>
          <a:prstGeom prst="rect">
            <a:avLst/>
          </a:prstGeom>
          <a:noFill/>
        </p:spPr>
        <p:txBody>
          <a:bodyPr wrap="square" rtlCol="0">
            <a:spAutoFit/>
          </a:bodyPr>
          <a:lstStyle/>
          <a:p>
            <a:r>
              <a:rPr lang="en-US" sz="1400" b="1" dirty="0" smtClean="0"/>
              <a:t>Case: </a:t>
            </a:r>
            <a:r>
              <a:rPr lang="en-US" sz="1400" b="1" dirty="0" smtClean="0"/>
              <a:t>Max </a:t>
            </a:r>
            <a:r>
              <a:rPr lang="en-US" sz="1400" b="1" dirty="0" smtClean="0"/>
              <a:t>Rice </a:t>
            </a:r>
            <a:r>
              <a:rPr lang="en-US" sz="1400" b="1" dirty="0" smtClean="0"/>
              <a:t>5 </a:t>
            </a:r>
            <a:r>
              <a:rPr lang="en-US" sz="1400" b="1" dirty="0" smtClean="0"/>
              <a:t>– </a:t>
            </a:r>
            <a:r>
              <a:rPr lang="en-US" sz="1400" b="1" dirty="0" smtClean="0"/>
              <a:t> Fast </a:t>
            </a:r>
            <a:r>
              <a:rPr lang="en-US" sz="1400" b="1" dirty="0"/>
              <a:t>update – </a:t>
            </a:r>
            <a:r>
              <a:rPr lang="en-US" sz="1400" b="1" dirty="0" smtClean="0"/>
              <a:t>Always </a:t>
            </a:r>
            <a:r>
              <a:rPr lang="en-US" sz="1400" b="1" dirty="0" smtClean="0"/>
              <a:t>applied </a:t>
            </a:r>
            <a:r>
              <a:rPr lang="en-US" sz="1400" dirty="0" smtClean="0"/>
              <a:t>(transform &amp; transform skip)</a:t>
            </a:r>
          </a:p>
          <a:p>
            <a:r>
              <a:rPr lang="en-US" sz="1400" b="1" dirty="0" smtClean="0"/>
              <a:t> </a:t>
            </a:r>
            <a:endParaRPr lang="en-US" sz="1400" b="1" dirty="0"/>
          </a:p>
        </p:txBody>
      </p:sp>
      <p:graphicFrame>
        <p:nvGraphicFramePr>
          <p:cNvPr id="3" name="Table 2"/>
          <p:cNvGraphicFramePr>
            <a:graphicFrameLocks noGrp="1"/>
          </p:cNvGraphicFramePr>
          <p:nvPr>
            <p:extLst>
              <p:ext uri="{D42A27DB-BD31-4B8C-83A1-F6EECF244321}">
                <p14:modId xmlns:p14="http://schemas.microsoft.com/office/powerpoint/2010/main" val="1706941745"/>
              </p:ext>
            </p:extLst>
          </p:nvPr>
        </p:nvGraphicFramePr>
        <p:xfrm>
          <a:off x="457201" y="1371601"/>
          <a:ext cx="7772401" cy="5159905"/>
        </p:xfrm>
        <a:graphic>
          <a:graphicData uri="http://schemas.openxmlformats.org/drawingml/2006/table">
            <a:tbl>
              <a:tblPr/>
              <a:tblGrid>
                <a:gridCol w="931402"/>
                <a:gridCol w="760111"/>
                <a:gridCol w="760111"/>
                <a:gridCol w="760111"/>
                <a:gridCol w="760111"/>
                <a:gridCol w="760111"/>
                <a:gridCol w="760111"/>
                <a:gridCol w="760111"/>
                <a:gridCol w="760111"/>
                <a:gridCol w="760111"/>
              </a:tblGrid>
              <a:tr h="173531">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100" b="1" i="0" u="none" strike="noStrike">
                          <a:solidFill>
                            <a:srgbClr val="000000"/>
                          </a:solidFill>
                          <a:effectLst/>
                          <a:latin typeface="Arial"/>
                        </a:rPr>
                        <a:t>All Intra RExt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1" i="0" u="none" strike="noStrike">
                          <a:solidFill>
                            <a:srgbClr val="000000"/>
                          </a:solidFill>
                          <a:effectLst/>
                          <a:latin typeface="Arial"/>
                        </a:rPr>
                        <a:t>All Intra RExt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1" i="0" u="none" strike="noStrike">
                          <a:solidFill>
                            <a:srgbClr val="000000"/>
                          </a:solidFill>
                          <a:effectLst/>
                          <a:latin typeface="Arial"/>
                        </a:rPr>
                        <a:t>All Intra RExt Super-High-tier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78745">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73531">
                <a:tc>
                  <a:txBody>
                    <a:bodyPr/>
                    <a:lstStyle/>
                    <a:p>
                      <a:pPr algn="l" fontAlgn="b"/>
                      <a:r>
                        <a:rPr lang="en-US" sz="11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-0.7%</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-0.9%</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-0.8%</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-1.1%</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-1.2%</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-1.2%</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-1.6%</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-1.6%</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-1.6%</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73531">
                <a:tc>
                  <a:txBody>
                    <a:bodyPr/>
                    <a:lstStyle/>
                    <a:p>
                      <a:pPr algn="l" fontAlgn="b"/>
                      <a:r>
                        <a:rPr lang="en-US" sz="11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73531">
                <a:tc>
                  <a:txBody>
                    <a:bodyPr/>
                    <a:lstStyle/>
                    <a:p>
                      <a:pPr algn="l" fontAlgn="b"/>
                      <a:r>
                        <a:rPr lang="en-US" sz="11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-3.6%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-3.5%</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-5.9%</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-5.8%</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-5.8%</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-8.4%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-8.8%</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-8.8%</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73531">
                <a:tc>
                  <a:txBody>
                    <a:bodyPr/>
                    <a:lstStyle/>
                    <a:p>
                      <a:pPr algn="l" fontAlgn="b"/>
                      <a:r>
                        <a:rPr lang="en-US" sz="11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-0.8%</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-1.6%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-1.6%</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-1.5%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-3.0%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-3.1%</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78745">
                <a:tc>
                  <a:txBody>
                    <a:bodyPr/>
                    <a:lstStyle/>
                    <a:p>
                      <a:pPr algn="l" fontAlgn="b"/>
                      <a:r>
                        <a:rPr lang="en-US" sz="11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73531">
                <a:tc>
                  <a:txBody>
                    <a:bodyPr/>
                    <a:lstStyle/>
                    <a:p>
                      <a:pPr algn="l" fontAlgn="b"/>
                      <a:r>
                        <a:rPr lang="en-US" sz="11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100" b="0" i="0" u="none" strike="noStrike">
                          <a:solidFill>
                            <a:srgbClr val="000000"/>
                          </a:solidFill>
                          <a:effectLst/>
                          <a:latin typeface="Arial"/>
                        </a:rPr>
                        <a:t>102%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78745">
                <a:tc>
                  <a:txBody>
                    <a:bodyPr/>
                    <a:lstStyle/>
                    <a:p>
                      <a:pPr algn="l" fontAlgn="b"/>
                      <a:r>
                        <a:rPr lang="en-US" sz="11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100" b="0" i="0" u="none" strike="noStrike">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98%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78745">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n-US" sz="1100" b="0" i="0" u="none" strike="noStrike">
                          <a:solidFill>
                            <a:srgbClr val="000000"/>
                          </a:solidFill>
                          <a:effectLst/>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n-US" sz="1100" b="0" i="0" u="none" strike="noStrike">
                          <a:solidFill>
                            <a:srgbClr val="000000"/>
                          </a:solidFill>
                          <a:effectLst/>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r>
              <a:tr h="173531">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100" b="1" i="0" u="none" strike="noStrike">
                          <a:solidFill>
                            <a:srgbClr val="000000"/>
                          </a:solidFill>
                          <a:effectLst/>
                          <a:latin typeface="Arial"/>
                        </a:rPr>
                        <a:t>Random Access RExt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1" i="0" u="none" strike="noStrike">
                          <a:solidFill>
                            <a:srgbClr val="000000"/>
                          </a:solidFill>
                          <a:effectLst/>
                          <a:latin typeface="Arial"/>
                        </a:rPr>
                        <a:t>Random Access RExt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100" b="1"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1"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1" i="0" u="none" strike="noStrike">
                        <a:solidFill>
                          <a:srgbClr val="000000"/>
                        </a:solidFill>
                        <a:effectLst/>
                        <a:latin typeface="Arial"/>
                      </a:endParaRPr>
                    </a:p>
                  </a:txBody>
                  <a:tcPr marL="9525" marR="9525" marT="9525" marB="0" anchor="b">
                    <a:lnL>
                      <a:noFill/>
                    </a:lnL>
                    <a:lnR>
                      <a:noFill/>
                    </a:lnR>
                    <a:lnT>
                      <a:noFill/>
                    </a:lnT>
                    <a:lnB>
                      <a:noFill/>
                    </a:lnB>
                  </a:tcPr>
                </a:tc>
              </a:tr>
              <a:tr h="178745">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3531">
                <a:tc>
                  <a:txBody>
                    <a:bodyPr/>
                    <a:lstStyle/>
                    <a:p>
                      <a:pPr algn="l" fontAlgn="b"/>
                      <a:r>
                        <a:rPr lang="en-US" sz="11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-0.5%</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-0.5%</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-0.6%</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-0.8%</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-0.8%</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-0.8%</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8745">
                <a:tc>
                  <a:txBody>
                    <a:bodyPr/>
                    <a:lstStyle/>
                    <a:p>
                      <a:pPr algn="l" fontAlgn="b"/>
                      <a:r>
                        <a:rPr lang="en-US" sz="11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8745">
                <a:tc>
                  <a:txBody>
                    <a:bodyPr/>
                    <a:lstStyle/>
                    <a:p>
                      <a:pPr algn="l" fontAlgn="b"/>
                      <a:r>
                        <a:rPr lang="en-US" sz="11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-3.1%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-3.1%</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-5.0%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-4.9%</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-5.0%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3531">
                <a:tc>
                  <a:txBody>
                    <a:bodyPr/>
                    <a:lstStyle/>
                    <a:p>
                      <a:pPr algn="l" fontAlgn="b"/>
                      <a:r>
                        <a:rPr lang="en-US" sz="11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-0.7%</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-1.2%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-1.2%</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-1.1%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8745">
                <a:tc>
                  <a:txBody>
                    <a:bodyPr/>
                    <a:lstStyle/>
                    <a:p>
                      <a:pPr algn="l" fontAlgn="b"/>
                      <a:r>
                        <a:rPr lang="en-US" sz="11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80808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808080"/>
                        </a:solidFill>
                        <a:effectLst/>
                        <a:latin typeface="Arial"/>
                      </a:endParaRPr>
                    </a:p>
                  </a:txBody>
                  <a:tcPr marL="9525" marR="9525" marT="9525" marB="0" anchor="b">
                    <a:lnL>
                      <a:noFill/>
                    </a:lnL>
                    <a:lnR>
                      <a:noFill/>
                    </a:lnR>
                    <a:lnT>
                      <a:noFill/>
                    </a:lnT>
                    <a:lnB>
                      <a:noFill/>
                    </a:lnB>
                  </a:tcPr>
                </a:tc>
              </a:tr>
              <a:tr h="173531">
                <a:tc>
                  <a:txBody>
                    <a:bodyPr/>
                    <a:lstStyle/>
                    <a:p>
                      <a:pPr algn="l" fontAlgn="b"/>
                      <a:r>
                        <a:rPr lang="en-US" sz="11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100" b="0" i="0" u="none" strike="noStrike">
                          <a:solidFill>
                            <a:srgbClr val="000000"/>
                          </a:solidFill>
                          <a:effectLst/>
                          <a:latin typeface="Arial"/>
                        </a:rPr>
                        <a:t>98%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8745">
                <a:tc>
                  <a:txBody>
                    <a:bodyPr/>
                    <a:lstStyle/>
                    <a:p>
                      <a:pPr algn="l" fontAlgn="b"/>
                      <a:r>
                        <a:rPr lang="en-US" sz="11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100" b="0" i="0" u="none" strike="noStrike">
                          <a:solidFill>
                            <a:srgbClr val="000000"/>
                          </a:solidFill>
                          <a:effectLst/>
                          <a:latin typeface="Arial"/>
                        </a:rPr>
                        <a:t>97%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94%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8745">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8745">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100" b="1" i="0" u="none" strike="noStrike">
                          <a:solidFill>
                            <a:srgbClr val="000000"/>
                          </a:solidFill>
                          <a:effectLst/>
                          <a:latin typeface="Arial"/>
                        </a:rPr>
                        <a:t>Low delay B RExt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1" i="0" u="none" strike="noStrike">
                          <a:solidFill>
                            <a:srgbClr val="000000"/>
                          </a:solidFill>
                          <a:effectLst/>
                          <a:latin typeface="Arial"/>
                        </a:rPr>
                        <a:t>Low delay B RExt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100" b="1"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1"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1" i="0" u="none" strike="noStrike">
                        <a:solidFill>
                          <a:srgbClr val="000000"/>
                        </a:solidFill>
                        <a:effectLst/>
                        <a:latin typeface="Arial"/>
                      </a:endParaRPr>
                    </a:p>
                  </a:txBody>
                  <a:tcPr marL="9525" marR="9525" marT="9525" marB="0" anchor="b">
                    <a:lnL>
                      <a:noFill/>
                    </a:lnL>
                    <a:lnR>
                      <a:noFill/>
                    </a:lnR>
                    <a:lnT>
                      <a:noFill/>
                    </a:lnT>
                    <a:lnB>
                      <a:noFill/>
                    </a:lnB>
                  </a:tcPr>
                </a:tc>
              </a:tr>
              <a:tr h="178745">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3531">
                <a:tc>
                  <a:txBody>
                    <a:bodyPr/>
                    <a:lstStyle/>
                    <a:p>
                      <a:pPr algn="l" fontAlgn="b"/>
                      <a:r>
                        <a:rPr lang="en-US" sz="11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-0.5%</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-0.6%</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-0.6%</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-0.4%</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-0.8%</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3531">
                <a:tc>
                  <a:txBody>
                    <a:bodyPr/>
                    <a:lstStyle/>
                    <a:p>
                      <a:pPr algn="l" fontAlgn="b"/>
                      <a:r>
                        <a:rPr lang="en-US" sz="11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3531">
                <a:tc>
                  <a:txBody>
                    <a:bodyPr/>
                    <a:lstStyle/>
                    <a:p>
                      <a:pPr algn="l" fontAlgn="b"/>
                      <a:r>
                        <a:rPr lang="en-US" sz="11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-2.8%</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-2.8%</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-2.8%</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-5.1%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-5.0%</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-5.2%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3531">
                <a:tc>
                  <a:txBody>
                    <a:bodyPr/>
                    <a:lstStyle/>
                    <a:p>
                      <a:pPr algn="l" fontAlgn="b"/>
                      <a:r>
                        <a:rPr lang="en-US" sz="11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-0.4%</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-1.2%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-1.2%</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-1.2%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8745">
                <a:tc>
                  <a:txBody>
                    <a:bodyPr/>
                    <a:lstStyle/>
                    <a:p>
                      <a:pPr algn="l" fontAlgn="b"/>
                      <a:r>
                        <a:rPr lang="en-US" sz="11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80808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808080"/>
                        </a:solidFill>
                        <a:effectLst/>
                        <a:latin typeface="Arial"/>
                      </a:endParaRPr>
                    </a:p>
                  </a:txBody>
                  <a:tcPr marL="9525" marR="9525" marT="9525" marB="0" anchor="b">
                    <a:lnL>
                      <a:noFill/>
                    </a:lnL>
                    <a:lnR>
                      <a:noFill/>
                    </a:lnR>
                    <a:lnT>
                      <a:noFill/>
                    </a:lnT>
                    <a:lnB>
                      <a:noFill/>
                    </a:lnB>
                  </a:tcPr>
                </a:tc>
              </a:tr>
              <a:tr h="173531">
                <a:tc>
                  <a:txBody>
                    <a:bodyPr/>
                    <a:lstStyle/>
                    <a:p>
                      <a:pPr algn="l" fontAlgn="b"/>
                      <a:r>
                        <a:rPr lang="en-US" sz="11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100" b="0" i="0" u="none" strike="noStrike">
                          <a:solidFill>
                            <a:srgbClr val="000000"/>
                          </a:solidFill>
                          <a:effectLst/>
                          <a:latin typeface="Arial"/>
                        </a:rPr>
                        <a:t>98%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8745">
                <a:tc>
                  <a:txBody>
                    <a:bodyPr/>
                    <a:lstStyle/>
                    <a:p>
                      <a:pPr algn="l" fontAlgn="b"/>
                      <a:r>
                        <a:rPr lang="en-US" sz="11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100" b="0" i="0" u="none" strike="noStrike">
                          <a:solidFill>
                            <a:srgbClr val="000000"/>
                          </a:solidFill>
                          <a:effectLst/>
                          <a:latin typeface="Arial"/>
                        </a:rPr>
                        <a:t>96%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95%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dirty="0">
                        <a:solidFill>
                          <a:srgbClr val="000000"/>
                        </a:solidFill>
                        <a:effectLst/>
                        <a:latin typeface="Arial"/>
                      </a:endParaRPr>
                    </a:p>
                  </a:txBody>
                  <a:tcPr marL="9525" marR="9525" marT="9525" marB="0" anchor="b">
                    <a:lnL>
                      <a:noFill/>
                    </a:lnL>
                    <a:lnR>
                      <a:noFill/>
                    </a:lnR>
                    <a:lnT>
                      <a:noFill/>
                    </a:lnT>
                    <a:lnB>
                      <a:noFill/>
                    </a:lnB>
                  </a:tcPr>
                </a:tc>
              </a:tr>
            </a:tbl>
          </a:graphicData>
        </a:graphic>
      </p:graphicFrame>
    </p:spTree>
    <p:extLst>
      <p:ext uri="{BB962C8B-B14F-4D97-AF65-F5344CB8AC3E}">
        <p14:creationId xmlns:p14="http://schemas.microsoft.com/office/powerpoint/2010/main" val="11744179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Content Placeholder 2"/>
          <p:cNvSpPr txBox="1">
            <a:spLocks/>
          </p:cNvSpPr>
          <p:nvPr/>
        </p:nvSpPr>
        <p:spPr bwMode="auto">
          <a:xfrm>
            <a:off x="163513" y="914993"/>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a:lstStyle>
          <a:p>
            <a:pPr lvl="1"/>
            <a:endParaRPr lang="en-US" dirty="0" smtClean="0"/>
          </a:p>
          <a:p>
            <a:pPr lvl="1"/>
            <a:endParaRPr lang="en-US" dirty="0"/>
          </a:p>
          <a:p>
            <a:pPr lvl="1"/>
            <a:endParaRPr lang="en-US" dirty="0" smtClean="0"/>
          </a:p>
          <a:p>
            <a:pPr lvl="1"/>
            <a:endParaRPr lang="en-US" dirty="0"/>
          </a:p>
          <a:p>
            <a:pPr lvl="1"/>
            <a:endParaRPr lang="en-US" dirty="0" smtClean="0"/>
          </a:p>
          <a:p>
            <a:pPr lvl="1"/>
            <a:endParaRPr lang="en-US" dirty="0"/>
          </a:p>
        </p:txBody>
      </p:sp>
      <p:sp>
        <p:nvSpPr>
          <p:cNvPr id="2" name="Title 1"/>
          <p:cNvSpPr>
            <a:spLocks noGrp="1"/>
          </p:cNvSpPr>
          <p:nvPr>
            <p:ph type="title"/>
          </p:nvPr>
        </p:nvSpPr>
        <p:spPr/>
        <p:txBody>
          <a:bodyPr/>
          <a:lstStyle/>
          <a:p>
            <a:r>
              <a:rPr lang="en-US" dirty="0" smtClean="0"/>
              <a:t>BD-rate for </a:t>
            </a:r>
            <a:r>
              <a:rPr lang="en-US" dirty="0" err="1" smtClean="0"/>
              <a:t>lossy</a:t>
            </a:r>
            <a:endParaRPr lang="en-US" dirty="0"/>
          </a:p>
        </p:txBody>
      </p:sp>
      <p:sp>
        <p:nvSpPr>
          <p:cNvPr id="7" name="TextBox 6"/>
          <p:cNvSpPr txBox="1"/>
          <p:nvPr/>
        </p:nvSpPr>
        <p:spPr>
          <a:xfrm>
            <a:off x="304800" y="914993"/>
            <a:ext cx="7010400" cy="307777"/>
          </a:xfrm>
          <a:prstGeom prst="rect">
            <a:avLst/>
          </a:prstGeom>
          <a:noFill/>
        </p:spPr>
        <p:txBody>
          <a:bodyPr wrap="square" rtlCol="0">
            <a:spAutoFit/>
          </a:bodyPr>
          <a:lstStyle/>
          <a:p>
            <a:r>
              <a:rPr lang="en-US" sz="1400" b="1" dirty="0" smtClean="0"/>
              <a:t>Case: </a:t>
            </a:r>
            <a:r>
              <a:rPr lang="en-US" sz="1400" b="1" dirty="0" smtClean="0"/>
              <a:t>Max </a:t>
            </a:r>
            <a:r>
              <a:rPr lang="en-US" sz="1400" b="1" dirty="0" smtClean="0"/>
              <a:t>Rice </a:t>
            </a:r>
            <a:r>
              <a:rPr lang="en-US" sz="1400" b="1" dirty="0" smtClean="0"/>
              <a:t>5 </a:t>
            </a:r>
            <a:r>
              <a:rPr lang="en-US" sz="1400" b="1" dirty="0" smtClean="0"/>
              <a:t>– </a:t>
            </a:r>
            <a:r>
              <a:rPr lang="en-US" sz="1400" b="1" dirty="0" smtClean="0"/>
              <a:t> Fast </a:t>
            </a:r>
            <a:r>
              <a:rPr lang="en-US" sz="1400" b="1" dirty="0"/>
              <a:t>update </a:t>
            </a:r>
            <a:r>
              <a:rPr lang="en-US" sz="1400" b="1" dirty="0" smtClean="0"/>
              <a:t>–</a:t>
            </a:r>
            <a:r>
              <a:rPr lang="en-US" sz="1400" b="1" dirty="0"/>
              <a:t> </a:t>
            </a:r>
            <a:r>
              <a:rPr lang="en-US" sz="1400" b="1" dirty="0" smtClean="0"/>
              <a:t>A</a:t>
            </a:r>
            <a:r>
              <a:rPr lang="en-US" sz="1400" b="1" dirty="0" smtClean="0"/>
              <a:t>pplied to transform skip only</a:t>
            </a:r>
            <a:endParaRPr lang="en-US" sz="1400" b="1" dirty="0"/>
          </a:p>
        </p:txBody>
      </p:sp>
      <p:graphicFrame>
        <p:nvGraphicFramePr>
          <p:cNvPr id="4" name="Table 3"/>
          <p:cNvGraphicFramePr>
            <a:graphicFrameLocks noGrp="1"/>
          </p:cNvGraphicFramePr>
          <p:nvPr>
            <p:extLst>
              <p:ext uri="{D42A27DB-BD31-4B8C-83A1-F6EECF244321}">
                <p14:modId xmlns:p14="http://schemas.microsoft.com/office/powerpoint/2010/main" val="3950264197"/>
              </p:ext>
            </p:extLst>
          </p:nvPr>
        </p:nvGraphicFramePr>
        <p:xfrm>
          <a:off x="457201" y="1371601"/>
          <a:ext cx="7772401" cy="5181604"/>
        </p:xfrm>
        <a:graphic>
          <a:graphicData uri="http://schemas.openxmlformats.org/drawingml/2006/table">
            <a:tbl>
              <a:tblPr/>
              <a:tblGrid>
                <a:gridCol w="931402"/>
                <a:gridCol w="760111"/>
                <a:gridCol w="760111"/>
                <a:gridCol w="760111"/>
                <a:gridCol w="760111"/>
                <a:gridCol w="760111"/>
                <a:gridCol w="760111"/>
                <a:gridCol w="760111"/>
                <a:gridCol w="760111"/>
                <a:gridCol w="760111"/>
              </a:tblGrid>
              <a:tr h="178676">
                <a:tc>
                  <a:txBody>
                    <a:bodyPr/>
                    <a:lstStyle/>
                    <a:p>
                      <a:pPr algn="l" fontAlgn="b"/>
                      <a:endParaRPr lang="en-US" sz="1100" b="0" i="0" u="none" strike="noStrike" dirty="0">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100" b="1" i="0" u="none" strike="noStrike">
                          <a:solidFill>
                            <a:srgbClr val="000000"/>
                          </a:solidFill>
                          <a:effectLst/>
                          <a:latin typeface="Arial"/>
                        </a:rPr>
                        <a:t>All Intra RExt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1" i="0" u="none" strike="noStrike">
                          <a:solidFill>
                            <a:srgbClr val="000000"/>
                          </a:solidFill>
                          <a:effectLst/>
                          <a:latin typeface="Arial"/>
                        </a:rPr>
                        <a:t>All Intra RExt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1" i="0" u="none" strike="noStrike">
                          <a:solidFill>
                            <a:srgbClr val="000000"/>
                          </a:solidFill>
                          <a:effectLst/>
                          <a:latin typeface="Arial"/>
                        </a:rPr>
                        <a:t>All Intra RExt Super-High-tier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78676">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78676">
                <a:tc>
                  <a:txBody>
                    <a:bodyPr/>
                    <a:lstStyle/>
                    <a:p>
                      <a:pPr algn="l" fontAlgn="b"/>
                      <a:r>
                        <a:rPr lang="en-US" sz="11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-0.8%</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-1.0%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-1.0%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-1.3%</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-1.4%</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-1.4%</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-1.8%</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-1.9%</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-1.9%</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78676">
                <a:tc>
                  <a:txBody>
                    <a:bodyPr/>
                    <a:lstStyle/>
                    <a:p>
                      <a:pPr algn="l" fontAlgn="b"/>
                      <a:r>
                        <a:rPr lang="en-US" sz="11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78676">
                <a:tc>
                  <a:txBody>
                    <a:bodyPr/>
                    <a:lstStyle/>
                    <a:p>
                      <a:pPr algn="l" fontAlgn="b"/>
                      <a:r>
                        <a:rPr lang="en-US" sz="11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-3.7%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-3.7%</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-6.0%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-6.0%</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-5.9%</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-8.6%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-9.0%</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-8.9%</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78676">
                <a:tc>
                  <a:txBody>
                    <a:bodyPr/>
                    <a:lstStyle/>
                    <a:p>
                      <a:pPr algn="l" fontAlgn="b"/>
                      <a:r>
                        <a:rPr lang="en-US" sz="11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-0.8%</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-1.7%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-1.6%</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-1.6%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-3.1%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-3.1%</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78676">
                <a:tc>
                  <a:txBody>
                    <a:bodyPr/>
                    <a:lstStyle/>
                    <a:p>
                      <a:pPr algn="l" fontAlgn="b"/>
                      <a:r>
                        <a:rPr lang="en-US" sz="11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78676">
                <a:tc>
                  <a:txBody>
                    <a:bodyPr/>
                    <a:lstStyle/>
                    <a:p>
                      <a:pPr algn="l" fontAlgn="b"/>
                      <a:r>
                        <a:rPr lang="en-US" sz="11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100" b="0" i="0" u="none" strike="noStrike">
                          <a:solidFill>
                            <a:srgbClr val="000000"/>
                          </a:solidFill>
                          <a:effectLst/>
                          <a:latin typeface="Arial"/>
                        </a:rPr>
                        <a:t>103%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78676">
                <a:tc>
                  <a:txBody>
                    <a:bodyPr/>
                    <a:lstStyle/>
                    <a:p>
                      <a:pPr algn="l" fontAlgn="b"/>
                      <a:r>
                        <a:rPr lang="en-US" sz="11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1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78676">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dirty="0">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n-US" sz="1100" b="0" i="0" u="none" strike="noStrike">
                          <a:solidFill>
                            <a:srgbClr val="000000"/>
                          </a:solidFill>
                          <a:effectLst/>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n-US" sz="1100" b="0" i="0" u="none" strike="noStrike">
                          <a:solidFill>
                            <a:srgbClr val="000000"/>
                          </a:solidFill>
                          <a:effectLst/>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r>
              <a:tr h="178676">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100" b="1" i="0" u="none" strike="noStrike">
                          <a:solidFill>
                            <a:srgbClr val="000000"/>
                          </a:solidFill>
                          <a:effectLst/>
                          <a:latin typeface="Arial"/>
                        </a:rPr>
                        <a:t>Random Access RExt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1" i="0" u="none" strike="noStrike">
                          <a:solidFill>
                            <a:srgbClr val="000000"/>
                          </a:solidFill>
                          <a:effectLst/>
                          <a:latin typeface="Arial"/>
                        </a:rPr>
                        <a:t>Random Access RExt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100" b="1"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1"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1" i="0" u="none" strike="noStrike">
                        <a:solidFill>
                          <a:srgbClr val="000000"/>
                        </a:solidFill>
                        <a:effectLst/>
                        <a:latin typeface="Arial"/>
                      </a:endParaRPr>
                    </a:p>
                  </a:txBody>
                  <a:tcPr marL="9525" marR="9525" marT="9525" marB="0" anchor="b">
                    <a:lnL>
                      <a:noFill/>
                    </a:lnL>
                    <a:lnR>
                      <a:noFill/>
                    </a:lnR>
                    <a:lnT>
                      <a:noFill/>
                    </a:lnT>
                    <a:lnB>
                      <a:noFill/>
                    </a:lnB>
                  </a:tcPr>
                </a:tc>
              </a:tr>
              <a:tr h="178676">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8676">
                <a:tc>
                  <a:txBody>
                    <a:bodyPr/>
                    <a:lstStyle/>
                    <a:p>
                      <a:pPr algn="l" fontAlgn="b"/>
                      <a:r>
                        <a:rPr lang="en-US" sz="11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-0.5%</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-0.7%</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-0.7%</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-0.9%</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-1.0%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-1.0%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8676">
                <a:tc>
                  <a:txBody>
                    <a:bodyPr/>
                    <a:lstStyle/>
                    <a:p>
                      <a:pPr algn="l" fontAlgn="b"/>
                      <a:r>
                        <a:rPr lang="en-US" sz="11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8676">
                <a:tc>
                  <a:txBody>
                    <a:bodyPr/>
                    <a:lstStyle/>
                    <a:p>
                      <a:pPr algn="l" fontAlgn="b"/>
                      <a:r>
                        <a:rPr lang="en-US" sz="11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-3.1%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-3.1%</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-3.1%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-5.1%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-5.0%</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-5.1%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8676">
                <a:tc>
                  <a:txBody>
                    <a:bodyPr/>
                    <a:lstStyle/>
                    <a:p>
                      <a:pPr algn="l" fontAlgn="b"/>
                      <a:r>
                        <a:rPr lang="en-US" sz="11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-0.5%</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-1.3%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-1.2%</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-1.2%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8676">
                <a:tc>
                  <a:txBody>
                    <a:bodyPr/>
                    <a:lstStyle/>
                    <a:p>
                      <a:pPr algn="l" fontAlgn="b"/>
                      <a:r>
                        <a:rPr lang="en-US" sz="11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80808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808080"/>
                        </a:solidFill>
                        <a:effectLst/>
                        <a:latin typeface="Arial"/>
                      </a:endParaRPr>
                    </a:p>
                  </a:txBody>
                  <a:tcPr marL="9525" marR="9525" marT="9525" marB="0" anchor="b">
                    <a:lnL>
                      <a:noFill/>
                    </a:lnL>
                    <a:lnR>
                      <a:noFill/>
                    </a:lnR>
                    <a:lnT>
                      <a:noFill/>
                    </a:lnT>
                    <a:lnB>
                      <a:noFill/>
                    </a:lnB>
                  </a:tcPr>
                </a:tc>
              </a:tr>
              <a:tr h="178676">
                <a:tc>
                  <a:txBody>
                    <a:bodyPr/>
                    <a:lstStyle/>
                    <a:p>
                      <a:pPr algn="l" fontAlgn="b"/>
                      <a:r>
                        <a:rPr lang="en-US" sz="11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100" b="0" i="0" u="none" strike="noStrike">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8676">
                <a:tc>
                  <a:txBody>
                    <a:bodyPr/>
                    <a:lstStyle/>
                    <a:p>
                      <a:pPr algn="l" fontAlgn="b"/>
                      <a:r>
                        <a:rPr lang="en-US" sz="11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1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8676">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8676">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100" b="1" i="0" u="none" strike="noStrike">
                          <a:solidFill>
                            <a:srgbClr val="000000"/>
                          </a:solidFill>
                          <a:effectLst/>
                          <a:latin typeface="Arial"/>
                        </a:rPr>
                        <a:t>Low delay B RExt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1" i="0" u="none" strike="noStrike">
                          <a:solidFill>
                            <a:srgbClr val="000000"/>
                          </a:solidFill>
                          <a:effectLst/>
                          <a:latin typeface="Arial"/>
                        </a:rPr>
                        <a:t>Low delay B RExt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100" b="1"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1"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1" i="0" u="none" strike="noStrike">
                        <a:solidFill>
                          <a:srgbClr val="000000"/>
                        </a:solidFill>
                        <a:effectLst/>
                        <a:latin typeface="Arial"/>
                      </a:endParaRPr>
                    </a:p>
                  </a:txBody>
                  <a:tcPr marL="9525" marR="9525" marT="9525" marB="0" anchor="b">
                    <a:lnL>
                      <a:noFill/>
                    </a:lnL>
                    <a:lnR>
                      <a:noFill/>
                    </a:lnR>
                    <a:lnT>
                      <a:noFill/>
                    </a:lnT>
                    <a:lnB>
                      <a:noFill/>
                    </a:lnB>
                  </a:tcPr>
                </a:tc>
              </a:tr>
              <a:tr h="178676">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8676">
                <a:tc>
                  <a:txBody>
                    <a:bodyPr/>
                    <a:lstStyle/>
                    <a:p>
                      <a:pPr algn="l" fontAlgn="b"/>
                      <a:r>
                        <a:rPr lang="en-US" sz="11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-0.5%</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-0.6%</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-0.9%</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-0.7%</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-0.7%</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-1.0%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8676">
                <a:tc>
                  <a:txBody>
                    <a:bodyPr/>
                    <a:lstStyle/>
                    <a:p>
                      <a:pPr algn="l" fontAlgn="b"/>
                      <a:r>
                        <a:rPr lang="en-US" sz="11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8676">
                <a:tc>
                  <a:txBody>
                    <a:bodyPr/>
                    <a:lstStyle/>
                    <a:p>
                      <a:pPr algn="l" fontAlgn="b"/>
                      <a:r>
                        <a:rPr lang="en-US" sz="11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-2.6%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-2.6%</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-2.6%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-5.0%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-4.9%</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-5.1%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8676">
                <a:tc>
                  <a:txBody>
                    <a:bodyPr/>
                    <a:lstStyle/>
                    <a:p>
                      <a:pPr algn="l" fontAlgn="b"/>
                      <a:r>
                        <a:rPr lang="en-US" sz="11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-0.6%</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-1.2%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-1.2%</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-1.2%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8676">
                <a:tc>
                  <a:txBody>
                    <a:bodyPr/>
                    <a:lstStyle/>
                    <a:p>
                      <a:pPr algn="l" fontAlgn="b"/>
                      <a:r>
                        <a:rPr lang="en-US" sz="11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80808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808080"/>
                        </a:solidFill>
                        <a:effectLst/>
                        <a:latin typeface="Arial"/>
                      </a:endParaRPr>
                    </a:p>
                  </a:txBody>
                  <a:tcPr marL="9525" marR="9525" marT="9525" marB="0" anchor="b">
                    <a:lnL>
                      <a:noFill/>
                    </a:lnL>
                    <a:lnR>
                      <a:noFill/>
                    </a:lnR>
                    <a:lnT>
                      <a:noFill/>
                    </a:lnT>
                    <a:lnB>
                      <a:noFill/>
                    </a:lnB>
                  </a:tcPr>
                </a:tc>
              </a:tr>
              <a:tr h="178676">
                <a:tc>
                  <a:txBody>
                    <a:bodyPr/>
                    <a:lstStyle/>
                    <a:p>
                      <a:pPr algn="l" fontAlgn="b"/>
                      <a:r>
                        <a:rPr lang="en-US" sz="11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100" b="0" i="0" u="none" strike="noStrike">
                          <a:solidFill>
                            <a:srgbClr val="000000"/>
                          </a:solidFill>
                          <a:effectLst/>
                          <a:latin typeface="Arial"/>
                        </a:rPr>
                        <a:t>105%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8676">
                <a:tc>
                  <a:txBody>
                    <a:bodyPr/>
                    <a:lstStyle/>
                    <a:p>
                      <a:pPr algn="l" fontAlgn="b"/>
                      <a:r>
                        <a:rPr lang="en-US" sz="11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1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dirty="0">
                        <a:solidFill>
                          <a:srgbClr val="000000"/>
                        </a:solidFill>
                        <a:effectLst/>
                        <a:latin typeface="Arial"/>
                      </a:endParaRPr>
                    </a:p>
                  </a:txBody>
                  <a:tcPr marL="9525" marR="9525" marT="9525" marB="0" anchor="b">
                    <a:lnL>
                      <a:noFill/>
                    </a:lnL>
                    <a:lnR>
                      <a:noFill/>
                    </a:lnR>
                    <a:lnT>
                      <a:noFill/>
                    </a:lnT>
                    <a:lnB>
                      <a:noFill/>
                    </a:lnB>
                  </a:tcPr>
                </a:tc>
              </a:tr>
            </a:tbl>
          </a:graphicData>
        </a:graphic>
      </p:graphicFrame>
    </p:spTree>
    <p:extLst>
      <p:ext uri="{BB962C8B-B14F-4D97-AF65-F5344CB8AC3E}">
        <p14:creationId xmlns:p14="http://schemas.microsoft.com/office/powerpoint/2010/main" val="47581959"/>
      </p:ext>
    </p:extLst>
  </p:cSld>
  <p:clrMapOvr>
    <a:masterClrMapping/>
  </p:clrMapOvr>
  <p:timing>
    <p:tnLst>
      <p:par>
        <p:cTn id="1" dur="indefinite" restart="never" nodeType="tmRoot"/>
      </p:par>
    </p:tnLst>
  </p:timing>
</p:sld>
</file>

<file path=ppt/theme/theme1.xml><?xml version="1.0" encoding="utf-8"?>
<a:theme xmlns:a="http://schemas.openxmlformats.org/drawingml/2006/main" name="JCTVC-D257">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topics_8th_JCTVC_2011_12</Template>
  <TotalTime>7814</TotalTime>
  <Words>2624</Words>
  <Application>Microsoft Office PowerPoint</Application>
  <PresentationFormat>On-screen Show (4:3)</PresentationFormat>
  <Paragraphs>1118</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JCTVC-D257</vt:lpstr>
      <vt:lpstr>Non-RCE2: Rice Parameter Initialization  JCTVC-N0181</vt:lpstr>
      <vt:lpstr>Introduction</vt:lpstr>
      <vt:lpstr>Proposed Rice Parameter Initialization</vt:lpstr>
      <vt:lpstr>Variants</vt:lpstr>
      <vt:lpstr>BD-rate for lossless</vt:lpstr>
      <vt:lpstr>BD-rate for lossy</vt:lpstr>
      <vt:lpstr>BD-rate for lossy</vt:lpstr>
      <vt:lpstr>BD-rate for lossy</vt:lpstr>
      <vt:lpstr>BD-rate for lossy</vt:lpstr>
      <vt:lpstr>Conclusions</vt:lpstr>
      <vt:lpstr>Non-RCE2: Rice Parameter Initialization  JCTVC-N0181</vt:lpstr>
      <vt:lpstr>BD-rate for lossy</vt:lpstr>
    </vt:vector>
  </TitlesOfParts>
  <Company>Qualcomm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Vadim Seregin</dc:creator>
  <cp:lastModifiedBy>Qualcomm User</cp:lastModifiedBy>
  <cp:revision>253</cp:revision>
  <dcterms:created xsi:type="dcterms:W3CDTF">2011-12-07T01:29:30Z</dcterms:created>
  <dcterms:modified xsi:type="dcterms:W3CDTF">2013-07-24T04:50:58Z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855509636</vt:i4>
  </property>
  <property fmtid="{D5CDD505-2E9C-101B-9397-08002B2CF9AE}" pid="3" name="_NewReviewCycle">
    <vt:lpwstr/>
  </property>
  <property fmtid="{D5CDD505-2E9C-101B-9397-08002B2CF9AE}" pid="4" name="_EmailSubject">
    <vt:lpwstr>low qp spreadsheet</vt:lpwstr>
  </property>
  <property fmtid="{D5CDD505-2E9C-101B-9397-08002B2CF9AE}" pid="5" name="_AuthorEmail">
    <vt:lpwstr>vseregin@qualcomm.com</vt:lpwstr>
  </property>
  <property fmtid="{D5CDD505-2E9C-101B-9397-08002B2CF9AE}" pid="6" name="_AuthorEmailDisplayName">
    <vt:lpwstr>Seregin, Vadim</vt:lpwstr>
  </property>
</Properties>
</file>