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78" r:id="rId5"/>
    <p:sldId id="284" r:id="rId6"/>
    <p:sldId id="285" r:id="rId7"/>
    <p:sldId id="286" r:id="rId8"/>
    <p:sldId id="287" r:id="rId9"/>
    <p:sldId id="288" r:id="rId10"/>
    <p:sldId id="289" r:id="rId11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EA"/>
    <a:srgbClr val="CCFFCC"/>
    <a:srgbClr val="6699FF"/>
    <a:srgbClr val="66CCFF"/>
    <a:srgbClr val="DDCCD4"/>
    <a:srgbClr val="EFE7EB"/>
    <a:srgbClr val="5F5F5F"/>
    <a:srgbClr val="727D84"/>
    <a:srgbClr val="98A4AB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0929"/>
  </p:normalViewPr>
  <p:slideViewPr>
    <p:cSldViewPr>
      <p:cViewPr varScale="1">
        <p:scale>
          <a:sx n="115" d="100"/>
          <a:sy n="115" d="100"/>
        </p:scale>
        <p:origin x="-288" y="-96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24/07/2013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650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433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5" y="71414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5" y="1214414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7/24/2013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1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4" y="3571890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8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7/24/2013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7/24/2013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7/24/2013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4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7/24/2013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3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0999" y="76200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7/24/2013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0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0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0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7/24/2013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0999" y="76200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785794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3" y="714356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3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7" y="6160542"/>
            <a:ext cx="1499447" cy="57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7/24/2013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JCTVC-N0180</a:t>
            </a:r>
            <a:br>
              <a:rPr lang="en-US" dirty="0" smtClean="0"/>
            </a:br>
            <a:r>
              <a:rPr lang="en-US" dirty="0" smtClean="0"/>
              <a:t>Color Mapping SEI message</a:t>
            </a:r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4325" y="3571875"/>
            <a:ext cx="8535988" cy="1076325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fr-FR" sz="3600" dirty="0" smtClean="0"/>
              <a:t> </a:t>
            </a:r>
            <a:r>
              <a:rPr lang="fr-FR" dirty="0" err="1" smtClean="0"/>
              <a:t>P.Bordes</a:t>
            </a:r>
            <a:endParaRPr lang="fr-FR" dirty="0" smtClean="0"/>
          </a:p>
          <a:p>
            <a:pPr marL="0" indent="0" eaLnBrk="1" hangingPunct="1">
              <a:defRPr/>
            </a:pPr>
            <a:endParaRPr lang="fr-FR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77238" y="5181913"/>
            <a:ext cx="78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14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JCT-VC Meeting: Vienna, July 25- August 2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712646"/>
            <a:ext cx="8321008" cy="566868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dirty="0" smtClean="0"/>
              <a:t>Context</a:t>
            </a:r>
            <a:endParaRPr lang="en-US" dirty="0"/>
          </a:p>
          <a:p>
            <a:pPr lvl="2"/>
            <a:r>
              <a:rPr lang="en-CA" sz="1400" dirty="0" smtClean="0"/>
              <a:t>Several color formats (primaries) can be signaled in HEVC syntax (VUI, SEI-tone-mapping)</a:t>
            </a:r>
            <a:endParaRPr lang="en-CA" sz="1400" dirty="0"/>
          </a:p>
          <a:p>
            <a:pPr lvl="2"/>
            <a:endParaRPr lang="en-CA" sz="1400" dirty="0" smtClean="0"/>
          </a:p>
          <a:p>
            <a:pPr lvl="2"/>
            <a:endParaRPr lang="en-CA" sz="1400" dirty="0" smtClean="0"/>
          </a:p>
          <a:p>
            <a:pPr lvl="2"/>
            <a:endParaRPr lang="en-CA" sz="1400" dirty="0"/>
          </a:p>
          <a:p>
            <a:pPr lvl="2"/>
            <a:endParaRPr lang="en-CA" sz="1400" dirty="0"/>
          </a:p>
          <a:p>
            <a:pPr lvl="2"/>
            <a:endParaRPr lang="en-CA" sz="1400" dirty="0" smtClean="0"/>
          </a:p>
          <a:p>
            <a:pPr lvl="2"/>
            <a:endParaRPr lang="en-CA" sz="1400" dirty="0" smtClean="0"/>
          </a:p>
          <a:p>
            <a:pPr lvl="2"/>
            <a:endParaRPr lang="en-CA" sz="1400" dirty="0"/>
          </a:p>
          <a:p>
            <a:pPr lvl="2"/>
            <a:endParaRPr lang="en-CA" sz="1400" dirty="0" smtClean="0"/>
          </a:p>
          <a:p>
            <a:pPr lvl="2"/>
            <a:endParaRPr lang="en-CA" sz="1400" dirty="0" smtClean="0"/>
          </a:p>
          <a:p>
            <a:pPr lvl="2"/>
            <a:r>
              <a:rPr lang="en-CA" sz="1400" dirty="0" smtClean="0"/>
              <a:t>Some end-devices may not support all formats because of:</a:t>
            </a:r>
          </a:p>
          <a:p>
            <a:pPr lvl="3"/>
            <a:r>
              <a:rPr lang="en-CA" sz="1400" dirty="0"/>
              <a:t>Limited rendering capability</a:t>
            </a:r>
          </a:p>
          <a:p>
            <a:pPr lvl="3"/>
            <a:r>
              <a:rPr lang="en-CA" sz="1400" dirty="0"/>
              <a:t>New </a:t>
            </a:r>
            <a:r>
              <a:rPr lang="en-CA" sz="1400" dirty="0" smtClean="0"/>
              <a:t>color </a:t>
            </a:r>
            <a:r>
              <a:rPr lang="en-CA" sz="1400" dirty="0"/>
              <a:t>formats (ex: BT.2020)</a:t>
            </a:r>
          </a:p>
          <a:p>
            <a:pPr lvl="3"/>
            <a:r>
              <a:rPr lang="en-CA" sz="1400" dirty="0" smtClean="0"/>
              <a:t>Pointless w.r.t. device/application</a:t>
            </a:r>
          </a:p>
          <a:p>
            <a:pPr lvl="3"/>
            <a:r>
              <a:rPr lang="en-CA" sz="1400" dirty="0" smtClean="0"/>
              <a:t>Unspecified </a:t>
            </a:r>
            <a:r>
              <a:rPr lang="en-CA" sz="1400" dirty="0"/>
              <a:t>color format</a:t>
            </a:r>
            <a:endParaRPr lang="en-US" sz="1400" dirty="0"/>
          </a:p>
          <a:p>
            <a:pPr marL="0" lvl="1" indent="0">
              <a:buNone/>
            </a:pPr>
            <a:r>
              <a:rPr lang="en-US" dirty="0"/>
              <a:t>Proposition</a:t>
            </a:r>
          </a:p>
          <a:p>
            <a:pPr lvl="2"/>
            <a:r>
              <a:rPr lang="en-CA" sz="1400" dirty="0"/>
              <a:t>To support color mapping post-processing on reconstructed </a:t>
            </a:r>
            <a:r>
              <a:rPr lang="en-CA" sz="1400" dirty="0" smtClean="0"/>
              <a:t>pictures</a:t>
            </a:r>
            <a:endParaRPr lang="en-CA" sz="1400" dirty="0"/>
          </a:p>
          <a:p>
            <a:pPr lvl="2"/>
            <a:r>
              <a:rPr lang="en-CA" sz="1400" dirty="0"/>
              <a:t>The color mapping function is coded using a 3D Color LUT</a:t>
            </a:r>
            <a:endParaRPr lang="en-US" sz="2000" dirty="0"/>
          </a:p>
          <a:p>
            <a:pPr lvl="1"/>
            <a:endParaRPr lang="en-US" sz="16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Color </a:t>
            </a:r>
            <a:r>
              <a:rPr lang="en-US" sz="2800" dirty="0"/>
              <a:t>Mapping SEI message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JCTVC-N0180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1559049"/>
            <a:ext cx="58388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Color </a:t>
            </a:r>
            <a:r>
              <a:rPr lang="en-US" sz="2800" dirty="0"/>
              <a:t>Mapping SEI message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JCTVC-N0180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661" y="809154"/>
            <a:ext cx="4087115" cy="5572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99999" y="3657200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  <a:latin typeface="Trebuchet MS" pitchFamily="34" charset="0"/>
              </a:rPr>
              <a:t>new</a:t>
            </a:r>
            <a:endParaRPr lang="en-US" sz="2000" b="1" dirty="0" err="1" smtClean="0">
              <a:solidFill>
                <a:srgbClr val="C00000"/>
              </a:solidFill>
              <a:latin typeface="Trebuchet MS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156176" y="4005064"/>
            <a:ext cx="1656184" cy="1728192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74312" y="5021560"/>
            <a:ext cx="941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00B050"/>
                </a:solidFill>
                <a:latin typeface="Trebuchet MS" pitchFamily="34" charset="0"/>
              </a:rPr>
              <a:t>future</a:t>
            </a:r>
            <a:endParaRPr lang="en-US" sz="2000" b="1" dirty="0" err="1" smtClean="0">
              <a:solidFill>
                <a:srgbClr val="00B050"/>
              </a:solidFill>
              <a:latin typeface="Trebuchet MS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244927" y="5292080"/>
            <a:ext cx="1629385" cy="88235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1"/>
          </p:cNvCxnSpPr>
          <p:nvPr/>
        </p:nvCxnSpPr>
        <p:spPr>
          <a:xfrm flipH="1" flipV="1">
            <a:off x="6300193" y="2492896"/>
            <a:ext cx="1574119" cy="2728719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304044" y="1628800"/>
            <a:ext cx="1395955" cy="694650"/>
          </a:xfrm>
          <a:prstGeom prst="straightConnector1">
            <a:avLst/>
          </a:prstGeom>
          <a:ln w="28575">
            <a:solidFill>
              <a:srgbClr val="00ADE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410655" y="1235035"/>
            <a:ext cx="1571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>
                <a:solidFill>
                  <a:srgbClr val="00B0F0"/>
                </a:solidFill>
                <a:latin typeface="Trebuchet MS" pitchFamily="34" charset="0"/>
              </a:rPr>
              <a:t>unspecified</a:t>
            </a:r>
            <a:endParaRPr lang="en-US" sz="2000" b="1" dirty="0" err="1" smtClean="0">
              <a:solidFill>
                <a:srgbClr val="00B0F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90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3140968"/>
            <a:ext cx="8001056" cy="3240360"/>
          </a:xfrm>
        </p:spPr>
        <p:txBody>
          <a:bodyPr>
            <a:normAutofit lnSpcReduction="10000"/>
          </a:bodyPr>
          <a:lstStyle/>
          <a:p>
            <a:pPr marL="0" lvl="1" indent="0" algn="just">
              <a:buNone/>
            </a:pPr>
            <a:r>
              <a:rPr lang="fr-FR" i="1" dirty="0" smtClean="0"/>
              <a:t>The </a:t>
            </a:r>
            <a:r>
              <a:rPr lang="fr-FR" i="1" dirty="0" err="1" smtClean="0"/>
              <a:t>Color</a:t>
            </a:r>
            <a:r>
              <a:rPr lang="fr-FR" i="1" dirty="0" smtClean="0"/>
              <a:t> LUT </a:t>
            </a:r>
            <a:r>
              <a:rPr lang="fr-FR" i="1" dirty="0" err="1" smtClean="0"/>
              <a:t>allows</a:t>
            </a:r>
            <a:r>
              <a:rPr lang="fr-FR" i="1" dirty="0" smtClean="0"/>
              <a:t> </a:t>
            </a:r>
            <a:r>
              <a:rPr lang="fr-FR" i="1" dirty="0" err="1" smtClean="0"/>
              <a:t>mapping</a:t>
            </a:r>
            <a:r>
              <a:rPr lang="fr-FR" i="1" dirty="0" smtClean="0"/>
              <a:t> the </a:t>
            </a:r>
            <a:r>
              <a:rPr lang="fr-FR" i="1" dirty="0" err="1" smtClean="0"/>
              <a:t>reconstructed</a:t>
            </a:r>
            <a:r>
              <a:rPr lang="fr-FR" i="1" dirty="0" smtClean="0"/>
              <a:t> </a:t>
            </a:r>
            <a:r>
              <a:rPr lang="fr-FR" i="1" dirty="0" err="1" smtClean="0"/>
              <a:t>pictures</a:t>
            </a:r>
            <a:r>
              <a:rPr lang="fr-FR" i="1" dirty="0" smtClean="0"/>
              <a:t> to a </a:t>
            </a:r>
            <a:r>
              <a:rPr lang="fr-FR" i="1" dirty="0" err="1" smtClean="0"/>
              <a:t>supported</a:t>
            </a:r>
            <a:r>
              <a:rPr lang="fr-FR" i="1" dirty="0" smtClean="0"/>
              <a:t> </a:t>
            </a:r>
            <a:r>
              <a:rPr lang="fr-FR" i="1" dirty="0" err="1" smtClean="0"/>
              <a:t>color</a:t>
            </a:r>
            <a:r>
              <a:rPr lang="fr-FR" i="1" dirty="0" smtClean="0"/>
              <a:t> format</a:t>
            </a:r>
            <a:endParaRPr lang="en-US" i="1" dirty="0" smtClean="0"/>
          </a:p>
          <a:p>
            <a:pPr marL="0" lvl="1" indent="0">
              <a:buNone/>
            </a:pPr>
            <a:endParaRPr lang="en-US" sz="2400" dirty="0" smtClean="0"/>
          </a:p>
          <a:p>
            <a:pPr marL="0" lvl="1" indent="0">
              <a:buNone/>
            </a:pPr>
            <a:endParaRPr lang="en-US" sz="2400" dirty="0" smtClean="0"/>
          </a:p>
          <a:p>
            <a:pPr marL="0" lvl="1" indent="0">
              <a:buNone/>
            </a:pPr>
            <a:r>
              <a:rPr lang="en-US" sz="2400" dirty="0" smtClean="0"/>
              <a:t>Advantages</a:t>
            </a:r>
            <a:endParaRPr lang="en-US" sz="2400" dirty="0"/>
          </a:p>
          <a:p>
            <a:pPr lvl="2"/>
            <a:r>
              <a:rPr lang="en-CA" sz="1600" dirty="0" smtClean="0"/>
              <a:t>To increase color adaptability (end-devices not supporting all color format) </a:t>
            </a:r>
            <a:endParaRPr lang="en-CA" sz="1600" dirty="0"/>
          </a:p>
          <a:p>
            <a:pPr lvl="2"/>
            <a:r>
              <a:rPr lang="fr-FR" sz="1600" dirty="0" smtClean="0"/>
              <a:t>To </a:t>
            </a:r>
            <a:r>
              <a:rPr lang="fr-FR" sz="1600" dirty="0" err="1" smtClean="0"/>
              <a:t>preserve</a:t>
            </a:r>
            <a:r>
              <a:rPr lang="fr-FR" sz="1600" dirty="0" smtClean="0"/>
              <a:t> </a:t>
            </a:r>
            <a:r>
              <a:rPr lang="fr-FR" sz="1600" dirty="0" err="1" smtClean="0"/>
              <a:t>colorist</a:t>
            </a:r>
            <a:r>
              <a:rPr lang="fr-FR" sz="1600" dirty="0" smtClean="0"/>
              <a:t> </a:t>
            </a:r>
            <a:r>
              <a:rPr lang="fr-FR" sz="1600" dirty="0" err="1" smtClean="0"/>
              <a:t>intent</a:t>
            </a:r>
            <a:r>
              <a:rPr lang="fr-FR" sz="1600" dirty="0" smtClean="0"/>
              <a:t> </a:t>
            </a:r>
            <a:r>
              <a:rPr lang="fr-FR" sz="1600" dirty="0" err="1" smtClean="0"/>
              <a:t>when</a:t>
            </a:r>
            <a:r>
              <a:rPr lang="fr-FR" sz="1600" dirty="0" smtClean="0"/>
              <a:t> </a:t>
            </a:r>
            <a:r>
              <a:rPr lang="fr-FR" sz="1600" dirty="0" err="1" smtClean="0"/>
              <a:t>converting</a:t>
            </a:r>
            <a:r>
              <a:rPr lang="fr-FR" sz="1600" dirty="0" smtClean="0"/>
              <a:t> </a:t>
            </a:r>
            <a:r>
              <a:rPr lang="fr-FR" sz="1600" dirty="0" err="1" smtClean="0"/>
              <a:t>color</a:t>
            </a:r>
            <a:r>
              <a:rPr lang="fr-FR" sz="1600" dirty="0" smtClean="0"/>
              <a:t> </a:t>
            </a:r>
            <a:r>
              <a:rPr lang="fr-FR" sz="1600" dirty="0" err="1" smtClean="0"/>
              <a:t>graded</a:t>
            </a:r>
            <a:r>
              <a:rPr lang="fr-FR" sz="1600" dirty="0" smtClean="0"/>
              <a:t> content</a:t>
            </a:r>
          </a:p>
          <a:p>
            <a:pPr lvl="2"/>
            <a:r>
              <a:rPr lang="fr-FR" sz="1600" dirty="0" smtClean="0"/>
              <a:t>To </a:t>
            </a:r>
            <a:r>
              <a:rPr lang="fr-FR" sz="1600" dirty="0" err="1" smtClean="0"/>
              <a:t>provide</a:t>
            </a:r>
            <a:r>
              <a:rPr lang="fr-FR" sz="1600" dirty="0" smtClean="0"/>
              <a:t> </a:t>
            </a:r>
            <a:r>
              <a:rPr lang="fr-FR" sz="1600" dirty="0" err="1" smtClean="0"/>
              <a:t>color</a:t>
            </a:r>
            <a:r>
              <a:rPr lang="fr-FR" sz="1600" dirty="0" smtClean="0"/>
              <a:t> </a:t>
            </a:r>
            <a:r>
              <a:rPr lang="fr-FR" sz="1600" dirty="0" err="1" smtClean="0"/>
              <a:t>mapping</a:t>
            </a:r>
            <a:r>
              <a:rPr lang="fr-FR" sz="1600" dirty="0" smtClean="0"/>
              <a:t> </a:t>
            </a:r>
            <a:r>
              <a:rPr lang="fr-FR" sz="1600" dirty="0" err="1" smtClean="0"/>
              <a:t>function</a:t>
            </a:r>
            <a:r>
              <a:rPr lang="fr-FR" sz="1600" dirty="0" smtClean="0"/>
              <a:t> </a:t>
            </a:r>
            <a:r>
              <a:rPr lang="fr-FR" sz="1600" dirty="0" err="1" smtClean="0"/>
              <a:t>tailored</a:t>
            </a:r>
            <a:r>
              <a:rPr lang="fr-FR" sz="1600" dirty="0" smtClean="0"/>
              <a:t> to </a:t>
            </a:r>
            <a:r>
              <a:rPr lang="fr-FR" sz="1600" dirty="0" err="1" smtClean="0"/>
              <a:t>particular</a:t>
            </a:r>
            <a:r>
              <a:rPr lang="fr-FR" sz="1600" dirty="0" smtClean="0"/>
              <a:t> applications</a:t>
            </a:r>
          </a:p>
          <a:p>
            <a:pPr lvl="2"/>
            <a:r>
              <a:rPr lang="fr-FR" sz="1600" dirty="0" err="1" smtClean="0"/>
              <a:t>Color</a:t>
            </a:r>
            <a:r>
              <a:rPr lang="fr-FR" sz="1600" dirty="0" smtClean="0"/>
              <a:t> </a:t>
            </a:r>
            <a:r>
              <a:rPr lang="fr-FR" sz="1600" dirty="0" err="1" smtClean="0"/>
              <a:t>LUTs</a:t>
            </a:r>
            <a:r>
              <a:rPr lang="fr-FR" sz="1600" dirty="0" smtClean="0"/>
              <a:t> </a:t>
            </a:r>
            <a:r>
              <a:rPr lang="fr-FR" sz="1600" dirty="0" err="1" smtClean="0"/>
              <a:t>is</a:t>
            </a:r>
            <a:r>
              <a:rPr lang="fr-FR" sz="1600" dirty="0" smtClean="0"/>
              <a:t> a </a:t>
            </a:r>
            <a:r>
              <a:rPr lang="fr-FR" sz="1600" dirty="0" err="1" smtClean="0"/>
              <a:t>common</a:t>
            </a:r>
            <a:r>
              <a:rPr lang="fr-FR" sz="1600" dirty="0" smtClean="0"/>
              <a:t> and </a:t>
            </a:r>
            <a:r>
              <a:rPr lang="fr-FR" sz="1600" dirty="0" err="1" smtClean="0"/>
              <a:t>universal</a:t>
            </a:r>
            <a:r>
              <a:rPr lang="fr-FR" sz="1600" dirty="0" smtClean="0"/>
              <a:t> </a:t>
            </a:r>
            <a:r>
              <a:rPr lang="fr-FR" sz="1600" dirty="0" err="1" smtClean="0"/>
              <a:t>color</a:t>
            </a:r>
            <a:r>
              <a:rPr lang="fr-FR" sz="1600" dirty="0" smtClean="0"/>
              <a:t> </a:t>
            </a:r>
            <a:r>
              <a:rPr lang="fr-FR" sz="1600" dirty="0" err="1" smtClean="0"/>
              <a:t>mapping</a:t>
            </a:r>
            <a:r>
              <a:rPr lang="fr-FR" sz="1600" dirty="0" smtClean="0"/>
              <a:t> format</a:t>
            </a:r>
            <a:endParaRPr lang="en-US" sz="2400" dirty="0"/>
          </a:p>
          <a:p>
            <a:pPr lvl="1"/>
            <a:endParaRPr lang="en-US" sz="1600" i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Color </a:t>
            </a:r>
            <a:r>
              <a:rPr lang="en-US" sz="2800" dirty="0"/>
              <a:t>Mapping SEI message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JCTVC-N0180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7" y="764704"/>
            <a:ext cx="583882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50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851" y="3573016"/>
            <a:ext cx="4287565" cy="1580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6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4005064"/>
            <a:ext cx="8640960" cy="2808312"/>
          </a:xfrm>
        </p:spPr>
        <p:txBody>
          <a:bodyPr>
            <a:normAutofit/>
          </a:bodyPr>
          <a:lstStyle/>
          <a:p>
            <a:pPr hangingPunct="0">
              <a:spcBef>
                <a:spcPts val="900"/>
              </a:spcBef>
            </a:pP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nuh_layer_id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identifies the layer of the reconstructed 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pictures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which the 3D C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LUT should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 applied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hangingPunct="0">
              <a:spcBef>
                <a:spcPts val="900"/>
              </a:spcBef>
            </a:pPr>
            <a:r>
              <a:rPr lang="en-US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color_map_id</a:t>
            </a: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color_map_cancel_flag</a:t>
            </a: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color_map_repetition_period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semantic is same as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tone_map_id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tone_map_cancel_flag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tone_map_repetition_period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defined in SEI tone 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mapping (Annex D).</a:t>
            </a:r>
          </a:p>
          <a:p>
            <a:pPr algn="just" hangingPunct="0"/>
            <a:r>
              <a:rPr lang="en-US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colour_map_video_signal_type_present_flag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colour_map_video_format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colour_map_video_full_range_flag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colour_map_description_present_flag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colour_map_primaries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colour_map_transfer_characteristics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colour_map_matrix_coeffs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semantic is the same as the semantic of the syntax elements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video_signal_type_present_flag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video_format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video_full_range_flag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colour_description_present_flag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colour_primaries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transfer_characteristics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matrix_coeffs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 VUI (specified in Annex E) respectively.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These syntax elements describe the remapped output decoded pictures video signal characteristics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hangingPunct="0"/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bit_depth_lut_minus8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+ 8 specifies the bit depth of the 3D LUT samples.</a:t>
            </a:r>
          </a:p>
          <a:p>
            <a:pPr hangingPunct="0"/>
            <a:r>
              <a:rPr lang="en-US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nbp_code</a:t>
            </a: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indicates the 3D LUT size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nbp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as listed in Table 2 for the given value of 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nbp_code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nbp</a:t>
            </a: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=2(nbp_code-1)+1 ).</a:t>
            </a:r>
          </a:p>
          <a:p>
            <a:pPr algn="just" hangingPunct="0"/>
            <a:endParaRPr 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buNone/>
            </a:pPr>
            <a:endParaRPr lang="en-US" sz="900" i="1" dirty="0" smtClean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Color </a:t>
            </a:r>
            <a:r>
              <a:rPr lang="en-US" sz="2800" dirty="0"/>
              <a:t>Mapping SEI </a:t>
            </a:r>
            <a:r>
              <a:rPr lang="en-US" sz="2800" dirty="0" smtClean="0"/>
              <a:t>message syntax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JCTVC-N0180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768256"/>
              </p:ext>
            </p:extLst>
          </p:nvPr>
        </p:nvGraphicFramePr>
        <p:xfrm>
          <a:off x="518909" y="836712"/>
          <a:ext cx="4989195" cy="2895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4500"/>
                <a:gridCol w="734695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423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GB" sz="1000" dirty="0" err="1">
                          <a:effectLst/>
                        </a:rPr>
                        <a:t>colour_mapping_info</a:t>
                      </a:r>
                      <a:r>
                        <a:rPr lang="en-GB" sz="1000" dirty="0">
                          <a:effectLst/>
                        </a:rPr>
                        <a:t>( </a:t>
                      </a:r>
                      <a:r>
                        <a:rPr lang="en-GB" sz="1000" dirty="0" err="1">
                          <a:effectLst/>
                        </a:rPr>
                        <a:t>payloadSize</a:t>
                      </a:r>
                      <a:r>
                        <a:rPr lang="en-GB" sz="1000" dirty="0">
                          <a:effectLst/>
                        </a:rPr>
                        <a:t> ) {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Descriptor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</a:t>
                      </a:r>
                      <a:r>
                        <a:rPr lang="en-GB" sz="1000" b="1" dirty="0" err="1">
                          <a:effectLst/>
                        </a:rPr>
                        <a:t>colour_map_id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423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</a:t>
                      </a:r>
                      <a:r>
                        <a:rPr lang="en-GB" sz="1000" b="1" dirty="0" err="1">
                          <a:effectLst/>
                        </a:rPr>
                        <a:t>colour_map_cancel_flag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if( !colour_map_cancel_flag ) {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</a:t>
                      </a:r>
                      <a:r>
                        <a:rPr lang="en-GB" sz="1000" b="1" dirty="0" err="1">
                          <a:effectLst/>
                        </a:rPr>
                        <a:t>colour_map_repetition_period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</a:t>
                      </a:r>
                      <a:r>
                        <a:rPr lang="en-GB" sz="1000" b="1" dirty="0" err="1">
                          <a:effectLst/>
                        </a:rPr>
                        <a:t>colour_map_video_signal_type_present_flag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if(colour_map_video_signal_type_present_flag ) {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	</a:t>
                      </a:r>
                      <a:r>
                        <a:rPr lang="en-GB" sz="1000" b="1" dirty="0" err="1">
                          <a:effectLst/>
                        </a:rPr>
                        <a:t>colour_map_video_format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u(3)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	</a:t>
                      </a:r>
                      <a:r>
                        <a:rPr lang="en-GB" sz="1000" b="1" dirty="0" err="1">
                          <a:effectLst/>
                        </a:rPr>
                        <a:t>colour_map_video_full_range_flag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00" b="1" dirty="0">
                          <a:effectLst/>
                        </a:rPr>
                        <a:t>			</a:t>
                      </a:r>
                      <a:r>
                        <a:rPr lang="fr-FR" sz="1000" b="1" dirty="0" err="1">
                          <a:effectLst/>
                        </a:rPr>
                        <a:t>colour_map_description_present_flag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if (colour_map_description_present_flag) {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		</a:t>
                      </a:r>
                      <a:r>
                        <a:rPr lang="en-GB" sz="1000" b="1" dirty="0" err="1">
                          <a:effectLst/>
                        </a:rPr>
                        <a:t>colour_map_primaries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u(8)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		</a:t>
                      </a:r>
                      <a:r>
                        <a:rPr lang="en-GB" sz="1000" b="1" dirty="0" err="1">
                          <a:effectLst/>
                        </a:rPr>
                        <a:t>colour_map_transfer_characteristics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u(8)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		</a:t>
                      </a:r>
                      <a:r>
                        <a:rPr lang="en-GB" sz="1000" b="1" dirty="0" err="1">
                          <a:effectLst/>
                        </a:rPr>
                        <a:t>colour_map_matrix_coeffs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u(8)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	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423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423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3D_ LUT_ colour_data ( 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423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423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391666"/>
              </p:ext>
            </p:extLst>
          </p:nvPr>
        </p:nvGraphicFramePr>
        <p:xfrm>
          <a:off x="5724128" y="2955032"/>
          <a:ext cx="3007449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248"/>
                <a:gridCol w="775201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	3D_ LUT_ </a:t>
                      </a:r>
                      <a:r>
                        <a:rPr lang="en-GB" sz="1000" dirty="0" err="1">
                          <a:effectLst/>
                        </a:rPr>
                        <a:t>colour_data</a:t>
                      </a:r>
                      <a:r>
                        <a:rPr lang="en-GB" sz="1000" dirty="0">
                          <a:effectLst/>
                        </a:rPr>
                        <a:t> ( ) {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Descriptor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bit_depth_lut_minus8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u(4)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</a:t>
                      </a:r>
                      <a:r>
                        <a:rPr lang="en-GB" sz="1000" b="1" dirty="0" err="1">
                          <a:effectLst/>
                        </a:rPr>
                        <a:t>nbp_code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u(3)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coding_octant(0,  0, 0, 0)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85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3573016"/>
            <a:ext cx="8640960" cy="2592288"/>
          </a:xfrm>
        </p:spPr>
        <p:txBody>
          <a:bodyPr>
            <a:noAutofit/>
          </a:bodyPr>
          <a:lstStyle/>
          <a:p>
            <a:pPr hangingPunct="0">
              <a:spcBef>
                <a:spcPts val="900"/>
              </a:spcBef>
            </a:pPr>
            <a:r>
              <a:rPr lang="fr-FR" sz="1600" dirty="0" err="1" smtClean="0">
                <a:solidFill>
                  <a:srgbClr val="2A2A2A"/>
                </a:solidFill>
              </a:rPr>
              <a:t>Octree</a:t>
            </a:r>
            <a:r>
              <a:rPr lang="fr-FR" sz="1600" dirty="0" smtClean="0">
                <a:solidFill>
                  <a:srgbClr val="2A2A2A"/>
                </a:solidFill>
              </a:rPr>
              <a:t> </a:t>
            </a:r>
            <a:r>
              <a:rPr lang="fr-FR" sz="1600" dirty="0" err="1">
                <a:solidFill>
                  <a:srgbClr val="2A2A2A"/>
                </a:solidFill>
              </a:rPr>
              <a:t>based</a:t>
            </a:r>
            <a:r>
              <a:rPr lang="fr-FR" sz="1600" dirty="0">
                <a:solidFill>
                  <a:srgbClr val="2A2A2A"/>
                </a:solidFill>
              </a:rPr>
              <a:t> </a:t>
            </a:r>
            <a:r>
              <a:rPr lang="fr-FR" sz="1600" dirty="0" err="1">
                <a:solidFill>
                  <a:srgbClr val="2A2A2A"/>
                </a:solidFill>
              </a:rPr>
              <a:t>coding</a:t>
            </a:r>
            <a:r>
              <a:rPr lang="fr-FR" sz="1600" dirty="0">
                <a:solidFill>
                  <a:srgbClr val="2A2A2A"/>
                </a:solidFill>
              </a:rPr>
              <a:t> </a:t>
            </a:r>
            <a:r>
              <a:rPr lang="fr-FR" sz="1600" dirty="0" err="1">
                <a:solidFill>
                  <a:srgbClr val="2A2A2A"/>
                </a:solidFill>
              </a:rPr>
              <a:t>using</a:t>
            </a:r>
            <a:r>
              <a:rPr lang="fr-FR" sz="1600" dirty="0">
                <a:solidFill>
                  <a:srgbClr val="2A2A2A"/>
                </a:solidFill>
              </a:rPr>
              <a:t> DPCM </a:t>
            </a:r>
            <a:r>
              <a:rPr lang="fr-FR" sz="1600" dirty="0" err="1">
                <a:solidFill>
                  <a:srgbClr val="2A2A2A"/>
                </a:solidFill>
              </a:rPr>
              <a:t>coding</a:t>
            </a:r>
            <a:r>
              <a:rPr lang="fr-FR" sz="1600" dirty="0">
                <a:solidFill>
                  <a:srgbClr val="2A2A2A"/>
                </a:solidFill>
              </a:rPr>
              <a:t> of YUV </a:t>
            </a:r>
            <a:r>
              <a:rPr lang="fr-FR" sz="1600" dirty="0" err="1">
                <a:solidFill>
                  <a:srgbClr val="2A2A2A"/>
                </a:solidFill>
              </a:rPr>
              <a:t>color</a:t>
            </a:r>
            <a:r>
              <a:rPr lang="fr-FR" sz="1600" dirty="0">
                <a:solidFill>
                  <a:srgbClr val="2A2A2A"/>
                </a:solidFill>
              </a:rPr>
              <a:t> </a:t>
            </a:r>
            <a:r>
              <a:rPr lang="fr-FR" sz="1600" dirty="0" err="1" smtClean="0">
                <a:solidFill>
                  <a:srgbClr val="2A2A2A"/>
                </a:solidFill>
              </a:rPr>
              <a:t>vertices</a:t>
            </a:r>
            <a:endParaRPr lang="fr-FR" sz="1600" dirty="0" smtClean="0">
              <a:solidFill>
                <a:srgbClr val="2A2A2A"/>
              </a:solidFill>
            </a:endParaRPr>
          </a:p>
          <a:p>
            <a:pPr lvl="1" algn="just"/>
            <a:r>
              <a:rPr lang="en-US" sz="1400" dirty="0" smtClean="0"/>
              <a:t>Unused </a:t>
            </a:r>
            <a:r>
              <a:rPr lang="en-US" sz="1400" dirty="0"/>
              <a:t>(or less used) 3D color space regions are encoded with coarsely lattice size</a:t>
            </a:r>
          </a:p>
          <a:p>
            <a:pPr lvl="1" algn="just"/>
            <a:r>
              <a:rPr lang="en-US" sz="1400" dirty="0" smtClean="0"/>
              <a:t>Each </a:t>
            </a:r>
            <a:r>
              <a:rPr lang="en-US" sz="1400" dirty="0"/>
              <a:t>color component of a vertex is predicted with previously encoded color components of neighboring parent octant </a:t>
            </a:r>
            <a:r>
              <a:rPr lang="en-US" sz="1400" dirty="0" smtClean="0"/>
              <a:t>vertices</a:t>
            </a:r>
            <a:endParaRPr lang="en-US" sz="1400" dirty="0"/>
          </a:p>
          <a:p>
            <a:pPr hangingPunct="0">
              <a:spcBef>
                <a:spcPts val="900"/>
              </a:spcBef>
            </a:pPr>
            <a:endParaRPr lang="en-US" sz="1600" dirty="0">
              <a:solidFill>
                <a:srgbClr val="2A2A2A"/>
              </a:solidFill>
            </a:endParaRPr>
          </a:p>
          <a:p>
            <a:pPr hangingPunct="0">
              <a:spcBef>
                <a:spcPts val="900"/>
              </a:spcBef>
            </a:pPr>
            <a:r>
              <a:rPr lang="en-US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encoded_vertex_flag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indicates whether the residual components values (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resY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],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], 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resV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]) are encoded or all inferred to be zero.</a:t>
            </a:r>
          </a:p>
          <a:p>
            <a:pPr hangingPunct="0">
              <a:spcBef>
                <a:spcPts val="900"/>
              </a:spcBef>
            </a:pPr>
            <a:r>
              <a:rPr lang="en-US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split_octant_flag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specifies whether an octant is split into octants with half horizontal and vertical size. The values (</a:t>
            </a:r>
            <a:r>
              <a:rPr lang="en-US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y,u,v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specify the location of the first vertex in the 3D LUT.</a:t>
            </a:r>
          </a:p>
          <a:p>
            <a:pPr marL="0" lvl="1" indent="0">
              <a:buNone/>
            </a:pPr>
            <a:endParaRPr lang="en-US" sz="16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Color LUT coding syntax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JCTVC-N0180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410735"/>
              </p:ext>
            </p:extLst>
          </p:nvPr>
        </p:nvGraphicFramePr>
        <p:xfrm>
          <a:off x="3851920" y="836712"/>
          <a:ext cx="4949190" cy="2438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93845"/>
                <a:gridCol w="85534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	</a:t>
                      </a:r>
                      <a:r>
                        <a:rPr lang="en-GB" sz="1000" dirty="0" err="1">
                          <a:effectLst/>
                        </a:rPr>
                        <a:t>coding_octant</a:t>
                      </a:r>
                      <a:r>
                        <a:rPr lang="en-GB" sz="1000" dirty="0">
                          <a:effectLst/>
                        </a:rPr>
                        <a:t> ( </a:t>
                      </a:r>
                      <a:r>
                        <a:rPr lang="en-GB" sz="1000" dirty="0" err="1">
                          <a:effectLst/>
                        </a:rPr>
                        <a:t>layer_id</a:t>
                      </a:r>
                      <a:r>
                        <a:rPr lang="en-GB" sz="1000" dirty="0">
                          <a:effectLst/>
                        </a:rPr>
                        <a:t>, </a:t>
                      </a:r>
                      <a:r>
                        <a:rPr lang="en-GB" sz="1000" dirty="0" err="1">
                          <a:effectLst/>
                        </a:rPr>
                        <a:t>y,u,v</a:t>
                      </a:r>
                      <a:r>
                        <a:rPr lang="en-GB" sz="1000" dirty="0">
                          <a:effectLst/>
                        </a:rPr>
                        <a:t>) {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Descriptor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	for( i = 0; i  &lt;  8 ; i++ ) {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 dirty="0">
                          <a:effectLst/>
                        </a:rPr>
                        <a:t>			</a:t>
                      </a:r>
                      <a:r>
                        <a:rPr lang="es-ES" sz="1000" b="1" dirty="0" err="1">
                          <a:effectLst/>
                        </a:rPr>
                        <a:t>encoded_vertex_flag</a:t>
                      </a:r>
                      <a:r>
                        <a:rPr lang="es-ES" sz="1000" b="1" dirty="0">
                          <a:effectLst/>
                        </a:rPr>
                        <a:t>[i]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</a:t>
                      </a:r>
                      <a:r>
                        <a:rPr lang="en-GB" sz="1000">
                          <a:effectLst/>
                        </a:rPr>
                        <a:t>if ( </a:t>
                      </a:r>
                      <a:r>
                        <a:rPr lang="en-US" sz="1000">
                          <a:effectLst/>
                        </a:rPr>
                        <a:t>encoded_vertex_flag[i] </a:t>
                      </a:r>
                      <a:r>
                        <a:rPr lang="en-GB" sz="1000">
                          <a:effectLst/>
                        </a:rPr>
                        <a:t>) {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</a:t>
                      </a:r>
                      <a:r>
                        <a:rPr lang="en-US" sz="1000" b="1" dirty="0">
                          <a:effectLst/>
                        </a:rPr>
                        <a:t>		</a:t>
                      </a:r>
                      <a:r>
                        <a:rPr lang="en-GB" sz="1000" b="1" dirty="0" err="1">
                          <a:effectLst/>
                        </a:rPr>
                        <a:t>resY</a:t>
                      </a:r>
                      <a:r>
                        <a:rPr lang="en-GB" sz="1000" b="1" dirty="0">
                          <a:effectLst/>
                        </a:rPr>
                        <a:t>[</a:t>
                      </a:r>
                      <a:r>
                        <a:rPr lang="en-GB" sz="1000" b="1" dirty="0" err="1">
                          <a:effectLst/>
                        </a:rPr>
                        <a:t>i</a:t>
                      </a:r>
                      <a:r>
                        <a:rPr lang="en-GB" sz="1000" b="1" dirty="0">
                          <a:effectLst/>
                        </a:rPr>
                        <a:t>]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</a:t>
                      </a:r>
                      <a:r>
                        <a:rPr lang="es-ES" sz="1000" b="1" dirty="0">
                          <a:effectLst/>
                        </a:rPr>
                        <a:t>		</a:t>
                      </a:r>
                      <a:r>
                        <a:rPr lang="en-GB" sz="1000" b="1" dirty="0" err="1">
                          <a:effectLst/>
                        </a:rPr>
                        <a:t>resU</a:t>
                      </a:r>
                      <a:r>
                        <a:rPr lang="en-GB" sz="1000" b="1" dirty="0">
                          <a:effectLst/>
                        </a:rPr>
                        <a:t>[</a:t>
                      </a:r>
                      <a:r>
                        <a:rPr lang="en-GB" sz="1000" b="1" dirty="0" err="1">
                          <a:effectLst/>
                        </a:rPr>
                        <a:t>i</a:t>
                      </a:r>
                      <a:r>
                        <a:rPr lang="en-GB" sz="1000" b="1" dirty="0">
                          <a:effectLst/>
                        </a:rPr>
                        <a:t>]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		</a:t>
                      </a:r>
                      <a:r>
                        <a:rPr lang="es-ES" sz="1000" b="1" dirty="0">
                          <a:effectLst/>
                        </a:rPr>
                        <a:t>		</a:t>
                      </a:r>
                      <a:r>
                        <a:rPr lang="en-GB" sz="1000" b="1" dirty="0" err="1">
                          <a:effectLst/>
                        </a:rPr>
                        <a:t>resV</a:t>
                      </a:r>
                      <a:r>
                        <a:rPr lang="en-GB" sz="1000" b="1" dirty="0">
                          <a:effectLst/>
                        </a:rPr>
                        <a:t>[</a:t>
                      </a:r>
                      <a:r>
                        <a:rPr lang="en-GB" sz="1000" b="1" dirty="0" err="1">
                          <a:effectLst/>
                        </a:rPr>
                        <a:t>i</a:t>
                      </a:r>
                      <a:r>
                        <a:rPr lang="en-GB" sz="1000" b="1" dirty="0">
                          <a:effectLst/>
                        </a:rPr>
                        <a:t>]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ue(v)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</a:rPr>
                        <a:t>			</a:t>
                      </a:r>
                      <a:r>
                        <a:rPr lang="en-GB" sz="10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</a:rPr>
                        <a:t>		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 b="1" dirty="0">
                          <a:effectLst/>
                        </a:rPr>
                        <a:t>		</a:t>
                      </a:r>
                      <a:r>
                        <a:rPr lang="es-ES" sz="1000" b="1" dirty="0" err="1">
                          <a:effectLst/>
                        </a:rPr>
                        <a:t>split_octant_flag</a:t>
                      </a:r>
                      <a:endParaRPr lang="en-US" sz="10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</a:rPr>
                        <a:t>		if ( split_octant_flag ) {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</a:rPr>
                        <a:t>			</a:t>
                      </a:r>
                      <a:r>
                        <a:rPr lang="en-GB" sz="1000">
                          <a:effectLst/>
                        </a:rPr>
                        <a:t>for( i = 0; i  &lt;  8 ; i++ ) {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	</a:t>
                      </a:r>
                      <a:r>
                        <a:rPr lang="en-GB" sz="1000">
                          <a:effectLst/>
                        </a:rPr>
                        <a:t>coding_octant ( layer_id+1, y+dy[i],u+du[i],v+dv[i])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	</a:t>
                      </a:r>
                      <a:r>
                        <a:rPr lang="es-ES" sz="10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s-ES" sz="1000">
                          <a:effectLst/>
                        </a:rPr>
                        <a:t>		</a:t>
                      </a:r>
                      <a:r>
                        <a:rPr lang="en-GB" sz="10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</a:rPr>
                        <a:t>	}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145" name="Picture 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229107" cy="1849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79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256584"/>
          </a:xfrm>
        </p:spPr>
        <p:txBody>
          <a:bodyPr>
            <a:noAutofit/>
          </a:bodyPr>
          <a:lstStyle/>
          <a:p>
            <a:pPr algn="just" hangingPunct="0"/>
            <a:r>
              <a:rPr lang="en-CA" sz="1800" dirty="0" smtClean="0"/>
              <a:t>We provide </a:t>
            </a:r>
            <a:r>
              <a:rPr lang="en-CA" sz="1800" dirty="0"/>
              <a:t>an example of software application based on a modified SHM2.0 encoder and decoder</a:t>
            </a:r>
            <a:endParaRPr lang="en-CA" sz="1800" dirty="0" smtClean="0"/>
          </a:p>
          <a:p>
            <a:pPr algn="just" hangingPunct="0"/>
            <a:endParaRPr lang="en-CA" sz="1600" b="1" dirty="0" smtClean="0">
              <a:solidFill>
                <a:srgbClr val="2A2A2A"/>
              </a:solidFill>
            </a:endParaRPr>
          </a:p>
          <a:p>
            <a:pPr algn="just" hangingPunct="0"/>
            <a:r>
              <a:rPr lang="en-CA" sz="1600" b="1" dirty="0" smtClean="0">
                <a:solidFill>
                  <a:srgbClr val="2A2A2A"/>
                </a:solidFill>
              </a:rPr>
              <a:t>Encoder</a:t>
            </a:r>
            <a:endParaRPr lang="en-CA" sz="1600" b="1" dirty="0">
              <a:solidFill>
                <a:srgbClr val="2A2A2A"/>
              </a:solidFill>
            </a:endParaRPr>
          </a:p>
          <a:p>
            <a:pPr algn="just" hangingPunct="0"/>
            <a:r>
              <a:rPr lang="en-CA" sz="1600" dirty="0">
                <a:solidFill>
                  <a:srgbClr val="2A2A2A"/>
                </a:solidFill>
              </a:rPr>
              <a:t>Encoder </a:t>
            </a:r>
            <a:r>
              <a:rPr lang="en-CA" sz="1600" dirty="0" smtClean="0">
                <a:solidFill>
                  <a:srgbClr val="2A2A2A"/>
                </a:solidFill>
              </a:rPr>
              <a:t>allows </a:t>
            </a:r>
            <a:r>
              <a:rPr lang="en-CA" sz="1600" dirty="0">
                <a:solidFill>
                  <a:srgbClr val="2A2A2A"/>
                </a:solidFill>
              </a:rPr>
              <a:t>to load one 3D color LUT per layer and to encode one Color Mapping SEI message per layer. </a:t>
            </a:r>
            <a:r>
              <a:rPr lang="en-CA" sz="1600" dirty="0" smtClean="0">
                <a:solidFill>
                  <a:srgbClr val="2A2A2A"/>
                </a:solidFill>
              </a:rPr>
              <a:t>Additional </a:t>
            </a:r>
            <a:r>
              <a:rPr lang="en-CA" sz="1600" dirty="0" err="1">
                <a:solidFill>
                  <a:srgbClr val="2A2A2A"/>
                </a:solidFill>
              </a:rPr>
              <a:t>config</a:t>
            </a:r>
            <a:r>
              <a:rPr lang="en-CA" sz="1600" dirty="0">
                <a:solidFill>
                  <a:srgbClr val="2A2A2A"/>
                </a:solidFill>
              </a:rPr>
              <a:t> parameters:</a:t>
            </a:r>
            <a:endParaRPr lang="en-US" sz="1600" dirty="0">
              <a:solidFill>
                <a:srgbClr val="2A2A2A"/>
              </a:solidFill>
            </a:endParaRPr>
          </a:p>
          <a:p>
            <a:pPr marL="276225" lvl="2" indent="0" algn="just" hangingPunct="0">
              <a:buNone/>
            </a:pPr>
            <a:r>
              <a:rPr lang="en-US" sz="1400" i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SeiColorLut0 : 1</a:t>
            </a:r>
          </a:p>
          <a:p>
            <a:pPr marL="276225" lvl="2" indent="0" algn="just" hangingPunct="0">
              <a:buNone/>
            </a:pPr>
            <a:r>
              <a:rPr lang="en-US" sz="1400" i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SeiColorLutFile0 : lutFileBL.txt</a:t>
            </a:r>
          </a:p>
          <a:p>
            <a:pPr marL="276225" lvl="2" indent="0" algn="just" hangingPunct="0">
              <a:buNone/>
            </a:pPr>
            <a:r>
              <a:rPr lang="en-US" sz="1400" i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SeiColorLut1 : 1</a:t>
            </a:r>
          </a:p>
          <a:p>
            <a:pPr marL="276225" lvl="2" indent="0" algn="just" hangingPunct="0">
              <a:buNone/>
            </a:pPr>
            <a:r>
              <a:rPr lang="en-US" sz="1400" i="1" dirty="0">
                <a:solidFill>
                  <a:srgbClr val="2A2A2A"/>
                </a:solidFill>
                <a:latin typeface="Times New Roman" pitchFamily="18" charset="0"/>
                <a:cs typeface="Times New Roman" pitchFamily="18" charset="0"/>
              </a:rPr>
              <a:t>SeiColorLutFile1 : lutFileEL.txt</a:t>
            </a:r>
          </a:p>
          <a:p>
            <a:pPr marL="276225" lvl="2" indent="0" algn="just" hangingPunct="0">
              <a:buNone/>
            </a:pPr>
            <a:r>
              <a:rPr lang="en-US" sz="1200" b="1" i="1" dirty="0" err="1">
                <a:solidFill>
                  <a:srgbClr val="2A2A2A"/>
                </a:solidFill>
              </a:rPr>
              <a:t>TAppEncoderStatic</a:t>
            </a:r>
            <a:r>
              <a:rPr lang="en-US" sz="1200" b="1" i="1" dirty="0">
                <a:solidFill>
                  <a:srgbClr val="2A2A2A"/>
                </a:solidFill>
              </a:rPr>
              <a:t> –c </a:t>
            </a:r>
            <a:r>
              <a:rPr lang="en-US" sz="1200" b="1" i="1" dirty="0" err="1" smtClean="0">
                <a:solidFill>
                  <a:srgbClr val="2A2A2A"/>
                </a:solidFill>
              </a:rPr>
              <a:t>cfg</a:t>
            </a:r>
            <a:r>
              <a:rPr lang="en-US" sz="1200" b="1" i="1" dirty="0" smtClean="0">
                <a:solidFill>
                  <a:srgbClr val="2A2A2A"/>
                </a:solidFill>
              </a:rPr>
              <a:t> </a:t>
            </a:r>
            <a:r>
              <a:rPr lang="en-US" sz="1200" b="1" i="1" dirty="0">
                <a:solidFill>
                  <a:srgbClr val="2A2A2A"/>
                </a:solidFill>
              </a:rPr>
              <a:t>–seiColorLut0 1 –SeiColorLutFile0 </a:t>
            </a:r>
            <a:r>
              <a:rPr lang="en-US" sz="1200" b="1" i="1" dirty="0" smtClean="0">
                <a:solidFill>
                  <a:srgbClr val="2A2A2A"/>
                </a:solidFill>
              </a:rPr>
              <a:t>lutBL.txt </a:t>
            </a:r>
            <a:r>
              <a:rPr lang="en-US" sz="1200" b="1" i="1" dirty="0">
                <a:solidFill>
                  <a:srgbClr val="2A2A2A"/>
                </a:solidFill>
              </a:rPr>
              <a:t>–seiColorLut1 1 –SeiColorLutFile1 </a:t>
            </a:r>
            <a:r>
              <a:rPr lang="en-US" sz="1200" b="1" i="1" dirty="0" smtClean="0">
                <a:solidFill>
                  <a:srgbClr val="2A2A2A"/>
                </a:solidFill>
              </a:rPr>
              <a:t>lutEL.txt</a:t>
            </a:r>
            <a:endParaRPr lang="en-US" sz="1200" b="1" i="1" dirty="0">
              <a:solidFill>
                <a:srgbClr val="2A2A2A"/>
              </a:solidFill>
            </a:endParaRPr>
          </a:p>
          <a:p>
            <a:pPr algn="just" hangingPunct="0"/>
            <a:endParaRPr lang="en-CA" sz="1600" b="1" dirty="0" smtClean="0">
              <a:solidFill>
                <a:srgbClr val="2A2A2A"/>
              </a:solidFill>
            </a:endParaRPr>
          </a:p>
          <a:p>
            <a:pPr algn="just" hangingPunct="0"/>
            <a:r>
              <a:rPr lang="en-CA" sz="1600" b="1" dirty="0" smtClean="0">
                <a:solidFill>
                  <a:srgbClr val="2A2A2A"/>
                </a:solidFill>
              </a:rPr>
              <a:t>Decoder</a:t>
            </a:r>
            <a:endParaRPr lang="en-CA" sz="1600" b="1" dirty="0">
              <a:solidFill>
                <a:srgbClr val="2A2A2A"/>
              </a:solidFill>
            </a:endParaRPr>
          </a:p>
          <a:p>
            <a:pPr algn="just" hangingPunct="0"/>
            <a:r>
              <a:rPr lang="en-US" sz="1600" dirty="0">
                <a:solidFill>
                  <a:srgbClr val="2A2A2A"/>
                </a:solidFill>
              </a:rPr>
              <a:t>The Decoder receiving a Color Mapping SEI message will post-process the output reconstructed frames (output file) of the corresponding layer with the corresponding 3D color LUT. The reference frames in the DPB remain </a:t>
            </a:r>
            <a:r>
              <a:rPr lang="en-US" sz="1600" dirty="0" smtClean="0">
                <a:solidFill>
                  <a:srgbClr val="2A2A2A"/>
                </a:solidFill>
              </a:rPr>
              <a:t>unchanged.</a:t>
            </a:r>
            <a:endParaRPr lang="en-US" sz="1200" b="1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Example </a:t>
            </a:r>
            <a:r>
              <a:rPr lang="en-US" sz="2800" dirty="0"/>
              <a:t>of use of the Color Mapping SEI message</a:t>
            </a:r>
            <a:r>
              <a:rPr lang="en-US" sz="2800" b="1" kern="1600" dirty="0">
                <a:latin typeface="Arial"/>
              </a:rPr>
              <a:t/>
            </a:r>
            <a:br>
              <a:rPr lang="en-US" sz="2800" b="1" kern="1600" dirty="0">
                <a:latin typeface="Arial"/>
              </a:rPr>
            </a:b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JCTVC-N0180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5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CEE5175-2181-455A-87ED-BAF5DE0D6D45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sharepoint/v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569</Words>
  <Application>Microsoft Office PowerPoint</Application>
  <PresentationFormat>On-screen Show (4:3)</PresentationFormat>
  <Paragraphs>155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technicoloMaster</vt:lpstr>
      <vt:lpstr>JCTVC-N0180 Color Mapping SEI message</vt:lpstr>
      <vt:lpstr>Color Mapping SEI message</vt:lpstr>
      <vt:lpstr>Color Mapping SEI message</vt:lpstr>
      <vt:lpstr>Color Mapping SEI message</vt:lpstr>
      <vt:lpstr>Color Mapping SEI message syntax</vt:lpstr>
      <vt:lpstr>Color LUT coding syntax</vt:lpstr>
      <vt:lpstr>Example of use of the Color Mapping SEI message 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Bordes Philippe</cp:lastModifiedBy>
  <cp:revision>282</cp:revision>
  <dcterms:created xsi:type="dcterms:W3CDTF">2010-02-01T15:48:52Z</dcterms:created>
  <dcterms:modified xsi:type="dcterms:W3CDTF">2013-07-24T08:31:07Z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