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1"/>
  </p:notesMasterIdLst>
  <p:sldIdLst>
    <p:sldId id="257" r:id="rId2"/>
    <p:sldId id="398" r:id="rId3"/>
    <p:sldId id="372" r:id="rId4"/>
    <p:sldId id="402" r:id="rId5"/>
    <p:sldId id="399" r:id="rId6"/>
    <p:sldId id="410" r:id="rId7"/>
    <p:sldId id="411" r:id="rId8"/>
    <p:sldId id="409" r:id="rId9"/>
    <p:sldId id="37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931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8757" autoAdjust="0"/>
  </p:normalViewPr>
  <p:slideViewPr>
    <p:cSldViewPr>
      <p:cViewPr>
        <p:scale>
          <a:sx n="70" d="100"/>
          <a:sy n="70" d="100"/>
        </p:scale>
        <p:origin x="-1890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34F6A3D-F9A8-461D-AA2E-AB887EAE07C2}" type="datetimeFigureOut">
              <a:rPr lang="en-US"/>
              <a:pPr>
                <a:defRPr/>
              </a:pPr>
              <a:t>7/31/2013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0B8E240-EC84-43D7-B22E-F6F385B42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6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Font typeface="Wingdings" pitchFamily="2" charset="2"/>
              <a:buChar char="q"/>
            </a:pPr>
            <a:fld id="{B95A3E32-3255-4DF9-8E09-00EB066C0561}" type="slidenum">
              <a:rPr kumimoji="1" lang="en-US" altLang="ko-KR" b="1" i="1" smtClean="0">
                <a:solidFill>
                  <a:srgbClr val="000000"/>
                </a:solidFill>
                <a:latin typeface="Arial" pitchFamily="34" charset="0"/>
                <a:ea typeface="굴림" pitchFamily="34" charset="-127"/>
              </a:rPr>
              <a: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Font typeface="Wingdings" pitchFamily="2" charset="2"/>
                <a:buChar char="q"/>
              </a:pPr>
              <a:t>1</a:t>
            </a:fld>
            <a:endParaRPr kumimoji="1" lang="en-US" altLang="ko-KR" b="1" i="1" smtClean="0">
              <a:solidFill>
                <a:srgbClr val="000000"/>
              </a:solidFill>
              <a:latin typeface="Arial" pitchFamily="34" charset="0"/>
              <a:ea typeface="굴림" pitchFamily="34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3587" cy="34305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7388" y="4341813"/>
            <a:ext cx="5483225" cy="411638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8E240-EC84-43D7-B22E-F6F385B4297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382963"/>
            <a:ext cx="6380163" cy="1082675"/>
          </a:xfrm>
          <a:effectLst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/>
              <a:t>Click to edit Master title style</a:t>
            </a:r>
          </a:p>
        </p:txBody>
      </p:sp>
      <p:sp>
        <p:nvSpPr>
          <p:cNvPr id="1231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468813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rgbClr val="969696"/>
                </a:solidFill>
              </a:defRPr>
            </a:lvl1pPr>
          </a:lstStyle>
          <a:p>
            <a:r>
              <a:rPr lang="en-US" altLang="ko-KR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CEC8A-B55E-48F7-9E87-6D330257842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48BDB-22D1-49B0-82C5-A11EECA195E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47838"/>
            <a:ext cx="4038600" cy="2112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13200"/>
            <a:ext cx="4038600" cy="2112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A2505-C8E0-435E-AEFA-3A58E7CB042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47838"/>
            <a:ext cx="8229600" cy="4378325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04589-322C-487A-9D98-2DD0B7C16FE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C300D-6968-4E8E-95C4-9D6D499BAED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01B76-7762-4A5A-A9C4-51A825FFF91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50134-8798-4FC0-86E1-11E0FCCC37EE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BDDAD-2404-4468-90BC-F71EAECC301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17A58-80FA-44ED-9FC9-5DBF13E387C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7C66F-6FAF-4F2E-9A7D-7BFDC28266D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496CE-59B2-4EBC-9ECD-2DE6DE016D1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082B3-5FF8-46F3-8DDF-584A461C439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8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765175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shade val="56078"/>
                  <a:invGamma/>
                </a:srgbClr>
              </a:gs>
              <a:gs pos="50000">
                <a:srgbClr val="6699FF">
                  <a:alpha val="98000"/>
                </a:srgbClr>
              </a:gs>
              <a:gs pos="100000">
                <a:srgbClr val="6699FF">
                  <a:gamma/>
                  <a:shade val="56078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Clr>
                <a:srgbClr val="3333CC"/>
              </a:buClr>
              <a:buFont typeface="Wingdings" pitchFamily="2" charset="2"/>
              <a:buChar char="q"/>
              <a:defRPr/>
            </a:pPr>
            <a:endParaRPr kumimoji="1" lang="en-US" sz="16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308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3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47838"/>
            <a:ext cx="82296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2308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kumimoji="0" sz="1400" b="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308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kumimoji="0" sz="1400" b="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308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42313" y="6657975"/>
            <a:ext cx="838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kumimoji="0" sz="900" b="1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7CBA7974-15C9-4219-B778-5A0D2310A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2pPr>
      <a:lvl3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3pPr>
      <a:lvl4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4pPr>
      <a:lvl5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5pPr>
      <a:lvl6pPr marL="4572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6pPr>
      <a:lvl7pPr marL="9144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7pPr>
      <a:lvl8pPr marL="13716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8pPr>
      <a:lvl9pPr marL="18288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2286000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lang="en-US" sz="3200" dirty="0" smtClean="0"/>
              <a:t>Non-RCE2: On </a:t>
            </a:r>
            <a:r>
              <a:rPr lang="en-US" sz="3200" dirty="0"/>
              <a:t>sample adaptive intra prediction </a:t>
            </a:r>
            <a:endParaRPr lang="en-US" sz="3200" dirty="0" smtClean="0"/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lang="en-US" sz="3200" dirty="0" smtClean="0"/>
              <a:t>for oblique </a:t>
            </a:r>
            <a:r>
              <a:rPr lang="en-US" sz="3200" dirty="0"/>
              <a:t>modes in </a:t>
            </a:r>
            <a:r>
              <a:rPr lang="en-US" sz="3200" dirty="0" err="1" smtClean="0"/>
              <a:t>lossy</a:t>
            </a:r>
            <a:r>
              <a:rPr lang="en-US" sz="3200" dirty="0" smtClean="0"/>
              <a:t> coding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3600" b="1" i="1" dirty="0" smtClean="0">
                <a:solidFill>
                  <a:srgbClr val="000000"/>
                </a:solidFill>
                <a:ea typeface="HY견고딕" pitchFamily="18" charset="-127"/>
              </a:rPr>
              <a:t>JCTVC-N0177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endParaRPr kumimoji="1" lang="en-US" altLang="ko-KR" sz="3600" b="1" i="1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>
                <a:solidFill>
                  <a:srgbClr val="000000"/>
                </a:solidFill>
                <a:ea typeface="HY견고딕" pitchFamily="18" charset="-127"/>
              </a:rPr>
              <a:t>Ankur Saxena, Haoming Chen </a:t>
            </a: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and </a:t>
            </a:r>
            <a:r>
              <a:rPr kumimoji="1" lang="en-US" altLang="ko-KR" sz="2400" b="1" i="1" dirty="0">
                <a:solidFill>
                  <a:srgbClr val="000000"/>
                </a:solidFill>
                <a:ea typeface="HY견고딕" pitchFamily="18" charset="-127"/>
              </a:rPr>
              <a:t>Felix </a:t>
            </a: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Fernandes</a:t>
            </a:r>
            <a:endParaRPr kumimoji="1" lang="en-US" altLang="ko-KR" sz="2400" b="1" i="1" dirty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>
                <a:solidFill>
                  <a:srgbClr val="000000"/>
                </a:solidFill>
                <a:ea typeface="HY견고딕" pitchFamily="18" charset="-127"/>
              </a:rPr>
              <a:t>Samsung Electronics, Co. Ltd</a:t>
            </a: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.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Dallas R &amp; D Research Center</a:t>
            </a:r>
            <a:endParaRPr kumimoji="1" lang="en-US" altLang="ko-KR" sz="2400" b="1" i="1" dirty="0">
              <a:solidFill>
                <a:srgbClr val="000000"/>
              </a:solidFill>
              <a:ea typeface="HY견고딕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Motivation and Prior Work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/>
          <a:lstStyle/>
          <a:p>
            <a:r>
              <a:rPr lang="en-US" sz="2000" dirty="0" smtClean="0"/>
              <a:t>Sample Adaptive Prediction (SAP) from JCTVC-M0056 for horizontal and vertical modes was adopted in HEVC Range Extensions Working Draft in JCTVC April 2013 meeting. </a:t>
            </a:r>
          </a:p>
          <a:p>
            <a:endParaRPr lang="en-US" sz="2000" dirty="0" smtClean="0"/>
          </a:p>
          <a:p>
            <a:r>
              <a:rPr lang="en-US" sz="2000" dirty="0" smtClean="0"/>
              <a:t>SAP for </a:t>
            </a:r>
            <a:r>
              <a:rPr lang="en-US" sz="2000" dirty="0" err="1" smtClean="0"/>
              <a:t>lossy</a:t>
            </a:r>
            <a:r>
              <a:rPr lang="en-US" sz="2000" dirty="0" smtClean="0"/>
              <a:t> Horizontal and Vertical modes in N-0052 adopted in this meeting.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SAP for diagonal (lossless) modes in our contribution JCTVC-N0176.</a:t>
            </a:r>
          </a:p>
          <a:p>
            <a:pPr lvl="1"/>
            <a:r>
              <a:rPr lang="en-US" dirty="0" smtClean="0"/>
              <a:t>Straightforward </a:t>
            </a:r>
            <a:r>
              <a:rPr lang="en-US" dirty="0"/>
              <a:t>extension of N-0176 for </a:t>
            </a:r>
            <a:r>
              <a:rPr lang="en-US" dirty="0" err="1"/>
              <a:t>lossy</a:t>
            </a:r>
            <a:r>
              <a:rPr lang="en-US" dirty="0"/>
              <a:t> setting.</a:t>
            </a:r>
          </a:p>
          <a:p>
            <a:endParaRPr lang="en-US" sz="2000" dirty="0"/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2</a:t>
            </a:fld>
            <a:endParaRPr lang="en-US" altLang="ko-KR" dirty="0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152352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6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5703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SAP in HM10.1+RExt3.0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sz="2000" dirty="0" smtClean="0"/>
              <a:t>Current SAP for Horizontal and Vertical modes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Proposal: </a:t>
            </a:r>
            <a:r>
              <a:rPr lang="en-US" sz="2000" dirty="0"/>
              <a:t> P</a:t>
            </a:r>
            <a:r>
              <a:rPr lang="en-US" sz="2000" dirty="0" smtClean="0"/>
              <a:t>ropose SAP for 3 strictly diagonal modes for </a:t>
            </a:r>
            <a:r>
              <a:rPr lang="en-US" sz="2000" dirty="0" err="1" smtClean="0"/>
              <a:t>lossy</a:t>
            </a:r>
            <a:r>
              <a:rPr lang="en-US" sz="2000" dirty="0" smtClean="0"/>
              <a:t> scenario</a:t>
            </a:r>
          </a:p>
          <a:p>
            <a:pPr lvl="1"/>
            <a:r>
              <a:rPr lang="en-US" sz="2000" dirty="0" smtClean="0"/>
              <a:t>Fully parallel at the encoder and decoder.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3</a:t>
            </a:fld>
            <a:endParaRPr lang="en-US" altLang="ko-K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735" y="1600200"/>
            <a:ext cx="2283064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00200"/>
            <a:ext cx="2286001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SAP for 3 diagonal modes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4</a:t>
            </a:fld>
            <a:endParaRPr lang="en-US" altLang="ko-K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918252"/>
            <a:ext cx="273967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918252"/>
            <a:ext cx="273967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273967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609600" y="5181600"/>
            <a:ext cx="8077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Proposed for 4x4 blocks when transform is skipped.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Fully </a:t>
            </a:r>
            <a:r>
              <a:rPr kumimoji="1" lang="en-US" sz="2000" kern="0" dirty="0">
                <a:solidFill>
                  <a:srgbClr val="000000"/>
                </a:solidFill>
                <a:latin typeface="Arial"/>
                <a:ea typeface="굴림"/>
              </a:rPr>
              <a:t>parallel at </a:t>
            </a: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both the </a:t>
            </a:r>
            <a:r>
              <a:rPr kumimoji="1" lang="en-US" sz="2000" kern="0" dirty="0">
                <a:solidFill>
                  <a:srgbClr val="000000"/>
                </a:solidFill>
                <a:latin typeface="Arial"/>
                <a:ea typeface="굴림"/>
              </a:rPr>
              <a:t>encoder and decoder</a:t>
            </a: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.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kumimoji="1" lang="en-US" sz="2000" kern="0" dirty="0" smtClean="0">
                <a:solidFill>
                  <a:srgbClr val="FF0000"/>
                </a:solidFill>
                <a:latin typeface="Arial"/>
                <a:ea typeface="굴림"/>
              </a:rPr>
              <a:t>Additional number of operations even less than Horizontal and Vertical SAP in HM.</a:t>
            </a:r>
            <a:endParaRPr kumimoji="1" lang="en-US" sz="2000" kern="0" dirty="0">
              <a:solidFill>
                <a:srgbClr val="FF0000"/>
              </a:solidFill>
              <a:latin typeface="Arial"/>
              <a:ea typeface="굴림"/>
            </a:endParaRPr>
          </a:p>
        </p:txBody>
      </p:sp>
    </p:spTree>
    <p:extLst>
      <p:ext uri="{BB962C8B-B14F-4D97-AF65-F5344CB8AC3E}">
        <p14:creationId xmlns:p14="http://schemas.microsoft.com/office/powerpoint/2010/main" val="11294179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Experiments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5</a:t>
            </a:fld>
            <a:endParaRPr lang="en-US" altLang="ko-KR" dirty="0"/>
          </a:p>
        </p:txBody>
      </p:sp>
      <p:sp>
        <p:nvSpPr>
          <p:cNvPr id="9" name="Rectangle 8"/>
          <p:cNvSpPr/>
          <p:nvPr/>
        </p:nvSpPr>
        <p:spPr>
          <a:xfrm>
            <a:off x="457200" y="1447800"/>
            <a:ext cx="80772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Anchor : HM10.1 + </a:t>
            </a:r>
            <a:r>
              <a:rPr kumimoji="1" lang="en-US" sz="2000" kern="0" dirty="0" err="1" smtClean="0">
                <a:solidFill>
                  <a:srgbClr val="000000"/>
                </a:solidFill>
                <a:latin typeface="Arial"/>
                <a:ea typeface="굴림"/>
              </a:rPr>
              <a:t>RExt</a:t>
            </a: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 3.0 in </a:t>
            </a:r>
            <a:r>
              <a:rPr kumimoji="1" lang="en-US" sz="2000" kern="0" dirty="0" err="1" smtClean="0">
                <a:solidFill>
                  <a:srgbClr val="000000"/>
                </a:solidFill>
                <a:latin typeface="Arial"/>
                <a:ea typeface="굴림"/>
              </a:rPr>
              <a:t>Lossy</a:t>
            </a: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 settings according to stipulated test conditions in RCE 2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endParaRPr kumimoji="1" lang="en-US" sz="2000" kern="0" dirty="0" smtClean="0">
              <a:solidFill>
                <a:srgbClr val="000000"/>
              </a:solidFill>
              <a:latin typeface="Arial"/>
              <a:ea typeface="굴림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Proposed method is to use SAP for </a:t>
            </a:r>
            <a:r>
              <a:rPr kumimoji="1" lang="en-US" sz="2000" kern="0" dirty="0" err="1" smtClean="0">
                <a:solidFill>
                  <a:srgbClr val="000000"/>
                </a:solidFill>
                <a:latin typeface="Arial"/>
                <a:ea typeface="굴림"/>
              </a:rPr>
              <a:t>lossy</a:t>
            </a: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 H+V+ 3 Diagonal modes at size 4x4.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endParaRPr kumimoji="1" lang="en-US" sz="2000" kern="0" dirty="0">
              <a:solidFill>
                <a:srgbClr val="000000"/>
              </a:solidFill>
              <a:latin typeface="Arial"/>
              <a:ea typeface="굴림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Thanks </a:t>
            </a:r>
            <a:r>
              <a:rPr lang="en-US" sz="2000" dirty="0"/>
              <a:t>to Qualcomm for cross-checking the results in JCTVC-N0363.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endParaRPr kumimoji="1" lang="en-US" sz="2000" kern="0" dirty="0">
              <a:solidFill>
                <a:srgbClr val="FF0000"/>
              </a:solidFill>
              <a:latin typeface="Arial"/>
              <a:ea typeface="굴림"/>
            </a:endParaRPr>
          </a:p>
        </p:txBody>
      </p:sp>
    </p:spTree>
    <p:extLst>
      <p:ext uri="{BB962C8B-B14F-4D97-AF65-F5344CB8AC3E}">
        <p14:creationId xmlns:p14="http://schemas.microsoft.com/office/powerpoint/2010/main" val="10377459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Results for SAP for H+V+3 Diagonal Modes</a:t>
            </a:r>
            <a:br>
              <a:rPr lang="en-US" sz="2800" dirty="0" smtClean="0"/>
            </a:br>
            <a:r>
              <a:rPr lang="en-US" sz="2800" dirty="0" smtClean="0"/>
              <a:t>Anchor: HM 10.1+RExt3.0 </a:t>
            </a:r>
            <a:r>
              <a:rPr lang="en-US" sz="2800" dirty="0" err="1" smtClean="0"/>
              <a:t>Lossy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6</a:t>
            </a:fld>
            <a:endParaRPr lang="en-US" altLang="ko-KR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60463"/>
            <a:ext cx="8022359" cy="5263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6410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529" y="228600"/>
            <a:ext cx="8229600" cy="688975"/>
          </a:xfrm>
        </p:spPr>
        <p:txBody>
          <a:bodyPr/>
          <a:lstStyle/>
          <a:p>
            <a:r>
              <a:rPr lang="en-US" sz="2400" dirty="0" smtClean="0"/>
              <a:t>Comparison with JCTVC-N0052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7</a:t>
            </a:fld>
            <a:endParaRPr lang="en-US" altLang="ko-KR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94" y="1675826"/>
            <a:ext cx="8670897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63445" y="3730951"/>
            <a:ext cx="84883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Proposal : SAP for H+V+3 Diagonal Modes; Anchor: HM 10.1+RExt3.0 </a:t>
            </a:r>
            <a:r>
              <a:rPr kumimoji="1" lang="en-US" sz="2000" kern="0" dirty="0" err="1" smtClean="0">
                <a:solidFill>
                  <a:srgbClr val="000000"/>
                </a:solidFill>
                <a:latin typeface="Arial"/>
                <a:ea typeface="굴림"/>
              </a:rPr>
              <a:t>Lossy</a:t>
            </a: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 </a:t>
            </a:r>
            <a:endParaRPr lang="en-US" sz="2000" dirty="0"/>
          </a:p>
        </p:txBody>
      </p:sp>
      <p:sp>
        <p:nvSpPr>
          <p:cNvPr id="18" name="Rectangle 17"/>
          <p:cNvSpPr/>
          <p:nvPr/>
        </p:nvSpPr>
        <p:spPr>
          <a:xfrm>
            <a:off x="417393" y="1066800"/>
            <a:ext cx="82136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SAP for H+V Modes (N-0052); Anchor: HM10.1+RExt3.0 </a:t>
            </a:r>
            <a:r>
              <a:rPr kumimoji="1" lang="en-US" sz="2000" kern="0" dirty="0" err="1" smtClean="0">
                <a:solidFill>
                  <a:srgbClr val="000000"/>
                </a:solidFill>
                <a:latin typeface="Arial"/>
                <a:ea typeface="굴림"/>
              </a:rPr>
              <a:t>Lossy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45" y="4438837"/>
            <a:ext cx="8430356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3671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</a:t>
            </a:r>
            <a:r>
              <a:rPr lang="en-US" sz="2800" dirty="0" smtClean="0"/>
              <a:t>scussion and Complexity Considerations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Gains on top of </a:t>
            </a:r>
            <a:r>
              <a:rPr lang="en-US" sz="2800" dirty="0" smtClean="0"/>
              <a:t>N-0052 (DPCM for H+V Modes </a:t>
            </a:r>
            <a:r>
              <a:rPr lang="en-US" sz="2800" dirty="0" err="1" smtClean="0"/>
              <a:t>Lossy</a:t>
            </a:r>
            <a:r>
              <a:rPr lang="en-US" sz="2800" dirty="0" smtClean="0"/>
              <a:t>)</a:t>
            </a:r>
          </a:p>
          <a:p>
            <a:r>
              <a:rPr lang="en-US" dirty="0" smtClean="0"/>
              <a:t>All Intra: Roughly 0.7 % gain for Screen Content YUV; 0.6 % for RGB</a:t>
            </a:r>
          </a:p>
          <a:p>
            <a:r>
              <a:rPr lang="en-US" dirty="0" smtClean="0"/>
              <a:t>RA: 0.5 % for Screen Content YUV; 0.4 % for RGB; </a:t>
            </a:r>
          </a:p>
          <a:p>
            <a:r>
              <a:rPr lang="en-US" dirty="0" smtClean="0"/>
              <a:t>LD :  0.4 % for Screen Content YUV; 0.2 % for RGB.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8</a:t>
            </a:fld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109350"/>
              </p:ext>
            </p:extLst>
          </p:nvPr>
        </p:nvGraphicFramePr>
        <p:xfrm>
          <a:off x="550460" y="3352800"/>
          <a:ext cx="8229600" cy="2028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3200"/>
                <a:gridCol w="2266122"/>
                <a:gridCol w="3220278"/>
              </a:tblGrid>
              <a:tr h="24644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solidFill>
                            <a:schemeClr val="tx1"/>
                          </a:solidFill>
                          <a:effectLst/>
                        </a:rPr>
                        <a:t>4×4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288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Additional Complexity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effectLst/>
                        </a:rPr>
                        <a:t>Additions/Sample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3822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</a:rPr>
                        <a:t>Strictly</a:t>
                      </a:r>
                      <a:r>
                        <a:rPr lang="en-CA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</a:rPr>
                        <a:t> Diagonal Modes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14 </a:t>
                      </a:r>
                      <a:r>
                        <a:rPr lang="en-CA" sz="1800" dirty="0" smtClean="0">
                          <a:effectLst/>
                        </a:rPr>
                        <a:t>adds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0.875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76442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r>
                        <a:rPr lang="en-CA" sz="1800" baseline="0" dirty="0" smtClean="0">
                          <a:solidFill>
                            <a:schemeClr val="tx1"/>
                          </a:solidFill>
                          <a:effectLst/>
                        </a:rPr>
                        <a:t> or </a:t>
                      </a:r>
                      <a:r>
                        <a:rPr lang="en-CA" sz="1800" dirty="0" smtClean="0">
                          <a:solidFill>
                            <a:schemeClr val="tx1"/>
                          </a:solidFill>
                          <a:effectLst/>
                        </a:rPr>
                        <a:t>V mode already in HEVC-Range Extensions software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24 </a:t>
                      </a:r>
                      <a:r>
                        <a:rPr lang="en-CA" sz="1800" dirty="0" smtClean="0">
                          <a:effectLst/>
                        </a:rPr>
                        <a:t>adds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1.5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5813286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Additional complexity for SAP for diagonal modes is even less than complexity of SAP for horizontal and vertical modes in HM.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335064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378325"/>
          </a:xfrm>
        </p:spPr>
        <p:txBody>
          <a:bodyPr/>
          <a:lstStyle/>
          <a:p>
            <a:r>
              <a:rPr lang="en-US" sz="2400" dirty="0" smtClean="0"/>
              <a:t>Proposed SAP for diagonal modes for </a:t>
            </a:r>
            <a:r>
              <a:rPr lang="en-US" sz="2400" dirty="0" err="1" smtClean="0"/>
              <a:t>lossy</a:t>
            </a:r>
            <a:r>
              <a:rPr lang="en-US" sz="2400" dirty="0" smtClean="0"/>
              <a:t> coding.</a:t>
            </a:r>
          </a:p>
          <a:p>
            <a:endParaRPr lang="en-US" sz="2400" dirty="0" smtClean="0"/>
          </a:p>
          <a:p>
            <a:r>
              <a:rPr lang="en-US" sz="2400" dirty="0" smtClean="0"/>
              <a:t>SAP for these diagonal modes is fully parallel at both the encoder and decoder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Recommend to adopt proposed SAP for  diagonal modes in HEVC-Range Extensions WD/CD.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077D27-6F51-4970-BBCA-156B6FEDC5ED}" type="slidenum">
              <a:rPr lang="en-US" altLang="ko-KR" smtClean="0">
                <a:latin typeface="Arial" pitchFamily="34" charset="0"/>
              </a:rPr>
              <a:pPr/>
              <a:t>9</a:t>
            </a:fld>
            <a:endParaRPr lang="en-US" altLang="ko-KR" smtClean="0"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plate_Sample">
  <a:themeElements>
    <a:clrScheme name="1_Template_Samp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emplate_Sample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lnDef>
  </a:objectDefaults>
  <a:extraClrSchemeLst>
    <a:extraClrScheme>
      <a:clrScheme name="1_Template_Samp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25721</TotalTime>
  <Words>400</Words>
  <Application>Microsoft Office PowerPoint</Application>
  <PresentationFormat>On-screen Show (4:3)</PresentationFormat>
  <Paragraphs>72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1_Template_Sample</vt:lpstr>
      <vt:lpstr>PowerPoint Presentation</vt:lpstr>
      <vt:lpstr>Motivation and Prior Work</vt:lpstr>
      <vt:lpstr>Overview of SAP in HM10.1+RExt3.0</vt:lpstr>
      <vt:lpstr>Proposed SAP for 3 diagonal modes</vt:lpstr>
      <vt:lpstr>Experiments</vt:lpstr>
      <vt:lpstr>Results for SAP for H+V+3 Diagonal Modes Anchor: HM 10.1+RExt3.0 Lossy</vt:lpstr>
      <vt:lpstr>Comparison with JCTVC-N0052</vt:lpstr>
      <vt:lpstr>Discussion and Complexity Considerations</vt:lpstr>
      <vt:lpstr>Conclusions</vt:lpstr>
    </vt:vector>
  </TitlesOfParts>
  <Company>STA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asaxena</dc:creator>
  <cp:lastModifiedBy>Ankur Saxena</cp:lastModifiedBy>
  <cp:revision>278</cp:revision>
  <dcterms:created xsi:type="dcterms:W3CDTF">2010-08-16T21:00:57Z</dcterms:created>
  <dcterms:modified xsi:type="dcterms:W3CDTF">2013-07-31T08:37:19Z</dcterms:modified>
</cp:coreProperties>
</file>