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6"/>
  </p:notesMasterIdLst>
  <p:sldIdLst>
    <p:sldId id="257" r:id="rId2"/>
    <p:sldId id="398" r:id="rId3"/>
    <p:sldId id="372" r:id="rId4"/>
    <p:sldId id="402" r:id="rId5"/>
    <p:sldId id="406" r:id="rId6"/>
    <p:sldId id="399" r:id="rId7"/>
    <p:sldId id="411" r:id="rId8"/>
    <p:sldId id="410" r:id="rId9"/>
    <p:sldId id="407" r:id="rId10"/>
    <p:sldId id="408" r:id="rId11"/>
    <p:sldId id="395" r:id="rId12"/>
    <p:sldId id="374" r:id="rId13"/>
    <p:sldId id="412" r:id="rId14"/>
    <p:sldId id="41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931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8757" autoAdjust="0"/>
  </p:normalViewPr>
  <p:slideViewPr>
    <p:cSldViewPr>
      <p:cViewPr>
        <p:scale>
          <a:sx n="70" d="100"/>
          <a:sy n="70" d="100"/>
        </p:scale>
        <p:origin x="-1890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4F6A3D-F9A8-461D-AA2E-AB887EAE07C2}" type="datetimeFigureOut">
              <a:rPr lang="en-US"/>
              <a:pPr>
                <a:defRPr/>
              </a:pPr>
              <a:t>7/30/2013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B8E240-EC84-43D7-B22E-F6F385B42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6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Font typeface="Wingdings" pitchFamily="2" charset="2"/>
              <a:buChar char="q"/>
            </a:pPr>
            <a:fld id="{B95A3E32-3255-4DF9-8E09-00EB066C0561}" type="slidenum">
              <a:rPr kumimoji="1" lang="en-US" altLang="ko-KR" b="1" i="1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</a:rPr>
              <a: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Font typeface="Wingdings" pitchFamily="2" charset="2"/>
                <a:buChar char="q"/>
              </a:pPr>
              <a:t>1</a:t>
            </a:fld>
            <a:endParaRPr kumimoji="1" lang="en-US" altLang="ko-KR" b="1" i="1" smtClean="0">
              <a:solidFill>
                <a:srgbClr val="000000"/>
              </a:solidFill>
              <a:latin typeface="Arial" pitchFamily="34" charset="0"/>
              <a:ea typeface="굴림" pitchFamily="34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3587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4341813"/>
            <a:ext cx="5483225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8E240-EC84-43D7-B22E-F6F385B4297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82963"/>
            <a:ext cx="6380163" cy="108267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6881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CEC8A-B55E-48F7-9E87-6D330257842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8BDB-22D1-49B0-82C5-A11EECA195E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47838"/>
            <a:ext cx="4038600" cy="2112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3200"/>
            <a:ext cx="4038600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A2505-C8E0-435E-AEFA-3A58E7CB042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47838"/>
            <a:ext cx="8229600" cy="43783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4589-322C-487A-9D98-2DD0B7C16FE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C300D-6968-4E8E-95C4-9D6D499BAED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01B76-7762-4A5A-A9C4-51A825FFF91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50134-8798-4FC0-86E1-11E0FCCC37E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BDDAD-2404-4468-90BC-F71EAECC301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7A58-80FA-44ED-9FC9-5DBF13E387C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7C66F-6FAF-4F2E-9A7D-7BFDC28266D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96CE-59B2-4EBC-9ECD-2DE6DE016D1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082B3-5FF8-46F3-8DDF-584A461C439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shade val="56078"/>
                  <a:invGamma/>
                </a:srgbClr>
              </a:gs>
              <a:gs pos="50000">
                <a:srgbClr val="6699FF">
                  <a:alpha val="98000"/>
                </a:srgbClr>
              </a:gs>
              <a:gs pos="100000">
                <a:srgbClr val="6699FF">
                  <a:gamma/>
                  <a:shade val="56078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3333CC"/>
              </a:buClr>
              <a:buFont typeface="Wingdings" pitchFamily="2" charset="2"/>
              <a:buChar char="q"/>
              <a:defRPr/>
            </a:pPr>
            <a:endParaRPr kumimoji="1" lang="en-US" sz="16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47838"/>
            <a:ext cx="8229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0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2313" y="6657975"/>
            <a:ext cx="838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900" b="1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7CBA7974-15C9-4219-B778-5A0D2310A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2pPr>
      <a:lvl3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3pPr>
      <a:lvl4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4pPr>
      <a:lvl5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5pPr>
      <a:lvl6pPr marL="4572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6pPr>
      <a:lvl7pPr marL="9144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7pPr>
      <a:lvl8pPr marL="13716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8pPr>
      <a:lvl9pPr marL="18288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22860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/>
              <a:t>Non-RCE2: On </a:t>
            </a:r>
            <a:r>
              <a:rPr lang="en-US" sz="3200" dirty="0"/>
              <a:t>sample adaptive intra </a:t>
            </a:r>
            <a:endParaRPr lang="en-US" sz="3200" dirty="0" smtClean="0"/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/>
              <a:t>prediction </a:t>
            </a:r>
            <a:r>
              <a:rPr lang="en-US" sz="3200" dirty="0"/>
              <a:t>for </a:t>
            </a:r>
            <a:r>
              <a:rPr lang="en-US" sz="3200" dirty="0" smtClean="0"/>
              <a:t>oblique </a:t>
            </a:r>
            <a:r>
              <a:rPr lang="en-US" sz="3200" dirty="0"/>
              <a:t>modes in lossless </a:t>
            </a:r>
            <a:r>
              <a:rPr lang="en-US" sz="3200" dirty="0" smtClean="0"/>
              <a:t>coding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3600" b="1" dirty="0" smtClean="0">
                <a:solidFill>
                  <a:srgbClr val="000000"/>
                </a:solidFill>
                <a:ea typeface="HY견고딕" pitchFamily="18" charset="-127"/>
              </a:rPr>
              <a:t>JCTVC-N0176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endParaRPr kumimoji="1" lang="en-US" altLang="ko-KR" sz="3600" b="1" i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Haoming Chen, Ankur Saxena and </a:t>
            </a: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Felix 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Fernandes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Samsung Electronics, Co. Ltd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.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Dallas R &amp; D Research Center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7 angular modes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10</a:t>
            </a:fld>
            <a:endParaRPr lang="en-US" altLang="ko-KR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525463" cy="219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8525463" cy="219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47562" y="889828"/>
            <a:ext cx="4792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Test 5: SAP for 7 angular modes on 4×4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057400" y="3782704"/>
            <a:ext cx="5774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Test 6: SAP for 7 angular modes on 4x4 and 8×8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083271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8975"/>
          </a:xfrm>
        </p:spPr>
        <p:txBody>
          <a:bodyPr/>
          <a:lstStyle/>
          <a:p>
            <a:r>
              <a:rPr lang="en-US" dirty="0" smtClean="0"/>
              <a:t>Complexity for parallel decoding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1DFC300D-6968-4E8E-95C4-9D6D499BAED6}" type="slidenum">
              <a:rPr lang="en-US" altLang="ko-KR" smtClean="0"/>
              <a:pPr algn="ctr">
                <a:defRPr/>
              </a:pPr>
              <a:t>11</a:t>
            </a:fld>
            <a:endParaRPr lang="en-US" altLang="ko-KR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088251"/>
              </p:ext>
            </p:extLst>
          </p:nvPr>
        </p:nvGraphicFramePr>
        <p:xfrm>
          <a:off x="228600" y="1143000"/>
          <a:ext cx="8763000" cy="44133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2600"/>
                <a:gridCol w="1447800"/>
                <a:gridCol w="2057400"/>
                <a:gridCol w="1447800"/>
                <a:gridCol w="2057400"/>
              </a:tblGrid>
              <a:tr h="7395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solidFill>
                            <a:schemeClr val="tx1"/>
                          </a:solidFill>
                          <a:effectLst/>
                        </a:rPr>
                        <a:t>4×4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solidFill>
                            <a:schemeClr val="tx1"/>
                          </a:solidFill>
                          <a:effectLst/>
                        </a:rPr>
                        <a:t>8×8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95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Additional Complexity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Additions/Sample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Additional Complexity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Additions/Sample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7395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</a:rPr>
                        <a:t>Strictly Diagonal Modes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14 </a:t>
                      </a:r>
                      <a:r>
                        <a:rPr lang="en-CA" sz="1800" dirty="0" smtClean="0">
                          <a:effectLst/>
                        </a:rPr>
                        <a:t>adds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0.875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140 </a:t>
                      </a:r>
                      <a:r>
                        <a:rPr lang="en-CA" sz="1800" dirty="0" smtClean="0">
                          <a:effectLst/>
                        </a:rPr>
                        <a:t>adds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2.1875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7395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solidFill>
                            <a:schemeClr val="tx1"/>
                          </a:solidFill>
                          <a:effectLst/>
                        </a:rPr>
                        <a:t>Pseudo-Diagonal Modes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6 </a:t>
                      </a:r>
                      <a:r>
                        <a:rPr lang="en-CA" sz="1800" dirty="0" smtClean="0">
                          <a:effectLst/>
                        </a:rPr>
                        <a:t>adds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0.375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84 </a:t>
                      </a:r>
                      <a:r>
                        <a:rPr lang="en-CA" sz="1800" dirty="0" smtClean="0">
                          <a:effectLst/>
                        </a:rPr>
                        <a:t>adds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1.3125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2326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r>
                        <a:rPr lang="en-CA" sz="1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or </a:t>
                      </a:r>
                      <a:r>
                        <a:rPr lang="en-CA" sz="1800" dirty="0" smtClean="0">
                          <a:solidFill>
                            <a:schemeClr val="tx1"/>
                          </a:solidFill>
                          <a:effectLst/>
                        </a:rPr>
                        <a:t>V mode already in HEVC-Range Extensions software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24 </a:t>
                      </a:r>
                      <a:r>
                        <a:rPr lang="en-CA" sz="1800" dirty="0" smtClean="0">
                          <a:effectLst/>
                        </a:rPr>
                        <a:t>adds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1.5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224 </a:t>
                      </a:r>
                      <a:r>
                        <a:rPr lang="en-CA" sz="1800" dirty="0" smtClean="0">
                          <a:effectLst/>
                        </a:rPr>
                        <a:t>adds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3.5</a:t>
                      </a:r>
                      <a:endParaRPr lang="en-US" sz="18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56388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Additional complexity for SAP for oblique modes is even less than complexity of SAP for horizontal and vertical modes.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263049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78325"/>
          </a:xfrm>
        </p:spPr>
        <p:txBody>
          <a:bodyPr/>
          <a:lstStyle/>
          <a:p>
            <a:r>
              <a:rPr lang="en-US" sz="2400" dirty="0" smtClean="0"/>
              <a:t>Proposed SAP for 7 oblique modes for lossless coding.</a:t>
            </a:r>
          </a:p>
          <a:p>
            <a:endParaRPr lang="en-US" sz="2400" dirty="0" smtClean="0"/>
          </a:p>
          <a:p>
            <a:r>
              <a:rPr lang="en-US" sz="2400" dirty="0" smtClean="0"/>
              <a:t>SAP for these 7 modes is fully parallel at both the encoder and decoder</a:t>
            </a:r>
          </a:p>
          <a:p>
            <a:endParaRPr lang="en-US" sz="2400" dirty="0"/>
          </a:p>
          <a:p>
            <a:r>
              <a:rPr lang="en-US" sz="2400" dirty="0" smtClean="0"/>
              <a:t>Gains of  2.1% for screen content RGB; 1.8 % for screen content YUV; and 0.8 % for Class F. </a:t>
            </a:r>
          </a:p>
          <a:p>
            <a:endParaRPr lang="en-US" sz="2400" dirty="0" smtClean="0"/>
          </a:p>
          <a:p>
            <a:r>
              <a:rPr lang="en-US" sz="2400" dirty="0" smtClean="0"/>
              <a:t>Recommend to adopt proposed SAP for 7 oblique modes in HEVC-Range Extensions WD/CD at PU sizes 4x4 and 8x8.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077D27-6F51-4970-BBCA-156B6FEDC5ED}" type="slidenum">
              <a:rPr lang="en-US" altLang="ko-KR" smtClean="0">
                <a:latin typeface="Arial" pitchFamily="34" charset="0"/>
              </a:rPr>
              <a:pPr/>
              <a:t>12</a:t>
            </a:fld>
            <a:endParaRPr lang="en-US" altLang="ko-KR" smtClean="0"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13</a:t>
            </a:fld>
            <a:endParaRPr lang="en-US" altLang="ko-KR" dirty="0"/>
          </a:p>
        </p:txBody>
      </p:sp>
      <p:sp>
        <p:nvSpPr>
          <p:cNvPr id="5" name="Rectangle 4"/>
          <p:cNvSpPr/>
          <p:nvPr/>
        </p:nvSpPr>
        <p:spPr>
          <a:xfrm>
            <a:off x="2286000" y="296733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dirty="0" smtClean="0"/>
              <a:t>Back-Up Slides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132322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M-0056 for SAP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133600"/>
          </a:xfrm>
        </p:spPr>
        <p:txBody>
          <a:bodyPr/>
          <a:lstStyle/>
          <a:p>
            <a:r>
              <a:rPr lang="en-US" dirty="0" smtClean="0"/>
              <a:t>Interestingly, gains for Screen Content were less when SAP was applied for all modes as compared to SAP only for H+V mode.</a:t>
            </a:r>
          </a:p>
          <a:p>
            <a:r>
              <a:rPr lang="en-US" dirty="0" smtClean="0"/>
              <a:t>Reason: Bilinear interpolation of pixels was being performed for oblique modes, which actually degrades the prediction.</a:t>
            </a:r>
          </a:p>
          <a:p>
            <a:r>
              <a:rPr lang="en-US" dirty="0" smtClean="0"/>
              <a:t>Solution for that in JCTVC-N0183.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14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727782"/>
              </p:ext>
            </p:extLst>
          </p:nvPr>
        </p:nvGraphicFramePr>
        <p:xfrm>
          <a:off x="304800" y="1066800"/>
          <a:ext cx="3962400" cy="2507395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558888"/>
                <a:gridCol w="1403512"/>
              </a:tblGrid>
              <a:tr h="3382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SAP for All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Modes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All Intra Main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  <a:tr h="60594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Bit-rate saving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  <a:tr h="3382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Class F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-11.6%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  <a:tr h="3382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Class B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-5.8%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  <a:tr h="3382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SC(GBR)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-10.4%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  <a:tr h="3382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RangeExt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-4.1%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754414"/>
              </p:ext>
            </p:extLst>
          </p:nvPr>
        </p:nvGraphicFramePr>
        <p:xfrm>
          <a:off x="4724400" y="1066800"/>
          <a:ext cx="3733800" cy="251972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411261"/>
                <a:gridCol w="1322539"/>
              </a:tblGrid>
              <a:tr h="29535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SAP for H+V Mode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All Intra Main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  <a:tr h="59071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Bit-rate saving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  <a:tr h="34509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Class F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-10.1%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  <a:tr h="34509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Class B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-4.4%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  <a:tr h="34509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SC(GBR)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-12.4%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  <a:tr h="34509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RangeExt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-2.9%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476" marR="45476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4786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Motivation and Prior 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/>
          <a:lstStyle/>
          <a:p>
            <a:r>
              <a:rPr lang="en-US" sz="2000" dirty="0" smtClean="0"/>
              <a:t>Sample Adaptive Prediction (SAP) from JCTVC-M0056 for horizontal and vertical modes was adopted in HEVC Range Extensions Working Draft in April 2013 JCTVC meeting. </a:t>
            </a:r>
          </a:p>
          <a:p>
            <a:endParaRPr lang="en-US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It was asserted that SAP for other modes (oblique modes) is not fully parallel.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Also, SAP on oblique modes was actually providing less gains for SAP on H+V modes for screen content.</a:t>
            </a:r>
          </a:p>
          <a:p>
            <a:pPr lvl="1"/>
            <a:r>
              <a:rPr lang="en-US" sz="2200" dirty="0" smtClean="0">
                <a:solidFill>
                  <a:srgbClr val="00B0F0"/>
                </a:solidFill>
              </a:rPr>
              <a:t>Propose to solve these 2 problems in this proposal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5703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SAP in HM10.1+RExt3.0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000" dirty="0" smtClean="0"/>
              <a:t>Current SAP for Horizontal and Vertical Modes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Proposal: We propose SAP for 7 additional oblique modes </a:t>
            </a:r>
          </a:p>
          <a:p>
            <a:pPr lvl="1"/>
            <a:r>
              <a:rPr lang="en-US" sz="2000" dirty="0" smtClean="0"/>
              <a:t>3 strictly diagonal + 4 pseudo-diagonal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Fully parallel at the encoder and decoder.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2.1% bit-rate reduction for Screen Content Coding RGB;  1.8 % for Screen Content YUV; 0.8 % for Class F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3</a:t>
            </a:fld>
            <a:endParaRPr lang="en-US" altLang="ko-K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735" y="1600200"/>
            <a:ext cx="2283064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2286001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SAP: (a) 3 diagonal modes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4</a:t>
            </a:fld>
            <a:endParaRPr lang="en-US" altLang="ko-K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18252"/>
            <a:ext cx="273967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18252"/>
            <a:ext cx="273967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273967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09600" y="5181600"/>
            <a:ext cx="8077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>
                <a:solidFill>
                  <a:srgbClr val="000000"/>
                </a:solidFill>
                <a:latin typeface="Arial"/>
                <a:ea typeface="굴림"/>
              </a:rPr>
              <a:t>Fully parallel at 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both the </a:t>
            </a:r>
            <a:r>
              <a:rPr kumimoji="1" lang="en-US" sz="2000" kern="0" dirty="0">
                <a:solidFill>
                  <a:srgbClr val="000000"/>
                </a:solidFill>
                <a:latin typeface="Arial"/>
                <a:ea typeface="굴림"/>
              </a:rPr>
              <a:t>encoder and decoder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.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FF0000"/>
                </a:solidFill>
                <a:latin typeface="Arial"/>
                <a:ea typeface="굴림"/>
              </a:rPr>
              <a:t>Additional number of operations even less than Horizontal and Vertical SAP in HM.</a:t>
            </a:r>
            <a:endParaRPr kumimoji="1" lang="en-US" sz="2000" kern="0" dirty="0">
              <a:solidFill>
                <a:srgbClr val="FF0000"/>
              </a:solidFill>
              <a:latin typeface="Arial"/>
              <a:ea typeface="굴림"/>
            </a:endParaRPr>
          </a:p>
        </p:txBody>
      </p:sp>
    </p:spTree>
    <p:extLst>
      <p:ext uri="{BB962C8B-B14F-4D97-AF65-F5344CB8AC3E}">
        <p14:creationId xmlns:p14="http://schemas.microsoft.com/office/powerpoint/2010/main" val="1129417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SAP (b) 4 pseudo diagonal modes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1" y="1060836"/>
            <a:ext cx="1905000" cy="2063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276600"/>
            <a:ext cx="1752600" cy="175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060836"/>
            <a:ext cx="2060714" cy="2063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853" y="3276600"/>
            <a:ext cx="1752601" cy="175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09600" y="5410200"/>
            <a:ext cx="8077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>
                <a:solidFill>
                  <a:srgbClr val="000000"/>
                </a:solidFill>
                <a:latin typeface="Arial"/>
                <a:ea typeface="굴림"/>
              </a:rPr>
              <a:t>Fully parallel at 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both the </a:t>
            </a:r>
            <a:r>
              <a:rPr kumimoji="1" lang="en-US" sz="2000" kern="0" dirty="0">
                <a:solidFill>
                  <a:srgbClr val="000000"/>
                </a:solidFill>
                <a:latin typeface="Arial"/>
                <a:ea typeface="굴림"/>
              </a:rPr>
              <a:t>encoder and decoder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.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FF0000"/>
                </a:solidFill>
                <a:latin typeface="Arial"/>
                <a:ea typeface="굴림"/>
              </a:rPr>
              <a:t>Additional number of operations even less than Horizontal and Vertical SAP in HM.</a:t>
            </a:r>
            <a:endParaRPr kumimoji="1" lang="en-US" sz="2000" kern="0" dirty="0">
              <a:solidFill>
                <a:srgbClr val="FF0000"/>
              </a:solidFill>
              <a:latin typeface="Arial"/>
              <a:ea typeface="굴림"/>
            </a:endParaRPr>
          </a:p>
        </p:txBody>
      </p:sp>
    </p:spTree>
    <p:extLst>
      <p:ext uri="{BB962C8B-B14F-4D97-AF65-F5344CB8AC3E}">
        <p14:creationId xmlns:p14="http://schemas.microsoft.com/office/powerpoint/2010/main" val="1436362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Experiments</a:t>
            </a:r>
            <a:endParaRPr lang="en-US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450601"/>
              </p:ext>
            </p:extLst>
          </p:nvPr>
        </p:nvGraphicFramePr>
        <p:xfrm>
          <a:off x="533400" y="25908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All PU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sizes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Only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4×4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4×4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and 8×8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 diagonal modes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 7 modes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6</a:t>
            </a:fld>
            <a:endParaRPr lang="en-US" altLang="ko-KR" dirty="0"/>
          </a:p>
        </p:txBody>
      </p:sp>
      <p:sp>
        <p:nvSpPr>
          <p:cNvPr id="8" name="TextBox 7"/>
          <p:cNvSpPr txBox="1"/>
          <p:nvPr/>
        </p:nvSpPr>
        <p:spPr>
          <a:xfrm>
            <a:off x="457199" y="4495800"/>
            <a:ext cx="7315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Thanks to Texas Instruments for cross-checking the results</a:t>
            </a:r>
          </a:p>
          <a:p>
            <a:r>
              <a:rPr lang="en-US" sz="2000" dirty="0" smtClean="0"/>
              <a:t> in JCTVC-N0319.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457200" y="990600"/>
            <a:ext cx="807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Anchor : HM10.1 + </a:t>
            </a:r>
            <a:r>
              <a:rPr kumimoji="1" lang="en-US" sz="2000" kern="0" dirty="0" err="1" smtClean="0">
                <a:solidFill>
                  <a:srgbClr val="000000"/>
                </a:solidFill>
                <a:latin typeface="Arial"/>
                <a:ea typeface="굴림"/>
              </a:rPr>
              <a:t>RExt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 3.0 in Lossless setting according to stipulated test conditions in RCE 2</a:t>
            </a:r>
            <a:endParaRPr kumimoji="1" lang="en-US" sz="2000" kern="0" dirty="0">
              <a:solidFill>
                <a:srgbClr val="FF0000"/>
              </a:solidFill>
              <a:latin typeface="Arial"/>
              <a:ea typeface="굴림"/>
            </a:endParaRPr>
          </a:p>
        </p:txBody>
      </p:sp>
    </p:spTree>
    <p:extLst>
      <p:ext uri="{BB962C8B-B14F-4D97-AF65-F5344CB8AC3E}">
        <p14:creationId xmlns:p14="http://schemas.microsoft.com/office/powerpoint/2010/main" val="1037745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(on all block sizes)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05105" y="838200"/>
            <a:ext cx="4053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Test 1: SAP  for 3 diagonal modes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805105" y="3657600"/>
            <a:ext cx="3952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Test </a:t>
            </a:r>
            <a:r>
              <a:rPr lang="en-US" sz="2000" dirty="0"/>
              <a:t>2</a:t>
            </a:r>
            <a:r>
              <a:rPr lang="en-US" sz="2000" dirty="0" smtClean="0"/>
              <a:t>: SAP for  7 angular modes</a:t>
            </a:r>
            <a:endParaRPr lang="en-US" sz="2000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20" y="4191000"/>
            <a:ext cx="8510429" cy="219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30" y="1447800"/>
            <a:ext cx="858466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316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across Maximum Block Size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8</a:t>
            </a:fld>
            <a:endParaRPr lang="en-US" altLang="ko-K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41" y="2209800"/>
            <a:ext cx="4486042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383" y="2209800"/>
            <a:ext cx="4486045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14400" y="1563469"/>
            <a:ext cx="3315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 diagonal modes with different size limitation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06770" y="1563468"/>
            <a:ext cx="3315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7 angular modes with different size limitation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2068" y="5223020"/>
            <a:ext cx="7315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SAP for 4x4 and 8x8 blocks provide most of the gains.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236409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3 diagonal modes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9</a:t>
            </a:fld>
            <a:endParaRPr lang="en-US" altLang="ko-K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39" y="4267200"/>
            <a:ext cx="8525463" cy="219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71305" y="838200"/>
            <a:ext cx="4907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Test 3: SAP for 3 diagonal modes on 4×4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737505" y="3714690"/>
            <a:ext cx="5975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Test 4: SAP for 3 diagonal modes on 4×4 and 8×8</a:t>
            </a:r>
            <a:endParaRPr lang="en-US" sz="2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39" y="1266743"/>
            <a:ext cx="8525463" cy="219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5238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_Sample">
  <a:themeElements>
    <a:clrScheme name="1_Template_Sa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Sample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lnDef>
  </a:objectDefaults>
  <a:extraClrSchemeLst>
    <a:extraClrScheme>
      <a:clrScheme name="1_Template_Sa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26277</TotalTime>
  <Words>649</Words>
  <Application>Microsoft Office PowerPoint</Application>
  <PresentationFormat>On-screen Show (4:3)</PresentationFormat>
  <Paragraphs>137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1_Template_Sample</vt:lpstr>
      <vt:lpstr>PowerPoint Presentation</vt:lpstr>
      <vt:lpstr>Motivation and Prior Work</vt:lpstr>
      <vt:lpstr>Overview of SAP in HM10.1+RExt3.0</vt:lpstr>
      <vt:lpstr>Proposed SAP: (a) 3 diagonal modes</vt:lpstr>
      <vt:lpstr>Proposed SAP (b) 4 pseudo diagonal modes</vt:lpstr>
      <vt:lpstr>Experiments</vt:lpstr>
      <vt:lpstr>Results (on all block sizes)</vt:lpstr>
      <vt:lpstr>Comparison across Maximum Block Size</vt:lpstr>
      <vt:lpstr>Results for 3 diagonal modes</vt:lpstr>
      <vt:lpstr>Results for 7 angular modes</vt:lpstr>
      <vt:lpstr>Complexity for parallel decoding</vt:lpstr>
      <vt:lpstr>Conclusions</vt:lpstr>
      <vt:lpstr>PowerPoint Presentation</vt:lpstr>
      <vt:lpstr>Results from M-0056 for SAP</vt:lpstr>
    </vt:vector>
  </TitlesOfParts>
  <Company>STA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asaxena</dc:creator>
  <cp:lastModifiedBy>Ankur Saxena</cp:lastModifiedBy>
  <cp:revision>259</cp:revision>
  <dcterms:created xsi:type="dcterms:W3CDTF">2010-08-16T21:00:57Z</dcterms:created>
  <dcterms:modified xsi:type="dcterms:W3CDTF">2013-07-30T18:04:28Z</dcterms:modified>
</cp:coreProperties>
</file>