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27"/>
  </p:notesMasterIdLst>
  <p:sldIdLst>
    <p:sldId id="256" r:id="rId6"/>
    <p:sldId id="260" r:id="rId7"/>
    <p:sldId id="261" r:id="rId8"/>
    <p:sldId id="282" r:id="rId9"/>
    <p:sldId id="280" r:id="rId10"/>
    <p:sldId id="281" r:id="rId11"/>
    <p:sldId id="273" r:id="rId12"/>
    <p:sldId id="277" r:id="rId13"/>
    <p:sldId id="275" r:id="rId14"/>
    <p:sldId id="274" r:id="rId15"/>
    <p:sldId id="278" r:id="rId16"/>
    <p:sldId id="279" r:id="rId17"/>
    <p:sldId id="276" r:id="rId18"/>
    <p:sldId id="270" r:id="rId19"/>
    <p:sldId id="271" r:id="rId20"/>
    <p:sldId id="283" r:id="rId21"/>
    <p:sldId id="284" r:id="rId22"/>
    <p:sldId id="265" r:id="rId23"/>
    <p:sldId id="272" r:id="rId24"/>
    <p:sldId id="268" r:id="rId25"/>
    <p:sldId id="259"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FF6600"/>
    <a:srgbClr val="006699"/>
    <a:srgbClr val="FFFFFF"/>
    <a:srgbClr val="99CCCC"/>
    <a:srgbClr val="99CCFF"/>
    <a:srgbClr val="009999"/>
    <a:srgbClr val="669900"/>
    <a:srgbClr val="CCFF99"/>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9165" autoAdjust="0"/>
  </p:normalViewPr>
  <p:slideViewPr>
    <p:cSldViewPr snapToGrid="0" showGuides="1">
      <p:cViewPr>
        <p:scale>
          <a:sx n="75" d="100"/>
          <a:sy n="75" d="100"/>
        </p:scale>
        <p:origin x="-1296" y="210"/>
      </p:cViewPr>
      <p:guideLst>
        <p:guide orient="horz" pos="2181"/>
        <p:guide orient="horz" pos="1622"/>
        <p:guide orient="horz" pos="709"/>
        <p:guide orient="horz" pos="3641"/>
        <p:guide orient="horz" pos="2892"/>
        <p:guide orient="horz" pos="998"/>
        <p:guide orient="horz" pos="2441"/>
        <p:guide pos="4473"/>
        <p:guide pos="476"/>
        <p:guide pos="5556"/>
        <p:guide pos="1490"/>
        <p:guide pos="3933"/>
        <p:guide pos="1953"/>
        <p:guide pos="3436"/>
        <p:guide pos="2665"/>
      </p:guideLst>
    </p:cSldViewPr>
  </p:slideViewPr>
  <p:notesTextViewPr>
    <p:cViewPr>
      <p:scale>
        <a:sx n="100" d="100"/>
        <a:sy n="100" d="100"/>
      </p:scale>
      <p:origin x="0" y="0"/>
    </p:cViewPr>
  </p:notesTextViewPr>
  <p:sorterViewPr>
    <p:cViewPr>
      <p:scale>
        <a:sx n="100" d="100"/>
        <a:sy n="100" d="100"/>
      </p:scale>
      <p:origin x="0" y="200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16B9BD-EB1A-4950-8616-E078D38C62CC}" type="doc">
      <dgm:prSet loTypeId="urn:microsoft.com/office/officeart/2005/8/layout/hierarchy1" loCatId="hierarchy" qsTypeId="urn:microsoft.com/office/officeart/2005/8/quickstyle/simple2" qsCatId="simple" csTypeId="urn:microsoft.com/office/officeart/2005/8/colors/accent0_2" csCatId="mainScheme" phldr="1"/>
      <dgm:spPr/>
      <dgm:t>
        <a:bodyPr/>
        <a:lstStyle/>
        <a:p>
          <a:endParaRPr lang="zh-CN" altLang="en-US"/>
        </a:p>
      </dgm:t>
    </dgm:pt>
    <dgm:pt modelId="{81598DFB-ECF6-4C1D-8972-B0DAF1E138B6}">
      <dgm:prSet phldrT="[Text]"/>
      <dgm:spPr/>
      <dgm:t>
        <a:bodyPr/>
        <a:lstStyle/>
        <a:p>
          <a:r>
            <a:rPr lang="en-US" altLang="zh-CN" dirty="0" smtClean="0"/>
            <a:t>PLT Prediction Flag</a:t>
          </a:r>
          <a:endParaRPr lang="zh-CN" altLang="en-US" dirty="0"/>
        </a:p>
      </dgm:t>
    </dgm:pt>
    <dgm:pt modelId="{0E25CB7F-6C9B-4E8F-B8E4-BE6B15A14353}" type="parTrans" cxnId="{6DBB094F-E484-4D08-A2B0-8BD346F87447}">
      <dgm:prSet/>
      <dgm:spPr/>
      <dgm:t>
        <a:bodyPr/>
        <a:lstStyle/>
        <a:p>
          <a:endParaRPr lang="zh-CN" altLang="en-US"/>
        </a:p>
      </dgm:t>
    </dgm:pt>
    <dgm:pt modelId="{776D5FCC-80CC-4D20-8671-68CCEB9CD43A}" type="sibTrans" cxnId="{6DBB094F-E484-4D08-A2B0-8BD346F87447}">
      <dgm:prSet/>
      <dgm:spPr/>
      <dgm:t>
        <a:bodyPr/>
        <a:lstStyle/>
        <a:p>
          <a:endParaRPr lang="zh-CN" altLang="en-US"/>
        </a:p>
      </dgm:t>
    </dgm:pt>
    <dgm:pt modelId="{1A6CC054-E2B2-40DB-A9DD-BB47E1C965F7}">
      <dgm:prSet phldrT="[Text]"/>
      <dgm:spPr/>
      <dgm:t>
        <a:bodyPr/>
        <a:lstStyle/>
        <a:p>
          <a:r>
            <a:rPr lang="en-US" altLang="zh-CN" dirty="0" smtClean="0"/>
            <a:t>Yes</a:t>
          </a:r>
          <a:endParaRPr lang="zh-CN" altLang="en-US" dirty="0"/>
        </a:p>
      </dgm:t>
    </dgm:pt>
    <dgm:pt modelId="{A7826098-C0FE-41B5-A3FA-51640B8D1158}" type="parTrans" cxnId="{9BDDCE6B-ECCC-4397-8ADB-F423CE20AEBB}">
      <dgm:prSet/>
      <dgm:spPr/>
      <dgm:t>
        <a:bodyPr/>
        <a:lstStyle/>
        <a:p>
          <a:endParaRPr lang="zh-CN" altLang="en-US"/>
        </a:p>
      </dgm:t>
    </dgm:pt>
    <dgm:pt modelId="{378D1AFC-0836-4BD1-8D42-B6D0AE5AFE14}" type="sibTrans" cxnId="{9BDDCE6B-ECCC-4397-8ADB-F423CE20AEBB}">
      <dgm:prSet/>
      <dgm:spPr/>
      <dgm:t>
        <a:bodyPr/>
        <a:lstStyle/>
        <a:p>
          <a:endParaRPr lang="zh-CN" altLang="en-US"/>
        </a:p>
      </dgm:t>
    </dgm:pt>
    <dgm:pt modelId="{E161CBA1-E659-4F5D-97B7-146506D83482}">
      <dgm:prSet phldrT="[Text]"/>
      <dgm:spPr/>
      <dgm:t>
        <a:bodyPr/>
        <a:lstStyle/>
        <a:p>
          <a:r>
            <a:rPr lang="en-US" altLang="zh-CN" dirty="0" smtClean="0"/>
            <a:t>Prediction Info</a:t>
          </a:r>
          <a:endParaRPr lang="zh-CN" altLang="en-US" dirty="0"/>
        </a:p>
      </dgm:t>
    </dgm:pt>
    <dgm:pt modelId="{8C530E14-2B79-4E2E-AE35-E7CCD5659182}" type="parTrans" cxnId="{BA9A235C-8888-4CB4-BB59-83F4F3E6CCDB}">
      <dgm:prSet/>
      <dgm:spPr/>
      <dgm:t>
        <a:bodyPr/>
        <a:lstStyle/>
        <a:p>
          <a:endParaRPr lang="zh-CN" altLang="en-US"/>
        </a:p>
      </dgm:t>
    </dgm:pt>
    <dgm:pt modelId="{07BEC2F5-0059-4100-8C9A-387C249A7949}" type="sibTrans" cxnId="{BA9A235C-8888-4CB4-BB59-83F4F3E6CCDB}">
      <dgm:prSet/>
      <dgm:spPr/>
      <dgm:t>
        <a:bodyPr/>
        <a:lstStyle/>
        <a:p>
          <a:endParaRPr lang="zh-CN" altLang="en-US"/>
        </a:p>
      </dgm:t>
    </dgm:pt>
    <dgm:pt modelId="{2635C417-369C-428C-BD14-9035740013C1}">
      <dgm:prSet phldrT="[Text]"/>
      <dgm:spPr/>
      <dgm:t>
        <a:bodyPr/>
        <a:lstStyle/>
        <a:p>
          <a:r>
            <a:rPr lang="en-US" altLang="zh-CN" dirty="0" smtClean="0"/>
            <a:t>Remaining Elements</a:t>
          </a:r>
          <a:endParaRPr lang="zh-CN" altLang="en-US" dirty="0"/>
        </a:p>
      </dgm:t>
    </dgm:pt>
    <dgm:pt modelId="{45276348-6B9D-4A6A-9885-59385FBBC788}" type="parTrans" cxnId="{5C8B4042-C459-441F-8275-D86DE32BE0AF}">
      <dgm:prSet/>
      <dgm:spPr/>
      <dgm:t>
        <a:bodyPr/>
        <a:lstStyle/>
        <a:p>
          <a:endParaRPr lang="zh-CN" altLang="en-US"/>
        </a:p>
      </dgm:t>
    </dgm:pt>
    <dgm:pt modelId="{4A8E77A8-38FF-418D-9DDF-3CFD7BFB5248}" type="sibTrans" cxnId="{5C8B4042-C459-441F-8275-D86DE32BE0AF}">
      <dgm:prSet/>
      <dgm:spPr/>
      <dgm:t>
        <a:bodyPr/>
        <a:lstStyle/>
        <a:p>
          <a:endParaRPr lang="zh-CN" altLang="en-US"/>
        </a:p>
      </dgm:t>
    </dgm:pt>
    <dgm:pt modelId="{2D585749-85D7-46F0-B4DE-4B1FF7C3FEA4}">
      <dgm:prSet phldrT="[Text]"/>
      <dgm:spPr/>
      <dgm:t>
        <a:bodyPr/>
        <a:lstStyle/>
        <a:p>
          <a:r>
            <a:rPr lang="en-US" altLang="zh-CN" dirty="0" smtClean="0"/>
            <a:t>No</a:t>
          </a:r>
          <a:endParaRPr lang="zh-CN" altLang="en-US" dirty="0"/>
        </a:p>
      </dgm:t>
    </dgm:pt>
    <dgm:pt modelId="{0899359A-6817-4B41-B280-ACD513E9613D}" type="parTrans" cxnId="{93CFBB70-75BD-42EE-B403-7D4FDBDDD7A5}">
      <dgm:prSet/>
      <dgm:spPr/>
      <dgm:t>
        <a:bodyPr/>
        <a:lstStyle/>
        <a:p>
          <a:endParaRPr lang="zh-CN" altLang="en-US"/>
        </a:p>
      </dgm:t>
    </dgm:pt>
    <dgm:pt modelId="{25D8F364-8675-40B6-B979-367459B2B2CE}" type="sibTrans" cxnId="{93CFBB70-75BD-42EE-B403-7D4FDBDDD7A5}">
      <dgm:prSet/>
      <dgm:spPr/>
      <dgm:t>
        <a:bodyPr/>
        <a:lstStyle/>
        <a:p>
          <a:endParaRPr lang="zh-CN" altLang="en-US"/>
        </a:p>
      </dgm:t>
    </dgm:pt>
    <dgm:pt modelId="{7C532AE9-7D45-4ABD-912C-5EB9D2DE2F26}">
      <dgm:prSet phldrT="[Text]"/>
      <dgm:spPr/>
      <dgm:t>
        <a:bodyPr/>
        <a:lstStyle/>
        <a:p>
          <a:r>
            <a:rPr lang="en-US" altLang="zh-CN" dirty="0" smtClean="0"/>
            <a:t>All Elements</a:t>
          </a:r>
          <a:endParaRPr lang="zh-CN" altLang="en-US" dirty="0"/>
        </a:p>
      </dgm:t>
    </dgm:pt>
    <dgm:pt modelId="{62C656C2-639C-40E8-8BA1-40E9F3DC6019}" type="sibTrans" cxnId="{55DE7D75-E8FB-4C80-810C-6109E12171B6}">
      <dgm:prSet/>
      <dgm:spPr/>
      <dgm:t>
        <a:bodyPr/>
        <a:lstStyle/>
        <a:p>
          <a:endParaRPr lang="zh-CN" altLang="en-US"/>
        </a:p>
      </dgm:t>
    </dgm:pt>
    <dgm:pt modelId="{B1993805-FF3A-407E-83D7-5F7D0A4551FF}" type="parTrans" cxnId="{55DE7D75-E8FB-4C80-810C-6109E12171B6}">
      <dgm:prSet/>
      <dgm:spPr/>
      <dgm:t>
        <a:bodyPr/>
        <a:lstStyle/>
        <a:p>
          <a:endParaRPr lang="zh-CN" altLang="en-US"/>
        </a:p>
      </dgm:t>
    </dgm:pt>
    <dgm:pt modelId="{19AB6BE1-63CA-41B1-8052-CECFAF8C5786}" type="pres">
      <dgm:prSet presAssocID="{7C16B9BD-EB1A-4950-8616-E078D38C62CC}" presName="hierChild1" presStyleCnt="0">
        <dgm:presLayoutVars>
          <dgm:chPref val="1"/>
          <dgm:dir/>
          <dgm:animOne val="branch"/>
          <dgm:animLvl val="lvl"/>
          <dgm:resizeHandles/>
        </dgm:presLayoutVars>
      </dgm:prSet>
      <dgm:spPr/>
      <dgm:t>
        <a:bodyPr/>
        <a:lstStyle/>
        <a:p>
          <a:endParaRPr lang="zh-CN" altLang="en-US"/>
        </a:p>
      </dgm:t>
    </dgm:pt>
    <dgm:pt modelId="{EE11588F-2E98-4C65-8B3F-1090D2A0A362}" type="pres">
      <dgm:prSet presAssocID="{81598DFB-ECF6-4C1D-8972-B0DAF1E138B6}" presName="hierRoot1" presStyleCnt="0"/>
      <dgm:spPr/>
    </dgm:pt>
    <dgm:pt modelId="{9EE1B928-7C2B-4C62-B28B-31FBF4BA8CC8}" type="pres">
      <dgm:prSet presAssocID="{81598DFB-ECF6-4C1D-8972-B0DAF1E138B6}" presName="composite" presStyleCnt="0"/>
      <dgm:spPr/>
    </dgm:pt>
    <dgm:pt modelId="{71DC631A-8709-47C1-A9F9-CE4573D13102}" type="pres">
      <dgm:prSet presAssocID="{81598DFB-ECF6-4C1D-8972-B0DAF1E138B6}" presName="background" presStyleLbl="node0" presStyleIdx="0" presStyleCnt="1"/>
      <dgm:spPr/>
    </dgm:pt>
    <dgm:pt modelId="{317773C9-806B-4737-85DE-15C602568168}" type="pres">
      <dgm:prSet presAssocID="{81598DFB-ECF6-4C1D-8972-B0DAF1E138B6}" presName="text" presStyleLbl="fgAcc0" presStyleIdx="0" presStyleCnt="1" custScaleX="88222" custScaleY="29637">
        <dgm:presLayoutVars>
          <dgm:chPref val="3"/>
        </dgm:presLayoutVars>
      </dgm:prSet>
      <dgm:spPr/>
      <dgm:t>
        <a:bodyPr/>
        <a:lstStyle/>
        <a:p>
          <a:endParaRPr lang="zh-CN" altLang="en-US"/>
        </a:p>
      </dgm:t>
    </dgm:pt>
    <dgm:pt modelId="{EE8F96F7-CC40-4052-81FC-11ED0AE0F3B9}" type="pres">
      <dgm:prSet presAssocID="{81598DFB-ECF6-4C1D-8972-B0DAF1E138B6}" presName="hierChild2" presStyleCnt="0"/>
      <dgm:spPr/>
    </dgm:pt>
    <dgm:pt modelId="{D26A314F-639C-4F01-9D4C-24E1C02D7B41}" type="pres">
      <dgm:prSet presAssocID="{A7826098-C0FE-41B5-A3FA-51640B8D1158}" presName="Name10" presStyleLbl="parChTrans1D2" presStyleIdx="0" presStyleCnt="2"/>
      <dgm:spPr/>
      <dgm:t>
        <a:bodyPr/>
        <a:lstStyle/>
        <a:p>
          <a:endParaRPr lang="zh-CN" altLang="en-US"/>
        </a:p>
      </dgm:t>
    </dgm:pt>
    <dgm:pt modelId="{8F6E1FA5-3ED4-4BB3-A160-969639D10DBE}" type="pres">
      <dgm:prSet presAssocID="{1A6CC054-E2B2-40DB-A9DD-BB47E1C965F7}" presName="hierRoot2" presStyleCnt="0"/>
      <dgm:spPr/>
    </dgm:pt>
    <dgm:pt modelId="{BA1CDB00-5420-4183-8262-51D50B079B11}" type="pres">
      <dgm:prSet presAssocID="{1A6CC054-E2B2-40DB-A9DD-BB47E1C965F7}" presName="composite2" presStyleCnt="0"/>
      <dgm:spPr/>
    </dgm:pt>
    <dgm:pt modelId="{E5235E00-819E-4E99-AB51-C5954F632DFA}" type="pres">
      <dgm:prSet presAssocID="{1A6CC054-E2B2-40DB-A9DD-BB47E1C965F7}" presName="background2" presStyleLbl="node2" presStyleIdx="0" presStyleCnt="2"/>
      <dgm:spPr/>
    </dgm:pt>
    <dgm:pt modelId="{64E98F19-E57D-4447-9AB4-96084A078C2B}" type="pres">
      <dgm:prSet presAssocID="{1A6CC054-E2B2-40DB-A9DD-BB47E1C965F7}" presName="text2" presStyleLbl="fgAcc2" presStyleIdx="0" presStyleCnt="2" custScaleX="49260" custScaleY="24904">
        <dgm:presLayoutVars>
          <dgm:chPref val="3"/>
        </dgm:presLayoutVars>
      </dgm:prSet>
      <dgm:spPr/>
      <dgm:t>
        <a:bodyPr/>
        <a:lstStyle/>
        <a:p>
          <a:endParaRPr lang="zh-CN" altLang="en-US"/>
        </a:p>
      </dgm:t>
    </dgm:pt>
    <dgm:pt modelId="{5E60F86B-974B-4A1B-8AE3-897A73DD700F}" type="pres">
      <dgm:prSet presAssocID="{1A6CC054-E2B2-40DB-A9DD-BB47E1C965F7}" presName="hierChild3" presStyleCnt="0"/>
      <dgm:spPr/>
    </dgm:pt>
    <dgm:pt modelId="{5F2813B3-4FE6-4CB6-9B5B-B9AB442DEB55}" type="pres">
      <dgm:prSet presAssocID="{8C530E14-2B79-4E2E-AE35-E7CCD5659182}" presName="Name17" presStyleLbl="parChTrans1D3" presStyleIdx="0" presStyleCnt="3"/>
      <dgm:spPr/>
      <dgm:t>
        <a:bodyPr/>
        <a:lstStyle/>
        <a:p>
          <a:endParaRPr lang="zh-CN" altLang="en-US"/>
        </a:p>
      </dgm:t>
    </dgm:pt>
    <dgm:pt modelId="{311F1814-BD92-490B-BECB-411425520BA9}" type="pres">
      <dgm:prSet presAssocID="{E161CBA1-E659-4F5D-97B7-146506D83482}" presName="hierRoot3" presStyleCnt="0"/>
      <dgm:spPr/>
    </dgm:pt>
    <dgm:pt modelId="{5454ED77-6A4C-4A0D-848E-2DA8C2A6F80D}" type="pres">
      <dgm:prSet presAssocID="{E161CBA1-E659-4F5D-97B7-146506D83482}" presName="composite3" presStyleCnt="0"/>
      <dgm:spPr/>
    </dgm:pt>
    <dgm:pt modelId="{6148BDCE-9CBF-46E7-BBBD-BFD4435D2775}" type="pres">
      <dgm:prSet presAssocID="{E161CBA1-E659-4F5D-97B7-146506D83482}" presName="background3" presStyleLbl="node3" presStyleIdx="0" presStyleCnt="3"/>
      <dgm:spPr/>
    </dgm:pt>
    <dgm:pt modelId="{7FCDA98A-CFC7-409D-8B2A-835D14CC3373}" type="pres">
      <dgm:prSet presAssocID="{E161CBA1-E659-4F5D-97B7-146506D83482}" presName="text3" presStyleLbl="fgAcc3" presStyleIdx="0" presStyleCnt="3" custScaleX="69656" custScaleY="27795">
        <dgm:presLayoutVars>
          <dgm:chPref val="3"/>
        </dgm:presLayoutVars>
      </dgm:prSet>
      <dgm:spPr/>
      <dgm:t>
        <a:bodyPr/>
        <a:lstStyle/>
        <a:p>
          <a:endParaRPr lang="zh-CN" altLang="en-US"/>
        </a:p>
      </dgm:t>
    </dgm:pt>
    <dgm:pt modelId="{65EE02F3-2A62-4129-97F5-FA188422B17F}" type="pres">
      <dgm:prSet presAssocID="{E161CBA1-E659-4F5D-97B7-146506D83482}" presName="hierChild4" presStyleCnt="0"/>
      <dgm:spPr/>
    </dgm:pt>
    <dgm:pt modelId="{6D8A8E5D-8FDE-477A-BC75-1D1293EEA112}" type="pres">
      <dgm:prSet presAssocID="{45276348-6B9D-4A6A-9885-59385FBBC788}" presName="Name17" presStyleLbl="parChTrans1D3" presStyleIdx="1" presStyleCnt="3"/>
      <dgm:spPr/>
      <dgm:t>
        <a:bodyPr/>
        <a:lstStyle/>
        <a:p>
          <a:endParaRPr lang="zh-CN" altLang="en-US"/>
        </a:p>
      </dgm:t>
    </dgm:pt>
    <dgm:pt modelId="{F0B2CF1C-F841-4639-8FF0-9241DAF8EDBA}" type="pres">
      <dgm:prSet presAssocID="{2635C417-369C-428C-BD14-9035740013C1}" presName="hierRoot3" presStyleCnt="0"/>
      <dgm:spPr/>
    </dgm:pt>
    <dgm:pt modelId="{CBCE6612-3DCF-4250-B032-797880B493E1}" type="pres">
      <dgm:prSet presAssocID="{2635C417-369C-428C-BD14-9035740013C1}" presName="composite3" presStyleCnt="0"/>
      <dgm:spPr/>
    </dgm:pt>
    <dgm:pt modelId="{DA0CD423-0A8A-4EDC-A874-A5C7A1F9A4FB}" type="pres">
      <dgm:prSet presAssocID="{2635C417-369C-428C-BD14-9035740013C1}" presName="background3" presStyleLbl="node3" presStyleIdx="1" presStyleCnt="3"/>
      <dgm:spPr/>
    </dgm:pt>
    <dgm:pt modelId="{B40BD4B6-95AF-42B8-BBE6-0C24594A9849}" type="pres">
      <dgm:prSet presAssocID="{2635C417-369C-428C-BD14-9035740013C1}" presName="text3" presStyleLbl="fgAcc3" presStyleIdx="1" presStyleCnt="3" custScaleX="70089" custScaleY="30411">
        <dgm:presLayoutVars>
          <dgm:chPref val="3"/>
        </dgm:presLayoutVars>
      </dgm:prSet>
      <dgm:spPr/>
      <dgm:t>
        <a:bodyPr/>
        <a:lstStyle/>
        <a:p>
          <a:endParaRPr lang="zh-CN" altLang="en-US"/>
        </a:p>
      </dgm:t>
    </dgm:pt>
    <dgm:pt modelId="{4A3E8EBA-9E21-4CCD-A046-761F7EDFF4E6}" type="pres">
      <dgm:prSet presAssocID="{2635C417-369C-428C-BD14-9035740013C1}" presName="hierChild4" presStyleCnt="0"/>
      <dgm:spPr/>
    </dgm:pt>
    <dgm:pt modelId="{4941EA6F-6DBB-4C06-A1CA-37DD7A7D639B}" type="pres">
      <dgm:prSet presAssocID="{0899359A-6817-4B41-B280-ACD513E9613D}" presName="Name10" presStyleLbl="parChTrans1D2" presStyleIdx="1" presStyleCnt="2"/>
      <dgm:spPr/>
      <dgm:t>
        <a:bodyPr/>
        <a:lstStyle/>
        <a:p>
          <a:endParaRPr lang="zh-CN" altLang="en-US"/>
        </a:p>
      </dgm:t>
    </dgm:pt>
    <dgm:pt modelId="{CBC23512-E23E-4C1F-9C4F-17245F687FC4}" type="pres">
      <dgm:prSet presAssocID="{2D585749-85D7-46F0-B4DE-4B1FF7C3FEA4}" presName="hierRoot2" presStyleCnt="0"/>
      <dgm:spPr/>
    </dgm:pt>
    <dgm:pt modelId="{BDB4E1E2-6CD1-4399-87FA-8950BA8E6E6A}" type="pres">
      <dgm:prSet presAssocID="{2D585749-85D7-46F0-B4DE-4B1FF7C3FEA4}" presName="composite2" presStyleCnt="0"/>
      <dgm:spPr/>
    </dgm:pt>
    <dgm:pt modelId="{3E0502BC-D9F8-4715-A010-4F87412DF493}" type="pres">
      <dgm:prSet presAssocID="{2D585749-85D7-46F0-B4DE-4B1FF7C3FEA4}" presName="background2" presStyleLbl="node2" presStyleIdx="1" presStyleCnt="2"/>
      <dgm:spPr/>
    </dgm:pt>
    <dgm:pt modelId="{38AF025F-B476-462B-93E2-958478DA38D5}" type="pres">
      <dgm:prSet presAssocID="{2D585749-85D7-46F0-B4DE-4B1FF7C3FEA4}" presName="text2" presStyleLbl="fgAcc2" presStyleIdx="1" presStyleCnt="2" custScaleX="47612" custScaleY="24545">
        <dgm:presLayoutVars>
          <dgm:chPref val="3"/>
        </dgm:presLayoutVars>
      </dgm:prSet>
      <dgm:spPr/>
      <dgm:t>
        <a:bodyPr/>
        <a:lstStyle/>
        <a:p>
          <a:endParaRPr lang="zh-CN" altLang="en-US"/>
        </a:p>
      </dgm:t>
    </dgm:pt>
    <dgm:pt modelId="{2982F7A7-33E7-4884-9981-FAC64224A2C8}" type="pres">
      <dgm:prSet presAssocID="{2D585749-85D7-46F0-B4DE-4B1FF7C3FEA4}" presName="hierChild3" presStyleCnt="0"/>
      <dgm:spPr/>
    </dgm:pt>
    <dgm:pt modelId="{B8146315-291C-448A-82F5-59BD4AEF45AD}" type="pres">
      <dgm:prSet presAssocID="{B1993805-FF3A-407E-83D7-5F7D0A4551FF}" presName="Name17" presStyleLbl="parChTrans1D3" presStyleIdx="2" presStyleCnt="3"/>
      <dgm:spPr/>
      <dgm:t>
        <a:bodyPr/>
        <a:lstStyle/>
        <a:p>
          <a:endParaRPr lang="zh-CN" altLang="en-US"/>
        </a:p>
      </dgm:t>
    </dgm:pt>
    <dgm:pt modelId="{421CCB38-455F-457D-AF32-A5E21E067F37}" type="pres">
      <dgm:prSet presAssocID="{7C532AE9-7D45-4ABD-912C-5EB9D2DE2F26}" presName="hierRoot3" presStyleCnt="0"/>
      <dgm:spPr/>
    </dgm:pt>
    <dgm:pt modelId="{72C0A632-3954-43BA-A33E-060AEF232392}" type="pres">
      <dgm:prSet presAssocID="{7C532AE9-7D45-4ABD-912C-5EB9D2DE2F26}" presName="composite3" presStyleCnt="0"/>
      <dgm:spPr/>
    </dgm:pt>
    <dgm:pt modelId="{BAD56C84-9C93-4846-A03A-49DBCF6F7746}" type="pres">
      <dgm:prSet presAssocID="{7C532AE9-7D45-4ABD-912C-5EB9D2DE2F26}" presName="background3" presStyleLbl="node3" presStyleIdx="2" presStyleCnt="3"/>
      <dgm:spPr/>
    </dgm:pt>
    <dgm:pt modelId="{FCEA653F-1ABA-4D16-828F-E624CCF43F89}" type="pres">
      <dgm:prSet presAssocID="{7C532AE9-7D45-4ABD-912C-5EB9D2DE2F26}" presName="text3" presStyleLbl="fgAcc3" presStyleIdx="2" presStyleCnt="3" custScaleX="71515" custScaleY="30770">
        <dgm:presLayoutVars>
          <dgm:chPref val="3"/>
        </dgm:presLayoutVars>
      </dgm:prSet>
      <dgm:spPr/>
      <dgm:t>
        <a:bodyPr/>
        <a:lstStyle/>
        <a:p>
          <a:endParaRPr lang="zh-CN" altLang="en-US"/>
        </a:p>
      </dgm:t>
    </dgm:pt>
    <dgm:pt modelId="{C5F87A55-7999-4EA5-8ED8-2290FB868A1B}" type="pres">
      <dgm:prSet presAssocID="{7C532AE9-7D45-4ABD-912C-5EB9D2DE2F26}" presName="hierChild4" presStyleCnt="0"/>
      <dgm:spPr/>
    </dgm:pt>
  </dgm:ptLst>
  <dgm:cxnLst>
    <dgm:cxn modelId="{675BB1D3-18B9-46E4-B058-39017158F7A3}" type="presOf" srcId="{E161CBA1-E659-4F5D-97B7-146506D83482}" destId="{7FCDA98A-CFC7-409D-8B2A-835D14CC3373}" srcOrd="0" destOrd="0" presId="urn:microsoft.com/office/officeart/2005/8/layout/hierarchy1"/>
    <dgm:cxn modelId="{55DE7D75-E8FB-4C80-810C-6109E12171B6}" srcId="{2D585749-85D7-46F0-B4DE-4B1FF7C3FEA4}" destId="{7C532AE9-7D45-4ABD-912C-5EB9D2DE2F26}" srcOrd="0" destOrd="0" parTransId="{B1993805-FF3A-407E-83D7-5F7D0A4551FF}" sibTransId="{62C656C2-639C-40E8-8BA1-40E9F3DC6019}"/>
    <dgm:cxn modelId="{9BDDCE6B-ECCC-4397-8ADB-F423CE20AEBB}" srcId="{81598DFB-ECF6-4C1D-8972-B0DAF1E138B6}" destId="{1A6CC054-E2B2-40DB-A9DD-BB47E1C965F7}" srcOrd="0" destOrd="0" parTransId="{A7826098-C0FE-41B5-A3FA-51640B8D1158}" sibTransId="{378D1AFC-0836-4BD1-8D42-B6D0AE5AFE14}"/>
    <dgm:cxn modelId="{6E87CFF6-ABCD-48AB-AC2B-712F2A71B46D}" type="presOf" srcId="{45276348-6B9D-4A6A-9885-59385FBBC788}" destId="{6D8A8E5D-8FDE-477A-BC75-1D1293EEA112}" srcOrd="0" destOrd="0" presId="urn:microsoft.com/office/officeart/2005/8/layout/hierarchy1"/>
    <dgm:cxn modelId="{11655FC1-2A52-439B-8FB0-EC81220621E4}" type="presOf" srcId="{0899359A-6817-4B41-B280-ACD513E9613D}" destId="{4941EA6F-6DBB-4C06-A1CA-37DD7A7D639B}" srcOrd="0" destOrd="0" presId="urn:microsoft.com/office/officeart/2005/8/layout/hierarchy1"/>
    <dgm:cxn modelId="{B01BB0D0-335D-460C-9B8E-375E91570876}" type="presOf" srcId="{7C532AE9-7D45-4ABD-912C-5EB9D2DE2F26}" destId="{FCEA653F-1ABA-4D16-828F-E624CCF43F89}" srcOrd="0" destOrd="0" presId="urn:microsoft.com/office/officeart/2005/8/layout/hierarchy1"/>
    <dgm:cxn modelId="{58ABEC65-9669-41D8-BA6D-47252521451F}" type="presOf" srcId="{A7826098-C0FE-41B5-A3FA-51640B8D1158}" destId="{D26A314F-639C-4F01-9D4C-24E1C02D7B41}" srcOrd="0" destOrd="0" presId="urn:microsoft.com/office/officeart/2005/8/layout/hierarchy1"/>
    <dgm:cxn modelId="{6DBB094F-E484-4D08-A2B0-8BD346F87447}" srcId="{7C16B9BD-EB1A-4950-8616-E078D38C62CC}" destId="{81598DFB-ECF6-4C1D-8972-B0DAF1E138B6}" srcOrd="0" destOrd="0" parTransId="{0E25CB7F-6C9B-4E8F-B8E4-BE6B15A14353}" sibTransId="{776D5FCC-80CC-4D20-8671-68CCEB9CD43A}"/>
    <dgm:cxn modelId="{A8A7AAA3-A071-416A-90B2-FF2BB82033B4}" type="presOf" srcId="{1A6CC054-E2B2-40DB-A9DD-BB47E1C965F7}" destId="{64E98F19-E57D-4447-9AB4-96084A078C2B}" srcOrd="0" destOrd="0" presId="urn:microsoft.com/office/officeart/2005/8/layout/hierarchy1"/>
    <dgm:cxn modelId="{C76BA8C2-FCFE-43B3-8752-9D50C6C88962}" type="presOf" srcId="{2635C417-369C-428C-BD14-9035740013C1}" destId="{B40BD4B6-95AF-42B8-BBE6-0C24594A9849}" srcOrd="0" destOrd="0" presId="urn:microsoft.com/office/officeart/2005/8/layout/hierarchy1"/>
    <dgm:cxn modelId="{CFE28D6E-CA68-4D1D-9AEE-8C4D4DF323A1}" type="presOf" srcId="{2D585749-85D7-46F0-B4DE-4B1FF7C3FEA4}" destId="{38AF025F-B476-462B-93E2-958478DA38D5}" srcOrd="0" destOrd="0" presId="urn:microsoft.com/office/officeart/2005/8/layout/hierarchy1"/>
    <dgm:cxn modelId="{E9E96F11-8964-4F1A-B073-522AE17AF383}" type="presOf" srcId="{8C530E14-2B79-4E2E-AE35-E7CCD5659182}" destId="{5F2813B3-4FE6-4CB6-9B5B-B9AB442DEB55}" srcOrd="0" destOrd="0" presId="urn:microsoft.com/office/officeart/2005/8/layout/hierarchy1"/>
    <dgm:cxn modelId="{93CFBB70-75BD-42EE-B403-7D4FDBDDD7A5}" srcId="{81598DFB-ECF6-4C1D-8972-B0DAF1E138B6}" destId="{2D585749-85D7-46F0-B4DE-4B1FF7C3FEA4}" srcOrd="1" destOrd="0" parTransId="{0899359A-6817-4B41-B280-ACD513E9613D}" sibTransId="{25D8F364-8675-40B6-B979-367459B2B2CE}"/>
    <dgm:cxn modelId="{5C8B4042-C459-441F-8275-D86DE32BE0AF}" srcId="{1A6CC054-E2B2-40DB-A9DD-BB47E1C965F7}" destId="{2635C417-369C-428C-BD14-9035740013C1}" srcOrd="1" destOrd="0" parTransId="{45276348-6B9D-4A6A-9885-59385FBBC788}" sibTransId="{4A8E77A8-38FF-418D-9DDF-3CFD7BFB5248}"/>
    <dgm:cxn modelId="{AA164C94-A9C5-4B57-8AC2-5BB1CF3FE0A6}" type="presOf" srcId="{B1993805-FF3A-407E-83D7-5F7D0A4551FF}" destId="{B8146315-291C-448A-82F5-59BD4AEF45AD}" srcOrd="0" destOrd="0" presId="urn:microsoft.com/office/officeart/2005/8/layout/hierarchy1"/>
    <dgm:cxn modelId="{BA9A235C-8888-4CB4-BB59-83F4F3E6CCDB}" srcId="{1A6CC054-E2B2-40DB-A9DD-BB47E1C965F7}" destId="{E161CBA1-E659-4F5D-97B7-146506D83482}" srcOrd="0" destOrd="0" parTransId="{8C530E14-2B79-4E2E-AE35-E7CCD5659182}" sibTransId="{07BEC2F5-0059-4100-8C9A-387C249A7949}"/>
    <dgm:cxn modelId="{58687BE1-3581-46D2-83C3-FDF98078B541}" type="presOf" srcId="{81598DFB-ECF6-4C1D-8972-B0DAF1E138B6}" destId="{317773C9-806B-4737-85DE-15C602568168}" srcOrd="0" destOrd="0" presId="urn:microsoft.com/office/officeart/2005/8/layout/hierarchy1"/>
    <dgm:cxn modelId="{A388D431-9B52-4A6A-8637-975B5ED48DD5}" type="presOf" srcId="{7C16B9BD-EB1A-4950-8616-E078D38C62CC}" destId="{19AB6BE1-63CA-41B1-8052-CECFAF8C5786}" srcOrd="0" destOrd="0" presId="urn:microsoft.com/office/officeart/2005/8/layout/hierarchy1"/>
    <dgm:cxn modelId="{935F0615-2904-4B89-BF96-C7120839402F}" type="presParOf" srcId="{19AB6BE1-63CA-41B1-8052-CECFAF8C5786}" destId="{EE11588F-2E98-4C65-8B3F-1090D2A0A362}" srcOrd="0" destOrd="0" presId="urn:microsoft.com/office/officeart/2005/8/layout/hierarchy1"/>
    <dgm:cxn modelId="{70634E9D-F70C-49F1-AFEF-A3A8641E0B57}" type="presParOf" srcId="{EE11588F-2E98-4C65-8B3F-1090D2A0A362}" destId="{9EE1B928-7C2B-4C62-B28B-31FBF4BA8CC8}" srcOrd="0" destOrd="0" presId="urn:microsoft.com/office/officeart/2005/8/layout/hierarchy1"/>
    <dgm:cxn modelId="{D6FC6852-E684-430E-9A38-18964DF365D3}" type="presParOf" srcId="{9EE1B928-7C2B-4C62-B28B-31FBF4BA8CC8}" destId="{71DC631A-8709-47C1-A9F9-CE4573D13102}" srcOrd="0" destOrd="0" presId="urn:microsoft.com/office/officeart/2005/8/layout/hierarchy1"/>
    <dgm:cxn modelId="{3AEEA040-D1E7-4F3A-87D0-0FF413933C65}" type="presParOf" srcId="{9EE1B928-7C2B-4C62-B28B-31FBF4BA8CC8}" destId="{317773C9-806B-4737-85DE-15C602568168}" srcOrd="1" destOrd="0" presId="urn:microsoft.com/office/officeart/2005/8/layout/hierarchy1"/>
    <dgm:cxn modelId="{5FFF660C-C90F-4B66-8CA2-8C213312EFEC}" type="presParOf" srcId="{EE11588F-2E98-4C65-8B3F-1090D2A0A362}" destId="{EE8F96F7-CC40-4052-81FC-11ED0AE0F3B9}" srcOrd="1" destOrd="0" presId="urn:microsoft.com/office/officeart/2005/8/layout/hierarchy1"/>
    <dgm:cxn modelId="{CD324690-EC30-4191-9174-9925234CDD7E}" type="presParOf" srcId="{EE8F96F7-CC40-4052-81FC-11ED0AE0F3B9}" destId="{D26A314F-639C-4F01-9D4C-24E1C02D7B41}" srcOrd="0" destOrd="0" presId="urn:microsoft.com/office/officeart/2005/8/layout/hierarchy1"/>
    <dgm:cxn modelId="{B8A890CB-87E4-496D-9B3C-D7C6939E438E}" type="presParOf" srcId="{EE8F96F7-CC40-4052-81FC-11ED0AE0F3B9}" destId="{8F6E1FA5-3ED4-4BB3-A160-969639D10DBE}" srcOrd="1" destOrd="0" presId="urn:microsoft.com/office/officeart/2005/8/layout/hierarchy1"/>
    <dgm:cxn modelId="{60631367-E445-4A6F-A9C3-BF854E310C90}" type="presParOf" srcId="{8F6E1FA5-3ED4-4BB3-A160-969639D10DBE}" destId="{BA1CDB00-5420-4183-8262-51D50B079B11}" srcOrd="0" destOrd="0" presId="urn:microsoft.com/office/officeart/2005/8/layout/hierarchy1"/>
    <dgm:cxn modelId="{83B805B7-CBE0-4174-8918-C2D1DFB0CB1A}" type="presParOf" srcId="{BA1CDB00-5420-4183-8262-51D50B079B11}" destId="{E5235E00-819E-4E99-AB51-C5954F632DFA}" srcOrd="0" destOrd="0" presId="urn:microsoft.com/office/officeart/2005/8/layout/hierarchy1"/>
    <dgm:cxn modelId="{7F03F53C-2178-4A62-9C28-6FE856406070}" type="presParOf" srcId="{BA1CDB00-5420-4183-8262-51D50B079B11}" destId="{64E98F19-E57D-4447-9AB4-96084A078C2B}" srcOrd="1" destOrd="0" presId="urn:microsoft.com/office/officeart/2005/8/layout/hierarchy1"/>
    <dgm:cxn modelId="{149DB841-7355-484F-8EDA-6300E0CB5D06}" type="presParOf" srcId="{8F6E1FA5-3ED4-4BB3-A160-969639D10DBE}" destId="{5E60F86B-974B-4A1B-8AE3-897A73DD700F}" srcOrd="1" destOrd="0" presId="urn:microsoft.com/office/officeart/2005/8/layout/hierarchy1"/>
    <dgm:cxn modelId="{41DB1437-AEF2-473D-8FD4-8F105EF8601B}" type="presParOf" srcId="{5E60F86B-974B-4A1B-8AE3-897A73DD700F}" destId="{5F2813B3-4FE6-4CB6-9B5B-B9AB442DEB55}" srcOrd="0" destOrd="0" presId="urn:microsoft.com/office/officeart/2005/8/layout/hierarchy1"/>
    <dgm:cxn modelId="{A0CE584A-D4B7-43EA-8126-729C30AC85F9}" type="presParOf" srcId="{5E60F86B-974B-4A1B-8AE3-897A73DD700F}" destId="{311F1814-BD92-490B-BECB-411425520BA9}" srcOrd="1" destOrd="0" presId="urn:microsoft.com/office/officeart/2005/8/layout/hierarchy1"/>
    <dgm:cxn modelId="{74D30422-B9E1-4EEB-83B1-C5B1E2B033FB}" type="presParOf" srcId="{311F1814-BD92-490B-BECB-411425520BA9}" destId="{5454ED77-6A4C-4A0D-848E-2DA8C2A6F80D}" srcOrd="0" destOrd="0" presId="urn:microsoft.com/office/officeart/2005/8/layout/hierarchy1"/>
    <dgm:cxn modelId="{23AD2AEF-4ECB-45F5-A0B4-C864BD3F1E9D}" type="presParOf" srcId="{5454ED77-6A4C-4A0D-848E-2DA8C2A6F80D}" destId="{6148BDCE-9CBF-46E7-BBBD-BFD4435D2775}" srcOrd="0" destOrd="0" presId="urn:microsoft.com/office/officeart/2005/8/layout/hierarchy1"/>
    <dgm:cxn modelId="{531825D3-F5B9-4D61-A029-4F0978DE3126}" type="presParOf" srcId="{5454ED77-6A4C-4A0D-848E-2DA8C2A6F80D}" destId="{7FCDA98A-CFC7-409D-8B2A-835D14CC3373}" srcOrd="1" destOrd="0" presId="urn:microsoft.com/office/officeart/2005/8/layout/hierarchy1"/>
    <dgm:cxn modelId="{D9CB22C1-DC17-4D29-9FA0-846C3D83CB2F}" type="presParOf" srcId="{311F1814-BD92-490B-BECB-411425520BA9}" destId="{65EE02F3-2A62-4129-97F5-FA188422B17F}" srcOrd="1" destOrd="0" presId="urn:microsoft.com/office/officeart/2005/8/layout/hierarchy1"/>
    <dgm:cxn modelId="{DB39EB0F-D18D-432E-9E34-9B0F0331F3C2}" type="presParOf" srcId="{5E60F86B-974B-4A1B-8AE3-897A73DD700F}" destId="{6D8A8E5D-8FDE-477A-BC75-1D1293EEA112}" srcOrd="2" destOrd="0" presId="urn:microsoft.com/office/officeart/2005/8/layout/hierarchy1"/>
    <dgm:cxn modelId="{F6C8A348-AB17-4F6E-B683-26E977D4E693}" type="presParOf" srcId="{5E60F86B-974B-4A1B-8AE3-897A73DD700F}" destId="{F0B2CF1C-F841-4639-8FF0-9241DAF8EDBA}" srcOrd="3" destOrd="0" presId="urn:microsoft.com/office/officeart/2005/8/layout/hierarchy1"/>
    <dgm:cxn modelId="{7E70FF98-264E-4B37-8753-08546D160C56}" type="presParOf" srcId="{F0B2CF1C-F841-4639-8FF0-9241DAF8EDBA}" destId="{CBCE6612-3DCF-4250-B032-797880B493E1}" srcOrd="0" destOrd="0" presId="urn:microsoft.com/office/officeart/2005/8/layout/hierarchy1"/>
    <dgm:cxn modelId="{B9882D3B-7D7B-42FE-803D-E4AC8B035172}" type="presParOf" srcId="{CBCE6612-3DCF-4250-B032-797880B493E1}" destId="{DA0CD423-0A8A-4EDC-A874-A5C7A1F9A4FB}" srcOrd="0" destOrd="0" presId="urn:microsoft.com/office/officeart/2005/8/layout/hierarchy1"/>
    <dgm:cxn modelId="{49462CB4-DDA6-43DE-A79C-5E814EAEBE43}" type="presParOf" srcId="{CBCE6612-3DCF-4250-B032-797880B493E1}" destId="{B40BD4B6-95AF-42B8-BBE6-0C24594A9849}" srcOrd="1" destOrd="0" presId="urn:microsoft.com/office/officeart/2005/8/layout/hierarchy1"/>
    <dgm:cxn modelId="{B18D186C-E04F-42C6-9BBB-8750694902C9}" type="presParOf" srcId="{F0B2CF1C-F841-4639-8FF0-9241DAF8EDBA}" destId="{4A3E8EBA-9E21-4CCD-A046-761F7EDFF4E6}" srcOrd="1" destOrd="0" presId="urn:microsoft.com/office/officeart/2005/8/layout/hierarchy1"/>
    <dgm:cxn modelId="{0F9F9D68-04CD-417F-9877-1CAB2D43F1CE}" type="presParOf" srcId="{EE8F96F7-CC40-4052-81FC-11ED0AE0F3B9}" destId="{4941EA6F-6DBB-4C06-A1CA-37DD7A7D639B}" srcOrd="2" destOrd="0" presId="urn:microsoft.com/office/officeart/2005/8/layout/hierarchy1"/>
    <dgm:cxn modelId="{6EA2EE2F-B3DF-4E44-946E-F685EA890D43}" type="presParOf" srcId="{EE8F96F7-CC40-4052-81FC-11ED0AE0F3B9}" destId="{CBC23512-E23E-4C1F-9C4F-17245F687FC4}" srcOrd="3" destOrd="0" presId="urn:microsoft.com/office/officeart/2005/8/layout/hierarchy1"/>
    <dgm:cxn modelId="{8CDF525D-14CB-481F-822C-D64171FA554A}" type="presParOf" srcId="{CBC23512-E23E-4C1F-9C4F-17245F687FC4}" destId="{BDB4E1E2-6CD1-4399-87FA-8950BA8E6E6A}" srcOrd="0" destOrd="0" presId="urn:microsoft.com/office/officeart/2005/8/layout/hierarchy1"/>
    <dgm:cxn modelId="{018C5C9E-F36A-4339-9248-275B184CF71C}" type="presParOf" srcId="{BDB4E1E2-6CD1-4399-87FA-8950BA8E6E6A}" destId="{3E0502BC-D9F8-4715-A010-4F87412DF493}" srcOrd="0" destOrd="0" presId="urn:microsoft.com/office/officeart/2005/8/layout/hierarchy1"/>
    <dgm:cxn modelId="{AE8E8377-E3AE-449A-9EC3-9465802428FB}" type="presParOf" srcId="{BDB4E1E2-6CD1-4399-87FA-8950BA8E6E6A}" destId="{38AF025F-B476-462B-93E2-958478DA38D5}" srcOrd="1" destOrd="0" presId="urn:microsoft.com/office/officeart/2005/8/layout/hierarchy1"/>
    <dgm:cxn modelId="{9D0BB733-7272-4AEC-BEDD-6DFD12E663D4}" type="presParOf" srcId="{CBC23512-E23E-4C1F-9C4F-17245F687FC4}" destId="{2982F7A7-33E7-4884-9981-FAC64224A2C8}" srcOrd="1" destOrd="0" presId="urn:microsoft.com/office/officeart/2005/8/layout/hierarchy1"/>
    <dgm:cxn modelId="{1C18F2EE-211A-49FF-A854-11732B786B37}" type="presParOf" srcId="{2982F7A7-33E7-4884-9981-FAC64224A2C8}" destId="{B8146315-291C-448A-82F5-59BD4AEF45AD}" srcOrd="0" destOrd="0" presId="urn:microsoft.com/office/officeart/2005/8/layout/hierarchy1"/>
    <dgm:cxn modelId="{CE913C10-AF02-4F72-BCC8-BC52FEE133B6}" type="presParOf" srcId="{2982F7A7-33E7-4884-9981-FAC64224A2C8}" destId="{421CCB38-455F-457D-AF32-A5E21E067F37}" srcOrd="1" destOrd="0" presId="urn:microsoft.com/office/officeart/2005/8/layout/hierarchy1"/>
    <dgm:cxn modelId="{6CB4A66A-D8BE-4A7D-A777-1B845AB918AA}" type="presParOf" srcId="{421CCB38-455F-457D-AF32-A5E21E067F37}" destId="{72C0A632-3954-43BA-A33E-060AEF232392}" srcOrd="0" destOrd="0" presId="urn:microsoft.com/office/officeart/2005/8/layout/hierarchy1"/>
    <dgm:cxn modelId="{043B7630-C9FF-4C8F-90D4-30D966E3968D}" type="presParOf" srcId="{72C0A632-3954-43BA-A33E-060AEF232392}" destId="{BAD56C84-9C93-4846-A03A-49DBCF6F7746}" srcOrd="0" destOrd="0" presId="urn:microsoft.com/office/officeart/2005/8/layout/hierarchy1"/>
    <dgm:cxn modelId="{8D7FA58C-6410-447F-A735-CBFA4A05E480}" type="presParOf" srcId="{72C0A632-3954-43BA-A33E-060AEF232392}" destId="{FCEA653F-1ABA-4D16-828F-E624CCF43F89}" srcOrd="1" destOrd="0" presId="urn:microsoft.com/office/officeart/2005/8/layout/hierarchy1"/>
    <dgm:cxn modelId="{17084493-B88E-405A-A9FD-AA28DE57E48E}" type="presParOf" srcId="{421CCB38-455F-457D-AF32-A5E21E067F37}" destId="{C5F87A55-7999-4EA5-8ED8-2290FB868A1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146315-291C-448A-82F5-59BD4AEF45AD}">
      <dsp:nvSpPr>
        <dsp:cNvPr id="0" name=""/>
        <dsp:cNvSpPr/>
      </dsp:nvSpPr>
      <dsp:spPr>
        <a:xfrm>
          <a:off x="6684575" y="2690849"/>
          <a:ext cx="91440" cy="889396"/>
        </a:xfrm>
        <a:custGeom>
          <a:avLst/>
          <a:gdLst/>
          <a:ahLst/>
          <a:cxnLst/>
          <a:rect l="0" t="0" r="0" b="0"/>
          <a:pathLst>
            <a:path>
              <a:moveTo>
                <a:pt x="45720" y="0"/>
              </a:moveTo>
              <a:lnTo>
                <a:pt x="45720" y="88939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41EA6F-6DBB-4C06-A1CA-37DD7A7D639B}">
      <dsp:nvSpPr>
        <dsp:cNvPr id="0" name=""/>
        <dsp:cNvSpPr/>
      </dsp:nvSpPr>
      <dsp:spPr>
        <a:xfrm>
          <a:off x="4592879" y="1324815"/>
          <a:ext cx="2137416" cy="889396"/>
        </a:xfrm>
        <a:custGeom>
          <a:avLst/>
          <a:gdLst/>
          <a:ahLst/>
          <a:cxnLst/>
          <a:rect l="0" t="0" r="0" b="0"/>
          <a:pathLst>
            <a:path>
              <a:moveTo>
                <a:pt x="0" y="0"/>
              </a:moveTo>
              <a:lnTo>
                <a:pt x="0" y="606097"/>
              </a:lnTo>
              <a:lnTo>
                <a:pt x="2137416" y="606097"/>
              </a:lnTo>
              <a:lnTo>
                <a:pt x="2137416" y="889396"/>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8A8E5D-8FDE-477A-BC75-1D1293EEA112}">
      <dsp:nvSpPr>
        <dsp:cNvPr id="0" name=""/>
        <dsp:cNvSpPr/>
      </dsp:nvSpPr>
      <dsp:spPr>
        <a:xfrm>
          <a:off x="2480661" y="2697820"/>
          <a:ext cx="1404862" cy="889396"/>
        </a:xfrm>
        <a:custGeom>
          <a:avLst/>
          <a:gdLst/>
          <a:ahLst/>
          <a:cxnLst/>
          <a:rect l="0" t="0" r="0" b="0"/>
          <a:pathLst>
            <a:path>
              <a:moveTo>
                <a:pt x="0" y="0"/>
              </a:moveTo>
              <a:lnTo>
                <a:pt x="0" y="606097"/>
              </a:lnTo>
              <a:lnTo>
                <a:pt x="1404862" y="606097"/>
              </a:lnTo>
              <a:lnTo>
                <a:pt x="1404862" y="88939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2813B3-4FE6-4CB6-9B5B-B9AB442DEB55}">
      <dsp:nvSpPr>
        <dsp:cNvPr id="0" name=""/>
        <dsp:cNvSpPr/>
      </dsp:nvSpPr>
      <dsp:spPr>
        <a:xfrm>
          <a:off x="1069178" y="2697820"/>
          <a:ext cx="1411483" cy="889396"/>
        </a:xfrm>
        <a:custGeom>
          <a:avLst/>
          <a:gdLst/>
          <a:ahLst/>
          <a:cxnLst/>
          <a:rect l="0" t="0" r="0" b="0"/>
          <a:pathLst>
            <a:path>
              <a:moveTo>
                <a:pt x="1411483" y="0"/>
              </a:moveTo>
              <a:lnTo>
                <a:pt x="1411483" y="606097"/>
              </a:lnTo>
              <a:lnTo>
                <a:pt x="0" y="606097"/>
              </a:lnTo>
              <a:lnTo>
                <a:pt x="0" y="889396"/>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6A314F-639C-4F01-9D4C-24E1C02D7B41}">
      <dsp:nvSpPr>
        <dsp:cNvPr id="0" name=""/>
        <dsp:cNvSpPr/>
      </dsp:nvSpPr>
      <dsp:spPr>
        <a:xfrm>
          <a:off x="2480661" y="1324815"/>
          <a:ext cx="2112217" cy="889396"/>
        </a:xfrm>
        <a:custGeom>
          <a:avLst/>
          <a:gdLst/>
          <a:ahLst/>
          <a:cxnLst/>
          <a:rect l="0" t="0" r="0" b="0"/>
          <a:pathLst>
            <a:path>
              <a:moveTo>
                <a:pt x="2112217" y="0"/>
              </a:moveTo>
              <a:lnTo>
                <a:pt x="2112217" y="606097"/>
              </a:lnTo>
              <a:lnTo>
                <a:pt x="0" y="606097"/>
              </a:lnTo>
              <a:lnTo>
                <a:pt x="0" y="889396"/>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DC631A-8709-47C1-A9F9-CE4573D13102}">
      <dsp:nvSpPr>
        <dsp:cNvPr id="0" name=""/>
        <dsp:cNvSpPr/>
      </dsp:nvSpPr>
      <dsp:spPr>
        <a:xfrm>
          <a:off x="3243921" y="749297"/>
          <a:ext cx="2697914" cy="57551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17773C9-806B-4737-85DE-15C602568168}">
      <dsp:nvSpPr>
        <dsp:cNvPr id="0" name=""/>
        <dsp:cNvSpPr/>
      </dsp:nvSpPr>
      <dsp:spPr>
        <a:xfrm>
          <a:off x="3583710" y="1072096"/>
          <a:ext cx="2697914" cy="575518"/>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PLT Prediction Flag</a:t>
          </a:r>
          <a:endParaRPr lang="zh-CN" altLang="en-US" sz="1600" kern="1200" dirty="0"/>
        </a:p>
      </dsp:txBody>
      <dsp:txXfrm>
        <a:off x="3600566" y="1088952"/>
        <a:ext cx="2664202" cy="541806"/>
      </dsp:txXfrm>
    </dsp:sp>
    <dsp:sp modelId="{E5235E00-819E-4E99-AB51-C5954F632DFA}">
      <dsp:nvSpPr>
        <dsp:cNvPr id="0" name=""/>
        <dsp:cNvSpPr/>
      </dsp:nvSpPr>
      <dsp:spPr>
        <a:xfrm>
          <a:off x="1727452" y="2214211"/>
          <a:ext cx="1506418" cy="48360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4E98F19-E57D-4447-9AB4-96084A078C2B}">
      <dsp:nvSpPr>
        <dsp:cNvPr id="0" name=""/>
        <dsp:cNvSpPr/>
      </dsp:nvSpPr>
      <dsp:spPr>
        <a:xfrm>
          <a:off x="2067240" y="2537011"/>
          <a:ext cx="1506418" cy="483608"/>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Yes</a:t>
          </a:r>
          <a:endParaRPr lang="zh-CN" altLang="en-US" sz="1600" kern="1200" dirty="0"/>
        </a:p>
      </dsp:txBody>
      <dsp:txXfrm>
        <a:off x="2081404" y="2551175"/>
        <a:ext cx="1478090" cy="455280"/>
      </dsp:txXfrm>
    </dsp:sp>
    <dsp:sp modelId="{6148BDCE-9CBF-46E7-BBBD-BFD4435D2775}">
      <dsp:nvSpPr>
        <dsp:cNvPr id="0" name=""/>
        <dsp:cNvSpPr/>
      </dsp:nvSpPr>
      <dsp:spPr>
        <a:xfrm>
          <a:off x="4104" y="3587217"/>
          <a:ext cx="2130147" cy="53974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FCDA98A-CFC7-409D-8B2A-835D14CC3373}">
      <dsp:nvSpPr>
        <dsp:cNvPr id="0" name=""/>
        <dsp:cNvSpPr/>
      </dsp:nvSpPr>
      <dsp:spPr>
        <a:xfrm>
          <a:off x="343892" y="3910016"/>
          <a:ext cx="2130147" cy="539748"/>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Prediction Info</a:t>
          </a:r>
          <a:endParaRPr lang="zh-CN" altLang="en-US" sz="1600" kern="1200" dirty="0"/>
        </a:p>
      </dsp:txBody>
      <dsp:txXfrm>
        <a:off x="359701" y="3925825"/>
        <a:ext cx="2098529" cy="508130"/>
      </dsp:txXfrm>
    </dsp:sp>
    <dsp:sp modelId="{DA0CD423-0A8A-4EDC-A874-A5C7A1F9A4FB}">
      <dsp:nvSpPr>
        <dsp:cNvPr id="0" name=""/>
        <dsp:cNvSpPr/>
      </dsp:nvSpPr>
      <dsp:spPr>
        <a:xfrm>
          <a:off x="2813829" y="3587217"/>
          <a:ext cx="2143389" cy="590548"/>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40BD4B6-95AF-42B8-BBE6-0C24594A9849}">
      <dsp:nvSpPr>
        <dsp:cNvPr id="0" name=""/>
        <dsp:cNvSpPr/>
      </dsp:nvSpPr>
      <dsp:spPr>
        <a:xfrm>
          <a:off x="3153618" y="3910016"/>
          <a:ext cx="2143389" cy="590548"/>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Remaining Elements</a:t>
          </a:r>
          <a:endParaRPr lang="zh-CN" altLang="en-US" sz="1600" kern="1200" dirty="0"/>
        </a:p>
      </dsp:txBody>
      <dsp:txXfrm>
        <a:off x="3170915" y="3927313"/>
        <a:ext cx="2108795" cy="555954"/>
      </dsp:txXfrm>
    </dsp:sp>
    <dsp:sp modelId="{3E0502BC-D9F8-4715-A010-4F87412DF493}">
      <dsp:nvSpPr>
        <dsp:cNvPr id="0" name=""/>
        <dsp:cNvSpPr/>
      </dsp:nvSpPr>
      <dsp:spPr>
        <a:xfrm>
          <a:off x="6002284" y="2214211"/>
          <a:ext cx="1456021" cy="476637"/>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8AF025F-B476-462B-93E2-958478DA38D5}">
      <dsp:nvSpPr>
        <dsp:cNvPr id="0" name=""/>
        <dsp:cNvSpPr/>
      </dsp:nvSpPr>
      <dsp:spPr>
        <a:xfrm>
          <a:off x="6342073" y="2537011"/>
          <a:ext cx="1456021" cy="476637"/>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No</a:t>
          </a:r>
          <a:endParaRPr lang="zh-CN" altLang="en-US" sz="1600" kern="1200" dirty="0"/>
        </a:p>
      </dsp:txBody>
      <dsp:txXfrm>
        <a:off x="6356033" y="2550971"/>
        <a:ext cx="1428101" cy="448717"/>
      </dsp:txXfrm>
    </dsp:sp>
    <dsp:sp modelId="{BAD56C84-9C93-4846-A03A-49DBCF6F7746}">
      <dsp:nvSpPr>
        <dsp:cNvPr id="0" name=""/>
        <dsp:cNvSpPr/>
      </dsp:nvSpPr>
      <dsp:spPr>
        <a:xfrm>
          <a:off x="5636796" y="3580245"/>
          <a:ext cx="2186997" cy="597520"/>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CEA653F-1ABA-4D16-828F-E624CCF43F89}">
      <dsp:nvSpPr>
        <dsp:cNvPr id="0" name=""/>
        <dsp:cNvSpPr/>
      </dsp:nvSpPr>
      <dsp:spPr>
        <a:xfrm>
          <a:off x="5976584" y="3903044"/>
          <a:ext cx="2186997" cy="597520"/>
        </a:xfrm>
        <a:prstGeom prst="roundRect">
          <a:avLst>
            <a:gd name="adj" fmla="val 10000"/>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All Elements</a:t>
          </a:r>
          <a:endParaRPr lang="zh-CN" altLang="en-US" sz="1600" kern="1200" dirty="0"/>
        </a:p>
      </dsp:txBody>
      <dsp:txXfrm>
        <a:off x="5994085" y="3920545"/>
        <a:ext cx="2151995" cy="56251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174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B178E1B-5673-4FF9-9A6E-429BEB20086A}" type="slidenum">
              <a:rPr lang="zh-CN" altLang="en-US"/>
              <a:pPr/>
              <a:t>‹#›</a:t>
            </a:fld>
            <a:endParaRPr lang="en-US" altLang="zh-CN"/>
          </a:p>
        </p:txBody>
      </p:sp>
    </p:spTree>
    <p:extLst>
      <p:ext uri="{BB962C8B-B14F-4D97-AF65-F5344CB8AC3E}">
        <p14:creationId xmlns:p14="http://schemas.microsoft.com/office/powerpoint/2010/main" val="14819574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EB178E1B-5673-4FF9-9A6E-429BEB20086A}" type="slidenum">
              <a:rPr lang="zh-CN" altLang="en-US" smtClean="0"/>
              <a:pPr/>
              <a:t>1</a:t>
            </a:fld>
            <a:endParaRPr lang="en-US" altLang="zh-CN"/>
          </a:p>
        </p:txBody>
      </p:sp>
    </p:spTree>
    <p:extLst>
      <p:ext uri="{BB962C8B-B14F-4D97-AF65-F5344CB8AC3E}">
        <p14:creationId xmlns:p14="http://schemas.microsoft.com/office/powerpoint/2010/main" val="2711441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Every</a:t>
            </a:r>
            <a:r>
              <a:rPr lang="en-US" altLang="zh-CN" baseline="0" dirty="0" smtClean="0"/>
              <a:t> element of the three palette will be written into the </a:t>
            </a:r>
            <a:r>
              <a:rPr lang="en-US" altLang="zh-CN" baseline="0" dirty="0" err="1" smtClean="0"/>
              <a:t>bitstream</a:t>
            </a:r>
            <a:endParaRPr lang="en-US" altLang="zh-CN" baseline="0" dirty="0" smtClean="0"/>
          </a:p>
          <a:p>
            <a:r>
              <a:rPr lang="en-US" altLang="zh-CN" baseline="0" dirty="0" smtClean="0"/>
              <a:t>There will be a huge amount of palette bits in the </a:t>
            </a:r>
            <a:r>
              <a:rPr lang="en-US" altLang="zh-CN" baseline="0" dirty="0" err="1" smtClean="0"/>
              <a:t>bitstream</a:t>
            </a:r>
            <a:endParaRPr lang="en-US" altLang="zh-CN" baseline="0" dirty="0" smtClean="0"/>
          </a:p>
          <a:p>
            <a:r>
              <a:rPr lang="en-US" altLang="zh-CN" baseline="0" dirty="0" smtClean="0"/>
              <a:t>Taking advantage of the similarity, the palette bits maybe reduced</a:t>
            </a:r>
          </a:p>
          <a:p>
            <a:r>
              <a:rPr lang="en-US" altLang="zh-CN" baseline="0" dirty="0" smtClean="0"/>
              <a:t>The possible approach is  </a:t>
            </a:r>
          </a:p>
          <a:p>
            <a:r>
              <a:rPr lang="en-US" altLang="zh-CN" baseline="0" dirty="0" smtClean="0"/>
              <a:t>For every palette coding CU, taking advantage of the template, do palette prediction</a:t>
            </a:r>
            <a:endParaRPr lang="zh-CN" altLang="en-US" dirty="0"/>
          </a:p>
        </p:txBody>
      </p:sp>
      <p:sp>
        <p:nvSpPr>
          <p:cNvPr id="4" name="Slide Number Placeholder 3"/>
          <p:cNvSpPr>
            <a:spLocks noGrp="1"/>
          </p:cNvSpPr>
          <p:nvPr>
            <p:ph type="sldNum" sz="quarter" idx="10"/>
          </p:nvPr>
        </p:nvSpPr>
        <p:spPr/>
        <p:txBody>
          <a:bodyPr/>
          <a:lstStyle/>
          <a:p>
            <a:fld id="{EB178E1B-5673-4FF9-9A6E-429BEB20086A}" type="slidenum">
              <a:rPr lang="zh-CN" altLang="en-US" smtClean="0"/>
              <a:pPr/>
              <a:t>2</a:t>
            </a:fld>
            <a:endParaRPr lang="en-US" altLang="zh-CN"/>
          </a:p>
        </p:txBody>
      </p:sp>
    </p:spTree>
    <p:extLst>
      <p:ext uri="{BB962C8B-B14F-4D97-AF65-F5344CB8AC3E}">
        <p14:creationId xmlns:p14="http://schemas.microsoft.com/office/powerpoint/2010/main" val="1666239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Next</a:t>
            </a:r>
            <a:r>
              <a:rPr lang="en-US" altLang="zh-CN" baseline="0" dirty="0" smtClean="0"/>
              <a:t> step is h</a:t>
            </a:r>
            <a:r>
              <a:rPr lang="en-US" altLang="zh-CN" dirty="0" smtClean="0"/>
              <a:t>ow can we get elements of the palette</a:t>
            </a:r>
            <a:r>
              <a:rPr lang="en-US" altLang="zh-CN" baseline="0" dirty="0" smtClean="0"/>
              <a:t> template</a:t>
            </a:r>
          </a:p>
          <a:p>
            <a:r>
              <a:rPr lang="en-CA" altLang="zh-CN" sz="1200" kern="1200" dirty="0" smtClean="0">
                <a:solidFill>
                  <a:schemeClr val="tx1"/>
                </a:solidFill>
                <a:effectLst/>
                <a:latin typeface="Arial" charset="0"/>
                <a:ea typeface="+mn-ea"/>
                <a:cs typeface="+mn-cs"/>
              </a:rPr>
              <a:t>a counter is used to record the number of times it appeared in the palette of previously coded blocks</a:t>
            </a:r>
            <a:endParaRPr lang="zh-CN" altLang="en-US" dirty="0"/>
          </a:p>
        </p:txBody>
      </p:sp>
      <p:sp>
        <p:nvSpPr>
          <p:cNvPr id="4" name="Slide Number Placeholder 3"/>
          <p:cNvSpPr>
            <a:spLocks noGrp="1"/>
          </p:cNvSpPr>
          <p:nvPr>
            <p:ph type="sldNum" sz="quarter" idx="10"/>
          </p:nvPr>
        </p:nvSpPr>
        <p:spPr/>
        <p:txBody>
          <a:bodyPr/>
          <a:lstStyle/>
          <a:p>
            <a:fld id="{EB178E1B-5673-4FF9-9A6E-429BEB20086A}" type="slidenum">
              <a:rPr lang="zh-CN" altLang="en-US" smtClean="0"/>
              <a:pPr/>
              <a:t>3</a:t>
            </a:fld>
            <a:endParaRPr lang="en-US" altLang="zh-CN"/>
          </a:p>
        </p:txBody>
      </p:sp>
    </p:spTree>
    <p:extLst>
      <p:ext uri="{BB962C8B-B14F-4D97-AF65-F5344CB8AC3E}">
        <p14:creationId xmlns:p14="http://schemas.microsoft.com/office/powerpoint/2010/main" val="2269335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EB178E1B-5673-4FF9-9A6E-429BEB20086A}" type="slidenum">
              <a:rPr lang="zh-CN" altLang="en-US" smtClean="0"/>
              <a:pPr/>
              <a:t>6</a:t>
            </a:fld>
            <a:endParaRPr lang="en-US" altLang="zh-CN"/>
          </a:p>
        </p:txBody>
      </p:sp>
    </p:spTree>
    <p:extLst>
      <p:ext uri="{BB962C8B-B14F-4D97-AF65-F5344CB8AC3E}">
        <p14:creationId xmlns:p14="http://schemas.microsoft.com/office/powerpoint/2010/main" val="3482101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mtClean="0"/>
              <a:t>Ascending</a:t>
            </a:r>
            <a:r>
              <a:rPr lang="en-US" altLang="zh-CN" baseline="0" smtClean="0"/>
              <a:t> order</a:t>
            </a:r>
            <a:endParaRPr lang="zh-CN" altLang="en-US"/>
          </a:p>
        </p:txBody>
      </p:sp>
      <p:sp>
        <p:nvSpPr>
          <p:cNvPr id="4" name="Slide Number Placeholder 3"/>
          <p:cNvSpPr>
            <a:spLocks noGrp="1"/>
          </p:cNvSpPr>
          <p:nvPr>
            <p:ph type="sldNum" sz="quarter" idx="10"/>
          </p:nvPr>
        </p:nvSpPr>
        <p:spPr/>
        <p:txBody>
          <a:bodyPr/>
          <a:lstStyle/>
          <a:p>
            <a:fld id="{EB178E1B-5673-4FF9-9A6E-429BEB20086A}" type="slidenum">
              <a:rPr lang="zh-CN" altLang="en-US" smtClean="0"/>
              <a:pPr/>
              <a:t>17</a:t>
            </a:fld>
            <a:endParaRPr lang="en-US" altLang="zh-CN"/>
          </a:p>
        </p:txBody>
      </p:sp>
    </p:spTree>
    <p:extLst>
      <p:ext uri="{BB962C8B-B14F-4D97-AF65-F5344CB8AC3E}">
        <p14:creationId xmlns:p14="http://schemas.microsoft.com/office/powerpoint/2010/main" val="2295093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zh-CN" altLang="en-US" noProof="0" smtClean="0"/>
              <a:t>单击此处编辑母版标题样式</a:t>
            </a:r>
            <a:endParaRPr lang="en-US" altLang="zh-CN" noProof="0" smtClean="0"/>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5789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800260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77246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90698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92690661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32854459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487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43808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741394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4942723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67043086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41414035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2938311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71707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1259410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val="5660258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42710650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val="208758324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757303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500715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23484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2027923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2051149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876848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866735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7537827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08868050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9416749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4902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007766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56524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046463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414846883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34206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0657613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4997606"/>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852058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655035"/>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8199856"/>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6978125"/>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12722"/>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25631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52784437"/>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22328130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9914615"/>
      </p:ext>
    </p:extLst>
  </p:cSld>
  <p:clrMapOvr>
    <a:masterClrMapping/>
  </p:clrMapOvr>
  <p:transition>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1225556347"/>
      </p:ext>
    </p:extLst>
  </p:cSld>
  <p:clrMapOvr>
    <a:masterClrMapping/>
  </p:clrMapOvr>
  <p:transition spd="slow"/>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82336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2685225737"/>
      </p:ext>
    </p:extLst>
  </p:cSld>
  <p:clrMapOvr>
    <a:masterClrMapping/>
  </p:clrMapOvr>
  <p:transition spd="slow"/>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5.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image" Target="../media/image6.jpe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image" Target="../media/image8.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image" Target="../media/image7.png"/><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descr="8"/>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933440"/>
            <a:ext cx="8052262" cy="14700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50000"/>
              </a:lnSpc>
            </a:pPr>
            <a:r>
              <a:rPr lang="en-US" altLang="zh-CN" sz="2000" spc="50" dirty="0" smtClean="0">
                <a:ln w="11430"/>
                <a:solidFill>
                  <a:schemeClr val="bg2"/>
                </a:solidFill>
                <a:effectLst>
                  <a:glow rad="101600">
                    <a:schemeClr val="bg1">
                      <a:alpha val="70000"/>
                    </a:schemeClr>
                  </a:glow>
                </a:effectLst>
              </a:rPr>
              <a:t>JCTVC-N0169</a:t>
            </a:r>
            <a:r>
              <a:rPr lang="en-US" altLang="zh-CN" sz="5400" spc="50" dirty="0" smtClean="0">
                <a:ln w="11430"/>
                <a:solidFill>
                  <a:schemeClr val="bg2"/>
                </a:solidFill>
                <a:effectLst>
                  <a:glow rad="101600">
                    <a:schemeClr val="bg1">
                      <a:alpha val="70000"/>
                    </a:schemeClr>
                  </a:glow>
                </a:effectLst>
              </a:rPr>
              <a:t/>
            </a:r>
            <a:br>
              <a:rPr lang="en-US" altLang="zh-CN" sz="5400" spc="50" dirty="0" smtClean="0">
                <a:ln w="11430"/>
                <a:solidFill>
                  <a:schemeClr val="bg2"/>
                </a:solidFill>
                <a:effectLst>
                  <a:glow rad="101600">
                    <a:schemeClr val="bg1">
                      <a:alpha val="70000"/>
                    </a:schemeClr>
                  </a:glow>
                </a:effectLst>
              </a:rPr>
            </a:br>
            <a:r>
              <a:rPr lang="en-US" altLang="zh-CN" sz="3200" spc="50" dirty="0" smtClean="0">
                <a:ln w="11430"/>
                <a:solidFill>
                  <a:schemeClr val="bg2"/>
                </a:solidFill>
                <a:effectLst>
                  <a:glow rad="101600">
                    <a:schemeClr val="bg1">
                      <a:alpha val="70000"/>
                    </a:schemeClr>
                  </a:glow>
                </a:effectLst>
              </a:rPr>
              <a:t>Template-based Palette Prediction</a:t>
            </a:r>
            <a:endParaRPr lang="zh-CN" altLang="en-US" sz="2400" spc="50" dirty="0">
              <a:ln w="11430"/>
              <a:solidFill>
                <a:schemeClr val="bg2"/>
              </a:solidFill>
              <a:effectLst>
                <a:glow rad="101600">
                  <a:schemeClr val="bg1">
                    <a:alpha val="70000"/>
                  </a:schemeClr>
                </a:glow>
              </a:effectLst>
            </a:endParaRPr>
          </a:p>
        </p:txBody>
      </p:sp>
      <p:sp>
        <p:nvSpPr>
          <p:cNvPr id="4" name="Rectangle 3"/>
          <p:cNvSpPr txBox="1">
            <a:spLocks noChangeArrowheads="1"/>
          </p:cNvSpPr>
          <p:nvPr/>
        </p:nvSpPr>
        <p:spPr>
          <a:xfrm>
            <a:off x="644624" y="4688136"/>
            <a:ext cx="5943600" cy="911225"/>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marR="0" indent="0" algn="l" defTabSz="914400" rtl="0" eaLnBrk="1" fontAlgn="base" latinLnBrk="0" hangingPunct="1">
              <a:lnSpc>
                <a:spcPct val="100000"/>
              </a:lnSpc>
              <a:spcBef>
                <a:spcPct val="20000"/>
              </a:spcBef>
              <a:spcAft>
                <a:spcPct val="0"/>
              </a:spcAft>
              <a:buClr>
                <a:schemeClr val="tx1"/>
              </a:buClr>
              <a:buSzTx/>
              <a:buFontTx/>
              <a:buNone/>
              <a:tabLst/>
              <a:defRPr sz="1400" b="0">
                <a:solidFill>
                  <a:schemeClr val="bg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a:lstStyle>
          <a:p>
            <a:r>
              <a:rPr lang="en-US" altLang="zh-CN" sz="1800" b="1" spc="50" dirty="0" err="1" smtClean="0">
                <a:ln w="11430"/>
                <a:solidFill>
                  <a:schemeClr val="bg2"/>
                </a:solidFill>
                <a:latin typeface="微软雅黑" pitchFamily="34" charset="-122"/>
                <a:ea typeface="微软雅黑" pitchFamily="34" charset="-122"/>
              </a:rPr>
              <a:t>Wenjing</a:t>
            </a:r>
            <a:r>
              <a:rPr lang="en-US" altLang="zh-CN" sz="1800" b="1" spc="50" dirty="0" smtClean="0">
                <a:ln w="11430"/>
                <a:solidFill>
                  <a:schemeClr val="bg2"/>
                </a:solidFill>
                <a:latin typeface="微软雅黑" pitchFamily="34" charset="-122"/>
                <a:ea typeface="微软雅黑" pitchFamily="34" charset="-122"/>
              </a:rPr>
              <a:t> Zhu</a:t>
            </a:r>
          </a:p>
          <a:p>
            <a:r>
              <a:rPr lang="en-US" altLang="zh-CN" sz="1800" b="1" spc="50" dirty="0" err="1" smtClean="0">
                <a:ln w="11430"/>
                <a:solidFill>
                  <a:schemeClr val="bg2"/>
                </a:solidFill>
                <a:latin typeface="微软雅黑" pitchFamily="34" charset="-122"/>
                <a:ea typeface="微软雅黑" pitchFamily="34" charset="-122"/>
              </a:rPr>
              <a:t>Haitao</a:t>
            </a:r>
            <a:r>
              <a:rPr lang="en-US" altLang="zh-CN" sz="1800" b="1" spc="50" dirty="0">
                <a:ln w="11430"/>
                <a:solidFill>
                  <a:schemeClr val="bg2"/>
                </a:solidFill>
                <a:latin typeface="微软雅黑" pitchFamily="34" charset="-122"/>
                <a:ea typeface="微软雅黑" pitchFamily="34" charset="-122"/>
              </a:rPr>
              <a:t> </a:t>
            </a:r>
            <a:r>
              <a:rPr lang="en-US" altLang="zh-CN" sz="1800" b="1" spc="50" dirty="0" smtClean="0">
                <a:ln w="11430"/>
                <a:solidFill>
                  <a:schemeClr val="bg2"/>
                </a:solidFill>
                <a:latin typeface="微软雅黑" pitchFamily="34" charset="-122"/>
                <a:ea typeface="微软雅黑" pitchFamily="34" charset="-122"/>
              </a:rPr>
              <a:t>Yang</a:t>
            </a:r>
          </a:p>
          <a:p>
            <a:r>
              <a:rPr lang="en-US" altLang="zh-CN" sz="1800" b="1" spc="50" dirty="0" smtClean="0">
                <a:ln w="11430"/>
                <a:solidFill>
                  <a:schemeClr val="bg2"/>
                </a:solidFill>
                <a:latin typeface="微软雅黑" pitchFamily="34" charset="-122"/>
                <a:ea typeface="微软雅黑" pitchFamily="34" charset="-122"/>
              </a:rPr>
              <a:t>Huawei Technologies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r>
              <a:rPr lang="en-US" altLang="zh-CN" dirty="0" smtClean="0">
                <a:solidFill>
                  <a:srgbClr val="FF0000"/>
                </a:solidFill>
              </a:rPr>
              <a:t>Counters of matching element increase by 2</a:t>
            </a:r>
          </a:p>
          <a:p>
            <a:pPr marL="0" indent="0">
              <a:buNone/>
            </a:pPr>
            <a:endParaRPr lang="en-US" altLang="zh-CN" dirty="0" smtClean="0">
              <a:solidFill>
                <a:srgbClr val="FF0000"/>
              </a:solidFill>
            </a:endParaRPr>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110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6" name="Straight Arrow Connector 5"/>
          <p:cNvCxnSpPr>
            <a:stCxn id="28" idx="2"/>
            <a:endCxn id="35" idx="0"/>
          </p:cNvCxnSpPr>
          <p:nvPr/>
        </p:nvCxnSpPr>
        <p:spPr bwMode="auto">
          <a:xfrm>
            <a:off x="5096669" y="2740025"/>
            <a:ext cx="533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a:stCxn id="30" idx="2"/>
            <a:endCxn id="36" idx="0"/>
          </p:cNvCxnSpPr>
          <p:nvPr/>
        </p:nvCxnSpPr>
        <p:spPr bwMode="auto">
          <a:xfrm>
            <a:off x="6125369" y="2740025"/>
            <a:ext cx="25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a:stCxn id="31" idx="2"/>
            <a:endCxn id="38" idx="0"/>
          </p:cNvCxnSpPr>
          <p:nvPr/>
        </p:nvCxnSpPr>
        <p:spPr bwMode="auto">
          <a:xfrm>
            <a:off x="6633369" y="2740025"/>
            <a:ext cx="5080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089303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r>
              <a:rPr lang="en-US" altLang="zh-CN" dirty="0" smtClean="0">
                <a:solidFill>
                  <a:srgbClr val="FF0000"/>
                </a:solidFill>
              </a:rPr>
              <a:t>Counters of matching element increase by 2</a:t>
            </a:r>
          </a:p>
          <a:p>
            <a:pPr marL="0" indent="0">
              <a:buNone/>
            </a:pPr>
            <a:endParaRPr lang="en-US" altLang="zh-CN" dirty="0" smtClean="0">
              <a:solidFill>
                <a:srgbClr val="FF0000"/>
              </a:solidFill>
            </a:endParaRPr>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110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6" name="Straight Arrow Connector 5"/>
          <p:cNvCxnSpPr>
            <a:stCxn id="28" idx="2"/>
            <a:endCxn id="35" idx="0"/>
          </p:cNvCxnSpPr>
          <p:nvPr/>
        </p:nvCxnSpPr>
        <p:spPr bwMode="auto">
          <a:xfrm>
            <a:off x="5096669" y="2740025"/>
            <a:ext cx="533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a:stCxn id="30" idx="2"/>
            <a:endCxn id="36" idx="0"/>
          </p:cNvCxnSpPr>
          <p:nvPr/>
        </p:nvCxnSpPr>
        <p:spPr bwMode="auto">
          <a:xfrm>
            <a:off x="6125369" y="2740025"/>
            <a:ext cx="25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a:stCxn id="31" idx="2"/>
            <a:endCxn id="38" idx="0"/>
          </p:cNvCxnSpPr>
          <p:nvPr/>
        </p:nvCxnSpPr>
        <p:spPr bwMode="auto">
          <a:xfrm>
            <a:off x="6633369" y="2740025"/>
            <a:ext cx="5080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715902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r>
              <a:rPr lang="en-US" altLang="zh-CN" dirty="0" smtClean="0">
                <a:solidFill>
                  <a:srgbClr val="FF0000"/>
                </a:solidFill>
              </a:rPr>
              <a:t>Insert new element</a:t>
            </a:r>
          </a:p>
          <a:p>
            <a:pPr marL="0" indent="0">
              <a:buNone/>
            </a:pPr>
            <a:endParaRPr lang="en-US" altLang="zh-CN" dirty="0" smtClean="0">
              <a:solidFill>
                <a:srgbClr val="FF0000"/>
              </a:solidFill>
            </a:endParaRPr>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110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6" name="Straight Arrow Connector 5"/>
          <p:cNvCxnSpPr>
            <a:stCxn id="28" idx="2"/>
            <a:endCxn id="35" idx="0"/>
          </p:cNvCxnSpPr>
          <p:nvPr/>
        </p:nvCxnSpPr>
        <p:spPr bwMode="auto">
          <a:xfrm>
            <a:off x="5096669" y="2740025"/>
            <a:ext cx="533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a:stCxn id="30" idx="2"/>
            <a:endCxn id="36" idx="0"/>
          </p:cNvCxnSpPr>
          <p:nvPr/>
        </p:nvCxnSpPr>
        <p:spPr bwMode="auto">
          <a:xfrm>
            <a:off x="6125369" y="2740025"/>
            <a:ext cx="25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a:stCxn id="31" idx="2"/>
            <a:endCxn id="38" idx="0"/>
          </p:cNvCxnSpPr>
          <p:nvPr/>
        </p:nvCxnSpPr>
        <p:spPr bwMode="auto">
          <a:xfrm>
            <a:off x="6633369" y="2740025"/>
            <a:ext cx="5080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21472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r>
              <a:rPr lang="en-US" altLang="zh-CN" dirty="0" smtClean="0">
                <a:solidFill>
                  <a:srgbClr val="FF0000"/>
                </a:solidFill>
              </a:rPr>
              <a:t>Insert new </a:t>
            </a:r>
            <a:r>
              <a:rPr lang="en-US" altLang="zh-CN" dirty="0" smtClean="0">
                <a:solidFill>
                  <a:srgbClr val="FF0000"/>
                </a:solidFill>
              </a:rPr>
              <a:t>element</a:t>
            </a:r>
          </a:p>
          <a:p>
            <a:r>
              <a:rPr lang="en-US" altLang="zh-CN" dirty="0" smtClean="0">
                <a:solidFill>
                  <a:srgbClr val="FF0000"/>
                </a:solidFill>
              </a:rPr>
              <a:t>Counters of new element are set to 2.</a:t>
            </a:r>
            <a:endParaRPr lang="en-US" altLang="zh-CN" dirty="0" smtClean="0">
              <a:solidFill>
                <a:srgbClr val="FF0000"/>
              </a:solidFill>
            </a:endParaRPr>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80</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p>
        </p:txBody>
      </p:sp>
      <p:cxnSp>
        <p:nvCxnSpPr>
          <p:cNvPr id="6" name="Straight Arrow Connector 5"/>
          <p:cNvCxnSpPr>
            <a:stCxn id="28" idx="2"/>
            <a:endCxn id="35" idx="0"/>
          </p:cNvCxnSpPr>
          <p:nvPr/>
        </p:nvCxnSpPr>
        <p:spPr bwMode="auto">
          <a:xfrm>
            <a:off x="5096669" y="2740025"/>
            <a:ext cx="533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a:stCxn id="30" idx="2"/>
            <a:endCxn id="36" idx="0"/>
          </p:cNvCxnSpPr>
          <p:nvPr/>
        </p:nvCxnSpPr>
        <p:spPr bwMode="auto">
          <a:xfrm>
            <a:off x="6125369" y="2740025"/>
            <a:ext cx="254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p:cNvCxnSpPr>
            <a:stCxn id="31" idx="2"/>
            <a:endCxn id="38" idx="0"/>
          </p:cNvCxnSpPr>
          <p:nvPr/>
        </p:nvCxnSpPr>
        <p:spPr bwMode="auto">
          <a:xfrm>
            <a:off x="6633369" y="2740025"/>
            <a:ext cx="508000" cy="1189038"/>
          </a:xfrm>
          <a:prstGeom prst="straightConnector1">
            <a:avLst/>
          </a:prstGeom>
          <a:noFill/>
          <a:ln w="9525" cap="flat" cmpd="sng" algn="ctr">
            <a:solidFill>
              <a:schemeClr val="bg2"/>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8500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Palette Prediction</a:t>
            </a:r>
            <a:endParaRPr lang="zh-CN" altLang="en-US" dirty="0"/>
          </a:p>
        </p:txBody>
      </p:sp>
      <p:sp>
        <p:nvSpPr>
          <p:cNvPr id="3" name="Content Placeholder 2"/>
          <p:cNvSpPr>
            <a:spLocks noGrp="1"/>
          </p:cNvSpPr>
          <p:nvPr>
            <p:ph idx="1"/>
          </p:nvPr>
        </p:nvSpPr>
        <p:spPr/>
        <p:txBody>
          <a:bodyPr/>
          <a:lstStyle/>
          <a:p>
            <a:r>
              <a:rPr lang="en-US" altLang="zh-CN" dirty="0" smtClean="0"/>
              <a:t>When coding a palette coding CU, do palette prediction</a:t>
            </a:r>
          </a:p>
          <a:p>
            <a:endParaRPr lang="en-US" altLang="zh-CN" dirty="0" smtClean="0"/>
          </a:p>
          <a:p>
            <a:r>
              <a:rPr lang="en-US" altLang="zh-CN" dirty="0" smtClean="0"/>
              <a:t>For every element of current palette, check every element in the palette template,  if the element in current palette can be predicted, prediction flag of corresponding element in palette template is set to 1, and prediction difference needs to be transmitted.</a:t>
            </a:r>
          </a:p>
          <a:p>
            <a:endParaRPr lang="zh-CN" altLang="en-US" kern="12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193419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Palette Prediction</a:t>
            </a:r>
            <a:endParaRPr lang="zh-CN" altLang="en-US" dirty="0"/>
          </a:p>
        </p:txBody>
      </p:sp>
      <p:sp>
        <p:nvSpPr>
          <p:cNvPr id="3" name="Content Placeholder 2"/>
          <p:cNvSpPr>
            <a:spLocks noGrp="1"/>
          </p:cNvSpPr>
          <p:nvPr>
            <p:ph idx="1"/>
          </p:nvPr>
        </p:nvSpPr>
        <p:spPr/>
        <p:txBody>
          <a:bodyPr/>
          <a:lstStyle/>
          <a:p>
            <a:endParaRPr lang="zh-CN" alt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Object 4"/>
          <p:cNvGraphicFramePr>
            <a:graphicFrameLocks noChangeAspect="1"/>
          </p:cNvGraphicFramePr>
          <p:nvPr>
            <p:extLst>
              <p:ext uri="{D42A27DB-BD31-4B8C-83A1-F6EECF244321}">
                <p14:modId xmlns:p14="http://schemas.microsoft.com/office/powerpoint/2010/main" val="2911935025"/>
              </p:ext>
            </p:extLst>
          </p:nvPr>
        </p:nvGraphicFramePr>
        <p:xfrm>
          <a:off x="1346200" y="2108200"/>
          <a:ext cx="5934075" cy="2914650"/>
        </p:xfrm>
        <a:graphic>
          <a:graphicData uri="http://schemas.openxmlformats.org/presentationml/2006/ole">
            <mc:AlternateContent xmlns:mc="http://schemas.openxmlformats.org/markup-compatibility/2006">
              <mc:Choice xmlns:v="urn:schemas-microsoft-com:vml" Requires="v">
                <p:oleObj spid="_x0000_s1172" r:id="rId3" imgW="6531864" imgH="3202838" progId="Visio.Drawing.11">
                  <p:embed/>
                </p:oleObj>
              </mc:Choice>
              <mc:Fallback>
                <p:oleObj r:id="rId3" imgW="6531864" imgH="3202838"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6200" y="2108200"/>
                        <a:ext cx="5934075" cy="291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61220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Palette Coding</a:t>
            </a:r>
            <a:endParaRPr lang="zh-CN" altLang="en-US" dirty="0"/>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2690533835"/>
              </p:ext>
            </p:extLst>
          </p:nvPr>
        </p:nvGraphicFramePr>
        <p:xfrm>
          <a:off x="182563" y="1176338"/>
          <a:ext cx="8167687" cy="5249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71230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Palette Coding</a:t>
            </a:r>
            <a:endParaRPr lang="zh-CN" altLang="en-US" dirty="0"/>
          </a:p>
        </p:txBody>
      </p:sp>
      <p:sp>
        <p:nvSpPr>
          <p:cNvPr id="5" name="Content Placeholder 4"/>
          <p:cNvSpPr>
            <a:spLocks noGrp="1"/>
          </p:cNvSpPr>
          <p:nvPr>
            <p:ph idx="1"/>
          </p:nvPr>
        </p:nvSpPr>
        <p:spPr/>
        <p:txBody>
          <a:bodyPr/>
          <a:lstStyle/>
          <a:p>
            <a:r>
              <a:rPr lang="en-US" altLang="zh-CN" dirty="0" smtClean="0"/>
              <a:t>Prediction Information</a:t>
            </a:r>
          </a:p>
          <a:p>
            <a:endParaRPr lang="en-US" altLang="zh-CN" dirty="0"/>
          </a:p>
          <a:p>
            <a:r>
              <a:rPr lang="en-US" altLang="zh-CN" dirty="0" smtClean="0"/>
              <a:t>Indication Flag</a:t>
            </a:r>
          </a:p>
          <a:p>
            <a:endParaRPr lang="en-US" altLang="zh-CN" dirty="0"/>
          </a:p>
          <a:p>
            <a:r>
              <a:rPr lang="en-US" altLang="zh-CN" dirty="0" smtClean="0"/>
              <a:t>Absolute Diff</a:t>
            </a:r>
          </a:p>
          <a:p>
            <a:endParaRPr lang="en-US" altLang="zh-CN" dirty="0" smtClean="0"/>
          </a:p>
          <a:p>
            <a:r>
              <a:rPr lang="en-US" altLang="zh-CN" dirty="0" smtClean="0"/>
              <a:t>Diff Sign</a:t>
            </a:r>
          </a:p>
        </p:txBody>
      </p:sp>
      <p:sp>
        <p:nvSpPr>
          <p:cNvPr id="6" name="Rectangle 36"/>
          <p:cNvSpPr>
            <a:spLocks noChangeArrowheads="1"/>
          </p:cNvSpPr>
          <p:nvPr/>
        </p:nvSpPr>
        <p:spPr bwMode="auto">
          <a:xfrm>
            <a:off x="37988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36"/>
          <p:cNvSpPr>
            <a:spLocks noChangeArrowheads="1"/>
          </p:cNvSpPr>
          <p:nvPr/>
        </p:nvSpPr>
        <p:spPr bwMode="auto">
          <a:xfrm>
            <a:off x="43068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Rectangle 36"/>
          <p:cNvSpPr>
            <a:spLocks noChangeArrowheads="1"/>
          </p:cNvSpPr>
          <p:nvPr/>
        </p:nvSpPr>
        <p:spPr bwMode="auto">
          <a:xfrm>
            <a:off x="48275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Rectangle 36"/>
          <p:cNvSpPr>
            <a:spLocks noChangeArrowheads="1"/>
          </p:cNvSpPr>
          <p:nvPr/>
        </p:nvSpPr>
        <p:spPr bwMode="auto">
          <a:xfrm>
            <a:off x="53355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p>
        </p:txBody>
      </p:sp>
      <p:sp>
        <p:nvSpPr>
          <p:cNvPr id="10" name="Rectangle 36"/>
          <p:cNvSpPr>
            <a:spLocks noChangeArrowheads="1"/>
          </p:cNvSpPr>
          <p:nvPr/>
        </p:nvSpPr>
        <p:spPr bwMode="auto">
          <a:xfrm>
            <a:off x="58562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p>
        </p:txBody>
      </p:sp>
      <p:sp>
        <p:nvSpPr>
          <p:cNvPr id="11" name="Rectangle 10"/>
          <p:cNvSpPr>
            <a:spLocks noChangeArrowheads="1"/>
          </p:cNvSpPr>
          <p:nvPr/>
        </p:nvSpPr>
        <p:spPr bwMode="auto">
          <a:xfrm>
            <a:off x="63642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2" name="Rectangle 36"/>
          <p:cNvSpPr>
            <a:spLocks noChangeArrowheads="1"/>
          </p:cNvSpPr>
          <p:nvPr/>
        </p:nvSpPr>
        <p:spPr bwMode="auto">
          <a:xfrm>
            <a:off x="68468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p>
        </p:txBody>
      </p:sp>
      <p:sp>
        <p:nvSpPr>
          <p:cNvPr id="13" name="Rectangle 12"/>
          <p:cNvSpPr>
            <a:spLocks noChangeArrowheads="1"/>
          </p:cNvSpPr>
          <p:nvPr/>
        </p:nvSpPr>
        <p:spPr bwMode="auto">
          <a:xfrm>
            <a:off x="7354888" y="24685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Rectangle 36"/>
          <p:cNvSpPr>
            <a:spLocks noChangeArrowheads="1"/>
          </p:cNvSpPr>
          <p:nvPr/>
        </p:nvSpPr>
        <p:spPr bwMode="auto">
          <a:xfrm>
            <a:off x="5335588" y="28368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5" name="Rectangle 36"/>
          <p:cNvSpPr>
            <a:spLocks noChangeArrowheads="1"/>
          </p:cNvSpPr>
          <p:nvPr/>
        </p:nvSpPr>
        <p:spPr bwMode="auto">
          <a:xfrm>
            <a:off x="5335588" y="32051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 name="Rectangle 36"/>
          <p:cNvSpPr>
            <a:spLocks noChangeArrowheads="1"/>
          </p:cNvSpPr>
          <p:nvPr/>
        </p:nvSpPr>
        <p:spPr bwMode="auto">
          <a:xfrm>
            <a:off x="5860257" y="2836070"/>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8" name="Rectangle 36"/>
          <p:cNvSpPr>
            <a:spLocks noChangeArrowheads="1"/>
          </p:cNvSpPr>
          <p:nvPr/>
        </p:nvSpPr>
        <p:spPr bwMode="auto">
          <a:xfrm>
            <a:off x="6846888" y="2834482"/>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9" name="Rectangle 36"/>
          <p:cNvSpPr>
            <a:spLocks noChangeArrowheads="1"/>
          </p:cNvSpPr>
          <p:nvPr/>
        </p:nvSpPr>
        <p:spPr bwMode="auto">
          <a:xfrm>
            <a:off x="6846888" y="3202782"/>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871775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Simulation Results-</a:t>
            </a:r>
            <a:r>
              <a:rPr lang="en-US" altLang="zh-CN" dirty="0" err="1" smtClean="0"/>
              <a:t>lossy</a:t>
            </a:r>
            <a:endParaRPr lang="zh-CN"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3868910"/>
              </p:ext>
            </p:extLst>
          </p:nvPr>
        </p:nvGraphicFramePr>
        <p:xfrm>
          <a:off x="241300" y="1658938"/>
          <a:ext cx="8432800" cy="3052762"/>
        </p:xfrm>
        <a:graphic>
          <a:graphicData uri="http://schemas.openxmlformats.org/drawingml/2006/table">
            <a:tbl>
              <a:tblPr firstRow="1" bandRow="1">
                <a:tableStyleId>{5C22544A-7EE6-4342-B048-85BDC9FD1C3A}</a:tableStyleId>
              </a:tblPr>
              <a:tblGrid>
                <a:gridCol w="1092200"/>
                <a:gridCol w="1016000"/>
                <a:gridCol w="1054100"/>
                <a:gridCol w="1054100"/>
                <a:gridCol w="1054100"/>
                <a:gridCol w="1016000"/>
                <a:gridCol w="1092200"/>
                <a:gridCol w="1054100"/>
              </a:tblGrid>
              <a:tr h="716612">
                <a:tc>
                  <a:txBody>
                    <a:bodyPr/>
                    <a:lstStyle/>
                    <a:p>
                      <a:endParaRPr lang="zh-CN" altLang="en-US" dirty="0">
                        <a:solidFill>
                          <a:srgbClr val="0099CC"/>
                        </a:solidFill>
                      </a:endParaRPr>
                    </a:p>
                  </a:txBody>
                  <a:tcPr/>
                </a:tc>
                <a:tc>
                  <a:txBody>
                    <a:bodyPr/>
                    <a:lstStyle/>
                    <a:p>
                      <a:r>
                        <a:rPr lang="en-US" altLang="zh-CN" dirty="0" smtClean="0">
                          <a:solidFill>
                            <a:srgbClr val="0099CC"/>
                          </a:solidFill>
                        </a:rPr>
                        <a:t>AI- MT</a:t>
                      </a:r>
                      <a:endParaRPr lang="zh-CN" altLang="en-US" dirty="0">
                        <a:solidFill>
                          <a:srgbClr val="0099CC"/>
                        </a:solidFill>
                      </a:endParaRPr>
                    </a:p>
                  </a:txBody>
                  <a:tcPr/>
                </a:tc>
                <a:tc>
                  <a:txBody>
                    <a:bodyPr/>
                    <a:lstStyle/>
                    <a:p>
                      <a:r>
                        <a:rPr lang="en-US" altLang="zh-CN" dirty="0" smtClean="0">
                          <a:solidFill>
                            <a:srgbClr val="0099CC"/>
                          </a:solidFill>
                        </a:rPr>
                        <a:t>AI- HT</a:t>
                      </a:r>
                      <a:endParaRPr lang="zh-CN" altLang="en-US" dirty="0">
                        <a:solidFill>
                          <a:srgbClr val="0099CC"/>
                        </a:solidFill>
                      </a:endParaRPr>
                    </a:p>
                  </a:txBody>
                  <a:tcPr/>
                </a:tc>
                <a:tc>
                  <a:txBody>
                    <a:bodyPr/>
                    <a:lstStyle/>
                    <a:p>
                      <a:r>
                        <a:rPr lang="en-US" altLang="zh-CN" dirty="0" smtClean="0">
                          <a:solidFill>
                            <a:srgbClr val="0099CC"/>
                          </a:solidFill>
                        </a:rPr>
                        <a:t>AI-SHT</a:t>
                      </a:r>
                      <a:endParaRPr lang="zh-CN" altLang="en-US" dirty="0">
                        <a:solidFill>
                          <a:srgbClr val="0099CC"/>
                        </a:solidFill>
                      </a:endParaRPr>
                    </a:p>
                  </a:txBody>
                  <a:tcPr/>
                </a:tc>
                <a:tc>
                  <a:txBody>
                    <a:bodyPr/>
                    <a:lstStyle/>
                    <a:p>
                      <a:r>
                        <a:rPr lang="en-US" altLang="zh-CN" dirty="0" smtClean="0">
                          <a:solidFill>
                            <a:srgbClr val="0099CC"/>
                          </a:solidFill>
                        </a:rPr>
                        <a:t>RA-MT</a:t>
                      </a:r>
                      <a:endParaRPr lang="zh-CN" altLang="en-US" dirty="0">
                        <a:solidFill>
                          <a:srgbClr val="0099CC"/>
                        </a:solidFill>
                      </a:endParaRPr>
                    </a:p>
                  </a:txBody>
                  <a:tcPr/>
                </a:tc>
                <a:tc>
                  <a:txBody>
                    <a:bodyPr/>
                    <a:lstStyle/>
                    <a:p>
                      <a:r>
                        <a:rPr lang="en-US" altLang="zh-CN" dirty="0" smtClean="0">
                          <a:solidFill>
                            <a:srgbClr val="0099CC"/>
                          </a:solidFill>
                        </a:rPr>
                        <a:t>RA-HT</a:t>
                      </a:r>
                      <a:endParaRPr lang="zh-CN" altLang="en-US" dirty="0">
                        <a:solidFill>
                          <a:srgbClr val="0099CC"/>
                        </a:solidFill>
                      </a:endParaRPr>
                    </a:p>
                  </a:txBody>
                  <a:tcPr/>
                </a:tc>
                <a:tc>
                  <a:txBody>
                    <a:bodyPr/>
                    <a:lstStyle/>
                    <a:p>
                      <a:r>
                        <a:rPr lang="en-US" altLang="zh-CN" dirty="0" smtClean="0">
                          <a:solidFill>
                            <a:srgbClr val="0099CC"/>
                          </a:solidFill>
                        </a:rPr>
                        <a:t>LDB-MT</a:t>
                      </a:r>
                      <a:endParaRPr lang="zh-CN" altLang="en-US" dirty="0">
                        <a:solidFill>
                          <a:srgbClr val="0099CC"/>
                        </a:solidFill>
                      </a:endParaRPr>
                    </a:p>
                  </a:txBody>
                  <a:tcPr/>
                </a:tc>
                <a:tc>
                  <a:txBody>
                    <a:bodyPr/>
                    <a:lstStyle/>
                    <a:p>
                      <a:r>
                        <a:rPr lang="en-US" altLang="zh-CN" dirty="0" smtClean="0">
                          <a:solidFill>
                            <a:srgbClr val="0099CC"/>
                          </a:solidFill>
                        </a:rPr>
                        <a:t>LDB-HT</a:t>
                      </a:r>
                      <a:endParaRPr lang="zh-CN" altLang="en-US" dirty="0">
                        <a:solidFill>
                          <a:srgbClr val="0099CC"/>
                        </a:solidFill>
                      </a:endParaRPr>
                    </a:p>
                  </a:txBody>
                  <a:tcPr/>
                </a:tc>
              </a:tr>
              <a:tr h="415180">
                <a:tc>
                  <a:txBody>
                    <a:bodyPr/>
                    <a:lstStyle/>
                    <a:p>
                      <a:r>
                        <a:rPr lang="en-US" altLang="zh-CN" sz="1800" dirty="0" smtClean="0">
                          <a:solidFill>
                            <a:srgbClr val="0099CC"/>
                          </a:solidFill>
                        </a:rPr>
                        <a:t>Class F</a:t>
                      </a:r>
                      <a:endParaRPr lang="zh-CN" altLang="en-US" sz="2000" dirty="0">
                        <a:solidFill>
                          <a:srgbClr val="0099CC"/>
                        </a:solidFill>
                      </a:endParaRPr>
                    </a:p>
                  </a:txBody>
                  <a:tcPr/>
                </a:tc>
                <a:tc>
                  <a:txBody>
                    <a:bodyPr/>
                    <a:lstStyle/>
                    <a:p>
                      <a:r>
                        <a:rPr lang="en-US" altLang="zh-CN" dirty="0" smtClean="0">
                          <a:solidFill>
                            <a:srgbClr val="0099CC"/>
                          </a:solidFill>
                        </a:rPr>
                        <a:t>-1.3%</a:t>
                      </a:r>
                      <a:endParaRPr lang="zh-CN" altLang="en-US" dirty="0">
                        <a:solidFill>
                          <a:srgbClr val="0099CC"/>
                        </a:solidFill>
                      </a:endParaRPr>
                    </a:p>
                  </a:txBody>
                  <a:tcPr/>
                </a:tc>
                <a:tc>
                  <a:txBody>
                    <a:bodyPr/>
                    <a:lstStyle/>
                    <a:p>
                      <a:r>
                        <a:rPr lang="en-US" altLang="zh-CN" dirty="0" smtClean="0">
                          <a:solidFill>
                            <a:srgbClr val="0099CC"/>
                          </a:solidFill>
                        </a:rPr>
                        <a:t>-1.4%</a:t>
                      </a:r>
                      <a:endParaRPr lang="zh-CN" altLang="en-US" dirty="0">
                        <a:solidFill>
                          <a:srgbClr val="0099CC"/>
                        </a:solidFill>
                      </a:endParaRPr>
                    </a:p>
                  </a:txBody>
                  <a:tcPr/>
                </a:tc>
                <a:tc>
                  <a:txBody>
                    <a:bodyPr/>
                    <a:lstStyle/>
                    <a:p>
                      <a:r>
                        <a:rPr lang="en-US" altLang="zh-CN" dirty="0" smtClean="0">
                          <a:solidFill>
                            <a:srgbClr val="0099CC"/>
                          </a:solidFill>
                        </a:rPr>
                        <a:t>-1.5%</a:t>
                      </a:r>
                      <a:endParaRPr lang="zh-CN" altLang="en-US" dirty="0">
                        <a:solidFill>
                          <a:srgbClr val="0099CC"/>
                        </a:solidFill>
                      </a:endParaRPr>
                    </a:p>
                  </a:txBody>
                  <a:tcPr/>
                </a:tc>
                <a:tc>
                  <a:txBody>
                    <a:bodyPr/>
                    <a:lstStyle/>
                    <a:p>
                      <a:r>
                        <a:rPr lang="en-US" altLang="zh-CN" dirty="0" smtClean="0">
                          <a:solidFill>
                            <a:srgbClr val="0099CC"/>
                          </a:solidFill>
                        </a:rPr>
                        <a:t>-1.1%</a:t>
                      </a:r>
                      <a:endParaRPr lang="zh-CN" altLang="en-US" dirty="0">
                        <a:solidFill>
                          <a:srgbClr val="0099CC"/>
                        </a:solidFill>
                      </a:endParaRPr>
                    </a:p>
                  </a:txBody>
                  <a:tcPr/>
                </a:tc>
                <a:tc>
                  <a:txBody>
                    <a:bodyPr/>
                    <a:lstStyle/>
                    <a:p>
                      <a:r>
                        <a:rPr lang="en-US" altLang="zh-CN" dirty="0" smtClean="0">
                          <a:solidFill>
                            <a:srgbClr val="0099CC"/>
                          </a:solidFill>
                        </a:rPr>
                        <a:t>-1.1%</a:t>
                      </a:r>
                      <a:endParaRPr lang="zh-CN" altLang="en-US" dirty="0">
                        <a:solidFill>
                          <a:srgbClr val="0099CC"/>
                        </a:solidFill>
                      </a:endParaRPr>
                    </a:p>
                  </a:txBody>
                  <a:tcPr/>
                </a:tc>
                <a:tc>
                  <a:txBody>
                    <a:bodyPr/>
                    <a:lstStyle/>
                    <a:p>
                      <a:r>
                        <a:rPr lang="en-US" altLang="zh-CN" dirty="0" smtClean="0">
                          <a:solidFill>
                            <a:srgbClr val="0099CC"/>
                          </a:solidFill>
                        </a:rPr>
                        <a:t>-0.8%</a:t>
                      </a:r>
                      <a:endParaRPr lang="zh-CN" altLang="en-US" dirty="0">
                        <a:solidFill>
                          <a:srgbClr val="0099CC"/>
                        </a:solidFill>
                      </a:endParaRPr>
                    </a:p>
                  </a:txBody>
                  <a:tcPr/>
                </a:tc>
                <a:tc>
                  <a:txBody>
                    <a:bodyPr/>
                    <a:lstStyle/>
                    <a:p>
                      <a:r>
                        <a:rPr lang="en-US" altLang="zh-CN" dirty="0" smtClean="0">
                          <a:solidFill>
                            <a:srgbClr val="0099CC"/>
                          </a:solidFill>
                        </a:rPr>
                        <a:t>-0.8%</a:t>
                      </a:r>
                      <a:endParaRPr lang="zh-CN" altLang="en-US" dirty="0">
                        <a:solidFill>
                          <a:srgbClr val="0099CC"/>
                        </a:solidFill>
                      </a:endParaRPr>
                    </a:p>
                  </a:txBody>
                  <a:tcPr/>
                </a:tc>
              </a:tr>
              <a:tr h="415180">
                <a:tc>
                  <a:txBody>
                    <a:bodyPr/>
                    <a:lstStyle/>
                    <a:p>
                      <a:r>
                        <a:rPr lang="en-US" altLang="zh-CN" b="0" dirty="0" smtClean="0">
                          <a:solidFill>
                            <a:srgbClr val="0099CC"/>
                          </a:solidFill>
                        </a:rPr>
                        <a:t>Class B</a:t>
                      </a:r>
                      <a:endParaRPr lang="zh-CN" altLang="en-US" b="0"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r>
              <a:tr h="675430">
                <a:tc>
                  <a:txBody>
                    <a:bodyPr/>
                    <a:lstStyle/>
                    <a:p>
                      <a:r>
                        <a:rPr lang="en-US" altLang="zh-CN" dirty="0" smtClean="0">
                          <a:solidFill>
                            <a:srgbClr val="0099CC"/>
                          </a:solidFill>
                        </a:rPr>
                        <a:t>RGB444</a:t>
                      </a:r>
                      <a:endParaRPr lang="zh-CN" altLang="en-US" dirty="0">
                        <a:solidFill>
                          <a:srgbClr val="0099CC"/>
                        </a:solidFill>
                      </a:endParaRPr>
                    </a:p>
                  </a:txBody>
                  <a:tcPr/>
                </a:tc>
                <a:tc>
                  <a:txBody>
                    <a:bodyPr/>
                    <a:lstStyle/>
                    <a:p>
                      <a:r>
                        <a:rPr lang="en-US" altLang="zh-CN" dirty="0" smtClean="0">
                          <a:solidFill>
                            <a:srgbClr val="0099CC"/>
                          </a:solidFill>
                        </a:rPr>
                        <a:t>-2.6%</a:t>
                      </a:r>
                      <a:endParaRPr lang="zh-CN" altLang="en-US" dirty="0">
                        <a:solidFill>
                          <a:srgbClr val="0099CC"/>
                        </a:solidFill>
                      </a:endParaRPr>
                    </a:p>
                  </a:txBody>
                  <a:tcPr/>
                </a:tc>
                <a:tc>
                  <a:txBody>
                    <a:bodyPr/>
                    <a:lstStyle/>
                    <a:p>
                      <a:r>
                        <a:rPr lang="en-US" altLang="zh-CN" dirty="0" smtClean="0">
                          <a:solidFill>
                            <a:srgbClr val="0099CC"/>
                          </a:solidFill>
                        </a:rPr>
                        <a:t>-2.9%</a:t>
                      </a:r>
                      <a:endParaRPr lang="zh-CN" altLang="en-US" dirty="0">
                        <a:solidFill>
                          <a:srgbClr val="0099CC"/>
                        </a:solidFill>
                      </a:endParaRPr>
                    </a:p>
                  </a:txBody>
                  <a:tcPr/>
                </a:tc>
                <a:tc>
                  <a:txBody>
                    <a:bodyPr/>
                    <a:lstStyle/>
                    <a:p>
                      <a:r>
                        <a:rPr lang="en-US" altLang="zh-CN" dirty="0" smtClean="0">
                          <a:solidFill>
                            <a:srgbClr val="0099CC"/>
                          </a:solidFill>
                        </a:rPr>
                        <a:t>-3.4%</a:t>
                      </a:r>
                      <a:endParaRPr lang="zh-CN" altLang="en-US" dirty="0">
                        <a:solidFill>
                          <a:srgbClr val="0099CC"/>
                        </a:solidFill>
                      </a:endParaRPr>
                    </a:p>
                  </a:txBody>
                  <a:tcPr/>
                </a:tc>
                <a:tc>
                  <a:txBody>
                    <a:bodyPr/>
                    <a:lstStyle/>
                    <a:p>
                      <a:r>
                        <a:rPr lang="en-US" altLang="zh-CN" dirty="0" smtClean="0">
                          <a:solidFill>
                            <a:srgbClr val="0099CC"/>
                          </a:solidFill>
                        </a:rPr>
                        <a:t>-2.7%</a:t>
                      </a:r>
                      <a:endParaRPr lang="zh-CN" altLang="en-US" dirty="0">
                        <a:solidFill>
                          <a:srgbClr val="0099CC"/>
                        </a:solidFill>
                      </a:endParaRPr>
                    </a:p>
                  </a:txBody>
                  <a:tcPr/>
                </a:tc>
                <a:tc>
                  <a:txBody>
                    <a:bodyPr/>
                    <a:lstStyle/>
                    <a:p>
                      <a:r>
                        <a:rPr lang="en-US" altLang="zh-CN" dirty="0" smtClean="0">
                          <a:solidFill>
                            <a:srgbClr val="0099CC"/>
                          </a:solidFill>
                        </a:rPr>
                        <a:t>-3.0%</a:t>
                      </a:r>
                      <a:endParaRPr lang="zh-CN" altLang="en-US" dirty="0">
                        <a:solidFill>
                          <a:srgbClr val="0099CC"/>
                        </a:solidFill>
                      </a:endParaRPr>
                    </a:p>
                  </a:txBody>
                  <a:tcPr/>
                </a:tc>
                <a:tc>
                  <a:txBody>
                    <a:bodyPr/>
                    <a:lstStyle/>
                    <a:p>
                      <a:r>
                        <a:rPr lang="en-US" altLang="zh-CN" dirty="0" smtClean="0">
                          <a:solidFill>
                            <a:srgbClr val="0099CC"/>
                          </a:solidFill>
                        </a:rPr>
                        <a:t>-2.6%</a:t>
                      </a:r>
                      <a:endParaRPr lang="zh-CN" altLang="en-US" dirty="0">
                        <a:solidFill>
                          <a:srgbClr val="0099CC"/>
                        </a:solidFill>
                      </a:endParaRPr>
                    </a:p>
                  </a:txBody>
                  <a:tcPr/>
                </a:tc>
                <a:tc>
                  <a:txBody>
                    <a:bodyPr/>
                    <a:lstStyle/>
                    <a:p>
                      <a:r>
                        <a:rPr lang="en-US" altLang="zh-CN" dirty="0" smtClean="0">
                          <a:solidFill>
                            <a:srgbClr val="0099CC"/>
                          </a:solidFill>
                        </a:rPr>
                        <a:t>-3.1%</a:t>
                      </a:r>
                      <a:endParaRPr lang="zh-CN" altLang="en-US" dirty="0">
                        <a:solidFill>
                          <a:srgbClr val="0099CC"/>
                        </a:solidFill>
                      </a:endParaRPr>
                    </a:p>
                  </a:txBody>
                  <a:tcPr/>
                </a:tc>
              </a:tr>
              <a:tr h="415180">
                <a:tc>
                  <a:txBody>
                    <a:bodyPr/>
                    <a:lstStyle/>
                    <a:p>
                      <a:r>
                        <a:rPr lang="en-US" altLang="zh-CN" dirty="0" smtClean="0">
                          <a:solidFill>
                            <a:srgbClr val="0099CC"/>
                          </a:solidFill>
                        </a:rPr>
                        <a:t>YUV444</a:t>
                      </a:r>
                      <a:endParaRPr lang="zh-CN" altLang="en-US" dirty="0">
                        <a:solidFill>
                          <a:srgbClr val="0099CC"/>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srgbClr val="0099CC"/>
                          </a:solidFill>
                          <a:effectLst/>
                          <a:uLnTx/>
                          <a:uFillTx/>
                          <a:latin typeface="+mn-lt"/>
                          <a:ea typeface="+mn-ea"/>
                          <a:cs typeface="+mn-cs"/>
                        </a:rPr>
                        <a:t>-2.2%</a:t>
                      </a:r>
                      <a:endParaRPr kumimoji="0" lang="zh-CN" altLang="en-US" sz="1800" b="0" i="0" u="none" strike="noStrike" kern="1200" cap="none" spc="0" normalizeH="0" baseline="0" noProof="0" dirty="0">
                        <a:ln>
                          <a:noFill/>
                        </a:ln>
                        <a:solidFill>
                          <a:srgbClr val="0099CC"/>
                        </a:solidFill>
                        <a:effectLst/>
                        <a:uLnTx/>
                        <a:uFillTx/>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-2.5%</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-2.8%</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-1.8%</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-2.1%</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-2.2%</a:t>
                      </a:r>
                      <a:endParaRPr lang="zh-CN" altLang="en-US" sz="1800" kern="1200" dirty="0">
                        <a:solidFill>
                          <a:srgbClr val="0099CC"/>
                        </a:solidFill>
                        <a:latin typeface="+mn-lt"/>
                        <a:ea typeface="+mn-ea"/>
                        <a:cs typeface="+mn-cs"/>
                      </a:endParaRPr>
                    </a:p>
                  </a:txBody>
                  <a:tcPr/>
                </a:tc>
              </a:tr>
              <a:tr h="415180">
                <a:tc>
                  <a:txBody>
                    <a:bodyPr/>
                    <a:lstStyle/>
                    <a:p>
                      <a:r>
                        <a:rPr lang="en-US" altLang="zh-CN" sz="1600" dirty="0" err="1" smtClean="0">
                          <a:solidFill>
                            <a:srgbClr val="0099CC"/>
                          </a:solidFill>
                        </a:rPr>
                        <a:t>RangeExt</a:t>
                      </a:r>
                      <a:endParaRPr lang="zh-CN" altLang="en-US" sz="1600" dirty="0">
                        <a:solidFill>
                          <a:srgbClr val="0099CC"/>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srgbClr val="0099CC"/>
                          </a:solidFill>
                          <a:effectLst/>
                          <a:uLnTx/>
                          <a:uFillTx/>
                          <a:latin typeface="+mn-lt"/>
                          <a:ea typeface="+mn-ea"/>
                          <a:cs typeface="+mn-cs"/>
                        </a:rPr>
                        <a:t>-0.0%</a:t>
                      </a:r>
                      <a:endParaRPr kumimoji="0" lang="zh-CN" altLang="en-US" sz="1800" b="0" i="0" u="none" strike="noStrike" kern="1200" cap="none" spc="0" normalizeH="0" baseline="0" noProof="0" dirty="0">
                        <a:ln>
                          <a:noFill/>
                        </a:ln>
                        <a:solidFill>
                          <a:srgbClr val="0099CC"/>
                        </a:solidFill>
                        <a:effectLst/>
                        <a:uLnTx/>
                        <a:uFillTx/>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r>
            </a:tbl>
          </a:graphicData>
        </a:graphic>
      </p:graphicFrame>
      <p:sp>
        <p:nvSpPr>
          <p:cNvPr id="5" name="TextBox 4"/>
          <p:cNvSpPr txBox="1"/>
          <p:nvPr/>
        </p:nvSpPr>
        <p:spPr>
          <a:xfrm>
            <a:off x="292100" y="4914900"/>
            <a:ext cx="8851900" cy="1447800"/>
          </a:xfrm>
          <a:prstGeom prst="rect">
            <a:avLst/>
          </a:prstGeom>
          <a:noFill/>
        </p:spPr>
        <p:txBody>
          <a:bodyPr wrap="square" rtlCol="0">
            <a:noAutofit/>
          </a:bodyPr>
          <a:lstStyle/>
          <a:p>
            <a:r>
              <a:rPr lang="en-US" altLang="zh-CN" dirty="0">
                <a:solidFill>
                  <a:srgbClr val="00B0F0"/>
                </a:solidFill>
              </a:rPr>
              <a:t>For Class F, the average gain is </a:t>
            </a:r>
            <a:r>
              <a:rPr lang="en-US" altLang="zh-CN" dirty="0" smtClean="0">
                <a:solidFill>
                  <a:srgbClr val="00B0F0"/>
                </a:solidFill>
              </a:rPr>
              <a:t>1.4%,</a:t>
            </a:r>
            <a:r>
              <a:rPr lang="en-US" altLang="zh-CN" dirty="0">
                <a:solidFill>
                  <a:srgbClr val="00B0F0"/>
                </a:solidFill>
              </a:rPr>
              <a:t>1.1% and 0.8% for AI RA and </a:t>
            </a:r>
            <a:r>
              <a:rPr lang="en-US" altLang="zh-CN" dirty="0" smtClean="0">
                <a:solidFill>
                  <a:srgbClr val="00B0F0"/>
                </a:solidFill>
              </a:rPr>
              <a:t>LDB</a:t>
            </a:r>
          </a:p>
          <a:p>
            <a:r>
              <a:rPr lang="en-US" altLang="zh-CN" dirty="0">
                <a:solidFill>
                  <a:srgbClr val="00B0F0"/>
                </a:solidFill>
              </a:rPr>
              <a:t>For </a:t>
            </a:r>
            <a:r>
              <a:rPr lang="en-US" altLang="zh-CN" dirty="0" smtClean="0">
                <a:solidFill>
                  <a:srgbClr val="00B0F0"/>
                </a:solidFill>
              </a:rPr>
              <a:t>SC RGB 444, </a:t>
            </a:r>
            <a:r>
              <a:rPr lang="en-US" altLang="zh-CN" dirty="0">
                <a:solidFill>
                  <a:srgbClr val="00B0F0"/>
                </a:solidFill>
              </a:rPr>
              <a:t>the average gain is </a:t>
            </a:r>
            <a:r>
              <a:rPr lang="en-US" altLang="zh-CN" dirty="0" smtClean="0">
                <a:solidFill>
                  <a:srgbClr val="00B0F0"/>
                </a:solidFill>
              </a:rPr>
              <a:t>3.0%,2.8% </a:t>
            </a:r>
            <a:r>
              <a:rPr lang="en-US" altLang="zh-CN" dirty="0">
                <a:solidFill>
                  <a:srgbClr val="00B0F0"/>
                </a:solidFill>
              </a:rPr>
              <a:t>and </a:t>
            </a:r>
            <a:r>
              <a:rPr lang="en-US" altLang="zh-CN" dirty="0" smtClean="0">
                <a:solidFill>
                  <a:srgbClr val="00B0F0"/>
                </a:solidFill>
              </a:rPr>
              <a:t>2.8</a:t>
            </a:r>
            <a:r>
              <a:rPr lang="en-US" altLang="zh-CN" dirty="0">
                <a:solidFill>
                  <a:srgbClr val="00B0F0"/>
                </a:solidFill>
              </a:rPr>
              <a:t>% for AI RA and LDB</a:t>
            </a:r>
            <a:endParaRPr lang="zh-CN" altLang="en-US" dirty="0">
              <a:solidFill>
                <a:srgbClr val="00B0F0"/>
              </a:solidFill>
            </a:endParaRPr>
          </a:p>
          <a:p>
            <a:r>
              <a:rPr lang="en-US" altLang="zh-CN" dirty="0">
                <a:solidFill>
                  <a:srgbClr val="00B0F0"/>
                </a:solidFill>
              </a:rPr>
              <a:t>For </a:t>
            </a:r>
            <a:r>
              <a:rPr lang="en-US" altLang="zh-CN" dirty="0" smtClean="0">
                <a:solidFill>
                  <a:srgbClr val="00B0F0"/>
                </a:solidFill>
              </a:rPr>
              <a:t>SC YUV </a:t>
            </a:r>
            <a:r>
              <a:rPr lang="en-US" altLang="zh-CN" dirty="0">
                <a:solidFill>
                  <a:srgbClr val="00B0F0"/>
                </a:solidFill>
              </a:rPr>
              <a:t>444</a:t>
            </a:r>
            <a:r>
              <a:rPr lang="en-US" altLang="zh-CN" dirty="0" smtClean="0">
                <a:solidFill>
                  <a:srgbClr val="00B0F0"/>
                </a:solidFill>
              </a:rPr>
              <a:t>, </a:t>
            </a:r>
            <a:r>
              <a:rPr lang="en-US" altLang="zh-CN" dirty="0">
                <a:solidFill>
                  <a:srgbClr val="00B0F0"/>
                </a:solidFill>
              </a:rPr>
              <a:t>the average gain is </a:t>
            </a:r>
            <a:r>
              <a:rPr lang="en-US" altLang="zh-CN" dirty="0" smtClean="0">
                <a:solidFill>
                  <a:srgbClr val="00B0F0"/>
                </a:solidFill>
              </a:rPr>
              <a:t>2.5%,2.0% </a:t>
            </a:r>
            <a:r>
              <a:rPr lang="en-US" altLang="zh-CN" dirty="0">
                <a:solidFill>
                  <a:srgbClr val="00B0F0"/>
                </a:solidFill>
              </a:rPr>
              <a:t>and </a:t>
            </a:r>
            <a:r>
              <a:rPr lang="en-US" altLang="zh-CN" dirty="0" smtClean="0">
                <a:solidFill>
                  <a:srgbClr val="00B0F0"/>
                </a:solidFill>
              </a:rPr>
              <a:t>2.1% </a:t>
            </a:r>
            <a:r>
              <a:rPr lang="en-US" altLang="zh-CN" dirty="0">
                <a:solidFill>
                  <a:srgbClr val="00B0F0"/>
                </a:solidFill>
              </a:rPr>
              <a:t>for AI RA and </a:t>
            </a:r>
            <a:r>
              <a:rPr lang="en-US" altLang="zh-CN" dirty="0" smtClean="0">
                <a:solidFill>
                  <a:srgbClr val="00B0F0"/>
                </a:solidFill>
              </a:rPr>
              <a:t>LDB</a:t>
            </a:r>
            <a:endParaRPr lang="zh-CN" altLang="en-US" dirty="0">
              <a:solidFill>
                <a:srgbClr val="00B0F0"/>
              </a:solidFill>
            </a:endParaRPr>
          </a:p>
        </p:txBody>
      </p:sp>
    </p:spTree>
    <p:extLst>
      <p:ext uri="{BB962C8B-B14F-4D97-AF65-F5344CB8AC3E}">
        <p14:creationId xmlns:p14="http://schemas.microsoft.com/office/powerpoint/2010/main" val="28587553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Simulation Results-lossless</a:t>
            </a:r>
            <a:endParaRPr lang="zh-CN"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057708"/>
              </p:ext>
            </p:extLst>
          </p:nvPr>
        </p:nvGraphicFramePr>
        <p:xfrm>
          <a:off x="241300" y="1658938"/>
          <a:ext cx="7480300" cy="3255960"/>
        </p:xfrm>
        <a:graphic>
          <a:graphicData uri="http://schemas.openxmlformats.org/drawingml/2006/table">
            <a:tbl>
              <a:tblPr firstRow="1" bandRow="1">
                <a:tableStyleId>{5C22544A-7EE6-4342-B048-85BDC9FD1C3A}</a:tableStyleId>
              </a:tblPr>
              <a:tblGrid>
                <a:gridCol w="1937668"/>
                <a:gridCol w="1802482"/>
                <a:gridCol w="1870075"/>
                <a:gridCol w="1870075"/>
              </a:tblGrid>
              <a:tr h="764312">
                <a:tc>
                  <a:txBody>
                    <a:bodyPr/>
                    <a:lstStyle/>
                    <a:p>
                      <a:endParaRPr lang="zh-CN" altLang="en-US" dirty="0">
                        <a:solidFill>
                          <a:srgbClr val="0099CC"/>
                        </a:solidFill>
                      </a:endParaRPr>
                    </a:p>
                  </a:txBody>
                  <a:tcPr/>
                </a:tc>
                <a:tc>
                  <a:txBody>
                    <a:bodyPr/>
                    <a:lstStyle/>
                    <a:p>
                      <a:r>
                        <a:rPr lang="en-US" altLang="zh-CN" dirty="0" smtClean="0">
                          <a:solidFill>
                            <a:srgbClr val="0099CC"/>
                          </a:solidFill>
                        </a:rPr>
                        <a:t>AI- MT</a:t>
                      </a:r>
                      <a:endParaRPr lang="zh-CN" altLang="en-US" dirty="0">
                        <a:solidFill>
                          <a:srgbClr val="0099CC"/>
                        </a:solidFill>
                      </a:endParaRPr>
                    </a:p>
                  </a:txBody>
                  <a:tcPr/>
                </a:tc>
                <a:tc>
                  <a:txBody>
                    <a:bodyPr/>
                    <a:lstStyle/>
                    <a:p>
                      <a:r>
                        <a:rPr lang="en-US" altLang="zh-CN" dirty="0" smtClean="0">
                          <a:solidFill>
                            <a:srgbClr val="0099CC"/>
                          </a:solidFill>
                        </a:rPr>
                        <a:t>RA- MT</a:t>
                      </a:r>
                      <a:endParaRPr lang="zh-CN" altLang="en-US" dirty="0">
                        <a:solidFill>
                          <a:srgbClr val="0099CC"/>
                        </a:solidFill>
                      </a:endParaRPr>
                    </a:p>
                  </a:txBody>
                  <a:tcPr/>
                </a:tc>
                <a:tc>
                  <a:txBody>
                    <a:bodyPr/>
                    <a:lstStyle/>
                    <a:p>
                      <a:r>
                        <a:rPr lang="en-US" altLang="zh-CN" dirty="0" smtClean="0">
                          <a:solidFill>
                            <a:srgbClr val="0099CC"/>
                          </a:solidFill>
                        </a:rPr>
                        <a:t>LB- MT</a:t>
                      </a:r>
                      <a:endParaRPr lang="zh-CN" altLang="en-US" dirty="0">
                        <a:solidFill>
                          <a:srgbClr val="0099CC"/>
                        </a:solidFill>
                      </a:endParaRPr>
                    </a:p>
                  </a:txBody>
                  <a:tcPr/>
                </a:tc>
              </a:tr>
              <a:tr h="442815">
                <a:tc>
                  <a:txBody>
                    <a:bodyPr/>
                    <a:lstStyle/>
                    <a:p>
                      <a:r>
                        <a:rPr lang="en-US" altLang="zh-CN" sz="1800" dirty="0" smtClean="0">
                          <a:solidFill>
                            <a:srgbClr val="0099CC"/>
                          </a:solidFill>
                        </a:rPr>
                        <a:t>Class F</a:t>
                      </a:r>
                      <a:endParaRPr lang="zh-CN" altLang="en-US" sz="2000" dirty="0">
                        <a:solidFill>
                          <a:srgbClr val="0099CC"/>
                        </a:solidFill>
                      </a:endParaRPr>
                    </a:p>
                  </a:txBody>
                  <a:tcPr/>
                </a:tc>
                <a:tc>
                  <a:txBody>
                    <a:bodyPr/>
                    <a:lstStyle/>
                    <a:p>
                      <a:r>
                        <a:rPr lang="en-US" altLang="zh-CN" dirty="0" smtClean="0">
                          <a:solidFill>
                            <a:srgbClr val="0099CC"/>
                          </a:solidFill>
                        </a:rPr>
                        <a:t>-0.1%</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r>
              <a:tr h="442815">
                <a:tc>
                  <a:txBody>
                    <a:bodyPr/>
                    <a:lstStyle/>
                    <a:p>
                      <a:r>
                        <a:rPr lang="en-US" altLang="zh-CN" b="0" dirty="0" smtClean="0">
                          <a:solidFill>
                            <a:srgbClr val="0099CC"/>
                          </a:solidFill>
                        </a:rPr>
                        <a:t>Class B</a:t>
                      </a:r>
                      <a:endParaRPr lang="zh-CN" altLang="en-US" b="0"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c>
                  <a:txBody>
                    <a:bodyPr/>
                    <a:lstStyle/>
                    <a:p>
                      <a:r>
                        <a:rPr lang="en-US" altLang="zh-CN" dirty="0" smtClean="0">
                          <a:solidFill>
                            <a:srgbClr val="0099CC"/>
                          </a:solidFill>
                        </a:rPr>
                        <a:t>-0.0%</a:t>
                      </a:r>
                      <a:endParaRPr lang="zh-CN" altLang="en-US" dirty="0">
                        <a:solidFill>
                          <a:srgbClr val="0099CC"/>
                        </a:solidFill>
                      </a:endParaRPr>
                    </a:p>
                  </a:txBody>
                  <a:tcPr/>
                </a:tc>
              </a:tr>
              <a:tr h="720388">
                <a:tc>
                  <a:txBody>
                    <a:bodyPr/>
                    <a:lstStyle/>
                    <a:p>
                      <a:r>
                        <a:rPr lang="en-US" altLang="zh-CN" dirty="0" smtClean="0">
                          <a:solidFill>
                            <a:srgbClr val="0099CC"/>
                          </a:solidFill>
                        </a:rPr>
                        <a:t>RGB444</a:t>
                      </a:r>
                      <a:endParaRPr lang="zh-CN" altLang="en-US" dirty="0">
                        <a:solidFill>
                          <a:srgbClr val="0099CC"/>
                        </a:solidFill>
                      </a:endParaRPr>
                    </a:p>
                  </a:txBody>
                  <a:tcPr/>
                </a:tc>
                <a:tc>
                  <a:txBody>
                    <a:bodyPr/>
                    <a:lstStyle/>
                    <a:p>
                      <a:r>
                        <a:rPr lang="en-US" altLang="zh-CN" dirty="0" smtClean="0">
                          <a:solidFill>
                            <a:srgbClr val="0099CC"/>
                          </a:solidFill>
                        </a:rPr>
                        <a:t>-2.7%</a:t>
                      </a:r>
                      <a:endParaRPr lang="zh-CN" altLang="en-US" dirty="0">
                        <a:solidFill>
                          <a:srgbClr val="0099CC"/>
                        </a:solidFill>
                      </a:endParaRPr>
                    </a:p>
                  </a:txBody>
                  <a:tcPr/>
                </a:tc>
                <a:tc>
                  <a:txBody>
                    <a:bodyPr/>
                    <a:lstStyle/>
                    <a:p>
                      <a:r>
                        <a:rPr lang="en-US" altLang="zh-CN" dirty="0" smtClean="0">
                          <a:solidFill>
                            <a:srgbClr val="0099CC"/>
                          </a:solidFill>
                        </a:rPr>
                        <a:t>-2.9%</a:t>
                      </a:r>
                      <a:endParaRPr lang="zh-CN" altLang="en-US" dirty="0">
                        <a:solidFill>
                          <a:srgbClr val="0099CC"/>
                        </a:solidFill>
                      </a:endParaRPr>
                    </a:p>
                  </a:txBody>
                  <a:tcPr/>
                </a:tc>
                <a:tc>
                  <a:txBody>
                    <a:bodyPr/>
                    <a:lstStyle/>
                    <a:p>
                      <a:r>
                        <a:rPr lang="en-US" altLang="zh-CN" dirty="0" smtClean="0">
                          <a:solidFill>
                            <a:srgbClr val="0099CC"/>
                          </a:solidFill>
                        </a:rPr>
                        <a:t>-3.8%</a:t>
                      </a:r>
                      <a:endParaRPr lang="zh-CN" altLang="en-US" dirty="0">
                        <a:solidFill>
                          <a:srgbClr val="0099CC"/>
                        </a:solidFill>
                      </a:endParaRPr>
                    </a:p>
                  </a:txBody>
                  <a:tcPr/>
                </a:tc>
              </a:tr>
              <a:tr h="442815">
                <a:tc>
                  <a:txBody>
                    <a:bodyPr/>
                    <a:lstStyle/>
                    <a:p>
                      <a:r>
                        <a:rPr lang="en-US" altLang="zh-CN" dirty="0" smtClean="0">
                          <a:solidFill>
                            <a:srgbClr val="0099CC"/>
                          </a:solidFill>
                        </a:rPr>
                        <a:t>YUV444</a:t>
                      </a:r>
                      <a:endParaRPr lang="zh-CN" altLang="en-US" dirty="0">
                        <a:solidFill>
                          <a:srgbClr val="0099CC"/>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srgbClr val="0099CC"/>
                          </a:solidFill>
                          <a:effectLst/>
                          <a:uLnTx/>
                          <a:uFillTx/>
                          <a:latin typeface="+mn-lt"/>
                          <a:ea typeface="+mn-ea"/>
                          <a:cs typeface="+mn-cs"/>
                        </a:rPr>
                        <a:t>-2.7%</a:t>
                      </a:r>
                      <a:endParaRPr kumimoji="0" lang="zh-CN" altLang="en-US" sz="1800" b="0" i="0" u="none" strike="noStrike" kern="1200" cap="none" spc="0" normalizeH="0" baseline="0" noProof="0" dirty="0">
                        <a:ln>
                          <a:noFill/>
                        </a:ln>
                        <a:solidFill>
                          <a:srgbClr val="0099CC"/>
                        </a:solidFill>
                        <a:effectLst/>
                        <a:uLnTx/>
                        <a:uFillTx/>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-2.7%</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-2.9%</a:t>
                      </a:r>
                      <a:endParaRPr lang="zh-CN" altLang="en-US" sz="1800" kern="1200" dirty="0">
                        <a:solidFill>
                          <a:srgbClr val="0099CC"/>
                        </a:solidFill>
                        <a:latin typeface="+mn-lt"/>
                        <a:ea typeface="+mn-ea"/>
                        <a:cs typeface="+mn-cs"/>
                      </a:endParaRPr>
                    </a:p>
                  </a:txBody>
                  <a:tcPr/>
                </a:tc>
              </a:tr>
              <a:tr h="442815">
                <a:tc>
                  <a:txBody>
                    <a:bodyPr/>
                    <a:lstStyle/>
                    <a:p>
                      <a:r>
                        <a:rPr lang="en-US" altLang="zh-CN" sz="1600" dirty="0" err="1" smtClean="0">
                          <a:solidFill>
                            <a:srgbClr val="0099CC"/>
                          </a:solidFill>
                        </a:rPr>
                        <a:t>RangeExt</a:t>
                      </a:r>
                      <a:endParaRPr lang="zh-CN" altLang="en-US" sz="1600" dirty="0">
                        <a:solidFill>
                          <a:srgbClr val="0099CC"/>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srgbClr val="0099CC"/>
                          </a:solidFill>
                          <a:effectLst/>
                          <a:uLnTx/>
                          <a:uFillTx/>
                          <a:latin typeface="+mn-lt"/>
                          <a:ea typeface="+mn-ea"/>
                          <a:cs typeface="+mn-cs"/>
                        </a:rPr>
                        <a:t>-0.0%</a:t>
                      </a:r>
                      <a:endParaRPr kumimoji="0" lang="zh-CN" altLang="en-US" sz="1800" b="0" i="0" u="none" strike="noStrike" kern="1200" cap="none" spc="0" normalizeH="0" baseline="0" noProof="0" dirty="0">
                        <a:ln>
                          <a:noFill/>
                        </a:ln>
                        <a:solidFill>
                          <a:srgbClr val="0099CC"/>
                        </a:solidFill>
                        <a:effectLst/>
                        <a:uLnTx/>
                        <a:uFillTx/>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c>
                  <a:txBody>
                    <a:bodyPr/>
                    <a:lstStyle/>
                    <a:p>
                      <a:r>
                        <a:rPr lang="en-US" altLang="zh-CN" sz="1800" kern="1200" dirty="0" smtClean="0">
                          <a:solidFill>
                            <a:srgbClr val="0099CC"/>
                          </a:solidFill>
                          <a:latin typeface="+mn-lt"/>
                          <a:ea typeface="+mn-ea"/>
                          <a:cs typeface="+mn-cs"/>
                        </a:rPr>
                        <a:t>-0.0%</a:t>
                      </a:r>
                      <a:endParaRPr lang="zh-CN" altLang="en-US" sz="1800" kern="1200" dirty="0">
                        <a:solidFill>
                          <a:srgbClr val="0099CC"/>
                        </a:solidFill>
                        <a:latin typeface="+mn-lt"/>
                        <a:ea typeface="+mn-ea"/>
                        <a:cs typeface="+mn-cs"/>
                      </a:endParaRPr>
                    </a:p>
                  </a:txBody>
                  <a:tcPr/>
                </a:tc>
              </a:tr>
            </a:tbl>
          </a:graphicData>
        </a:graphic>
      </p:graphicFrame>
      <p:sp>
        <p:nvSpPr>
          <p:cNvPr id="5" name="TextBox 4"/>
          <p:cNvSpPr txBox="1"/>
          <p:nvPr/>
        </p:nvSpPr>
        <p:spPr>
          <a:xfrm>
            <a:off x="101600" y="5118100"/>
            <a:ext cx="8851900" cy="1447800"/>
          </a:xfrm>
          <a:prstGeom prst="rect">
            <a:avLst/>
          </a:prstGeom>
          <a:noFill/>
        </p:spPr>
        <p:txBody>
          <a:bodyPr wrap="square" rtlCol="0">
            <a:noAutofit/>
          </a:bodyPr>
          <a:lstStyle/>
          <a:p>
            <a:pPr algn="ctr"/>
            <a:r>
              <a:rPr lang="en-US" altLang="zh-CN" sz="2800" dirty="0" smtClean="0">
                <a:solidFill>
                  <a:schemeClr val="tx2">
                    <a:lumMod val="40000"/>
                    <a:lumOff val="60000"/>
                  </a:schemeClr>
                </a:solidFill>
              </a:rPr>
              <a:t>Thanks MSRA for cross-check</a:t>
            </a:r>
            <a:endParaRPr lang="zh-CN" altLang="en-US" sz="2800" dirty="0">
              <a:solidFill>
                <a:schemeClr val="tx2">
                  <a:lumMod val="40000"/>
                  <a:lumOff val="60000"/>
                </a:schemeClr>
              </a:solidFill>
            </a:endParaRPr>
          </a:p>
        </p:txBody>
      </p:sp>
    </p:spTree>
    <p:extLst>
      <p:ext uri="{BB962C8B-B14F-4D97-AF65-F5344CB8AC3E}">
        <p14:creationId xmlns:p14="http://schemas.microsoft.com/office/powerpoint/2010/main" val="2615185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Motivation(1)</a:t>
            </a:r>
            <a:endParaRPr lang="en-US" dirty="0"/>
          </a:p>
        </p:txBody>
      </p:sp>
      <p:sp>
        <p:nvSpPr>
          <p:cNvPr id="3" name="Content Placeholder 2"/>
          <p:cNvSpPr>
            <a:spLocks noGrp="1"/>
          </p:cNvSpPr>
          <p:nvPr>
            <p:ph idx="1"/>
          </p:nvPr>
        </p:nvSpPr>
        <p:spPr/>
        <p:txBody>
          <a:bodyPr/>
          <a:lstStyle/>
          <a:p>
            <a:r>
              <a:rPr lang="en-US" dirty="0"/>
              <a:t>For </a:t>
            </a:r>
            <a:r>
              <a:rPr lang="en-US" dirty="0" smtClean="0"/>
              <a:t>palette coding CU, every color component has a palette</a:t>
            </a:r>
          </a:p>
          <a:p>
            <a:endParaRPr lang="en-US" dirty="0" smtClean="0"/>
          </a:p>
          <a:p>
            <a:r>
              <a:rPr lang="en-US" dirty="0" smtClean="0"/>
              <a:t>Palette coding CUs in the same picture/slice may have similar colors, such as similar background color or similar foreground color</a:t>
            </a:r>
          </a:p>
          <a:p>
            <a:endParaRPr lang="en-US" dirty="0" smtClean="0"/>
          </a:p>
          <a:p>
            <a:r>
              <a:rPr lang="en-US" dirty="0" smtClean="0"/>
              <a:t>Construct a template, record the similar colors of palette coding CUs in a picture/slice</a:t>
            </a:r>
          </a:p>
          <a:p>
            <a:endParaRPr lang="en-US" dirty="0" smtClean="0"/>
          </a:p>
          <a:p>
            <a:r>
              <a:rPr lang="en-US" dirty="0" smtClean="0"/>
              <a:t>For every palette coding CU, do palette prediction</a:t>
            </a:r>
          </a:p>
          <a:p>
            <a:endParaRPr lang="en-US" dirty="0" smtClean="0"/>
          </a:p>
          <a:p>
            <a:endParaRPr lang="en-US" dirty="0" smtClean="0"/>
          </a:p>
        </p:txBody>
      </p:sp>
    </p:spTree>
    <p:extLst>
      <p:ext uri="{BB962C8B-B14F-4D97-AF65-F5344CB8AC3E}">
        <p14:creationId xmlns:p14="http://schemas.microsoft.com/office/powerpoint/2010/main" val="22837399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Closing Remarks</a:t>
            </a:r>
            <a:endParaRPr lang="zh-CN" altLang="en-US" dirty="0"/>
          </a:p>
        </p:txBody>
      </p:sp>
      <p:sp>
        <p:nvSpPr>
          <p:cNvPr id="3" name="Content Placeholder 2"/>
          <p:cNvSpPr>
            <a:spLocks noGrp="1"/>
          </p:cNvSpPr>
          <p:nvPr>
            <p:ph idx="1"/>
          </p:nvPr>
        </p:nvSpPr>
        <p:spPr/>
        <p:txBody>
          <a:bodyPr/>
          <a:lstStyle/>
          <a:p>
            <a:r>
              <a:rPr lang="en-US" altLang="zh-CN" dirty="0" smtClean="0"/>
              <a:t>Suggest to further study this kind of palette prediction in a Core Experiment</a:t>
            </a:r>
            <a:endParaRPr lang="zh-CN" altLang="en-US" dirty="0"/>
          </a:p>
        </p:txBody>
      </p:sp>
    </p:spTree>
    <p:extLst>
      <p:ext uri="{BB962C8B-B14F-4D97-AF65-F5344CB8AC3E}">
        <p14:creationId xmlns:p14="http://schemas.microsoft.com/office/powerpoint/2010/main" val="2157678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bwMode="auto">
          <a:xfrm>
            <a:off x="360218" y="692727"/>
            <a:ext cx="2341418" cy="2036618"/>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Proposed Method</a:t>
            </a:r>
            <a:endParaRPr lang="zh-CN" altLang="en-US" dirty="0"/>
          </a:p>
        </p:txBody>
      </p:sp>
      <p:sp>
        <p:nvSpPr>
          <p:cNvPr id="3" name="Content Placeholder 2"/>
          <p:cNvSpPr>
            <a:spLocks noGrp="1"/>
          </p:cNvSpPr>
          <p:nvPr>
            <p:ph idx="1"/>
          </p:nvPr>
        </p:nvSpPr>
        <p:spPr/>
        <p:txBody>
          <a:bodyPr/>
          <a:lstStyle/>
          <a:p>
            <a:r>
              <a:rPr lang="en-US" altLang="zh-CN" dirty="0" smtClean="0"/>
              <a:t>Every color component has a palette template,</a:t>
            </a:r>
          </a:p>
          <a:p>
            <a:pPr marL="0" indent="0">
              <a:buNone/>
            </a:pPr>
            <a:endParaRPr lang="en-US" altLang="zh-CN" dirty="0" smtClean="0"/>
          </a:p>
          <a:p>
            <a:r>
              <a:rPr lang="en-US" altLang="zh-CN" dirty="0" smtClean="0"/>
              <a:t>Elements are </a:t>
            </a:r>
            <a:r>
              <a:rPr lang="en-US" altLang="zh-CN" dirty="0"/>
              <a:t>most frequently used intensity values for all the previously coded blocks with palette coding mode in the same </a:t>
            </a:r>
            <a:r>
              <a:rPr lang="en-US" altLang="zh-CN" dirty="0" smtClean="0"/>
              <a:t>slice</a:t>
            </a:r>
          </a:p>
          <a:p>
            <a:endParaRPr lang="en-US" altLang="zh-CN" dirty="0"/>
          </a:p>
          <a:p>
            <a:r>
              <a:rPr lang="en-US" altLang="zh-CN" dirty="0"/>
              <a:t>Every element in the palette template has a counter, to record its frequency</a:t>
            </a:r>
          </a:p>
          <a:p>
            <a:endParaRPr lang="en-US" altLang="zh-CN" dirty="0" smtClean="0"/>
          </a:p>
          <a:p>
            <a:endParaRPr lang="en-US" altLang="zh-CN" dirty="0"/>
          </a:p>
          <a:p>
            <a:pPr marL="0" indent="0">
              <a:buNone/>
            </a:pPr>
            <a:endParaRPr lang="en-US" altLang="zh-CN" dirty="0" smtClean="0"/>
          </a:p>
          <a:p>
            <a:endParaRPr lang="zh-CN" altLang="en-US" dirty="0"/>
          </a:p>
        </p:txBody>
      </p:sp>
    </p:spTree>
    <p:extLst>
      <p:ext uri="{BB962C8B-B14F-4D97-AF65-F5344CB8AC3E}">
        <p14:creationId xmlns:p14="http://schemas.microsoft.com/office/powerpoint/2010/main" val="1432215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Proposed Method</a:t>
            </a:r>
            <a:endParaRPr lang="zh-CN" altLang="en-US" dirty="0"/>
          </a:p>
        </p:txBody>
      </p:sp>
      <p:sp>
        <p:nvSpPr>
          <p:cNvPr id="3" name="Content Placeholder 2"/>
          <p:cNvSpPr>
            <a:spLocks noGrp="1"/>
          </p:cNvSpPr>
          <p:nvPr>
            <p:ph idx="1"/>
          </p:nvPr>
        </p:nvSpPr>
        <p:spPr/>
        <p:txBody>
          <a:bodyPr/>
          <a:lstStyle/>
          <a:p>
            <a:r>
              <a:rPr lang="en-US" altLang="zh-CN" dirty="0"/>
              <a:t>Palette </a:t>
            </a:r>
            <a:r>
              <a:rPr lang="en-US" altLang="zh-CN" dirty="0" smtClean="0"/>
              <a:t>template is initialized at the start of a slice and </a:t>
            </a:r>
            <a:r>
              <a:rPr lang="en-US" altLang="zh-CN" dirty="0"/>
              <a:t>is updated in encoder and decoder side with same method</a:t>
            </a:r>
            <a:r>
              <a:rPr lang="en-US" altLang="zh-CN" dirty="0" smtClean="0"/>
              <a:t>. </a:t>
            </a:r>
          </a:p>
          <a:p>
            <a:endParaRPr lang="en-US" altLang="zh-CN" dirty="0" smtClean="0"/>
          </a:p>
          <a:p>
            <a:r>
              <a:rPr lang="en-US" altLang="zh-CN" dirty="0" smtClean="0"/>
              <a:t>Do palette prediction for every palette coding CU</a:t>
            </a:r>
            <a:endParaRPr lang="en-US" altLang="zh-CN" dirty="0"/>
          </a:p>
        </p:txBody>
      </p:sp>
    </p:spTree>
    <p:extLst>
      <p:ext uri="{BB962C8B-B14F-4D97-AF65-F5344CB8AC3E}">
        <p14:creationId xmlns:p14="http://schemas.microsoft.com/office/powerpoint/2010/main" val="41331474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Palette Template </a:t>
            </a:r>
            <a:r>
              <a:rPr lang="en-US" altLang="zh-CN" dirty="0" smtClean="0"/>
              <a:t>Update</a:t>
            </a:r>
            <a:endParaRPr lang="zh-CN" altLang="en-US" dirty="0"/>
          </a:p>
        </p:txBody>
      </p:sp>
      <p:sp>
        <p:nvSpPr>
          <p:cNvPr id="3" name="Content Placeholder 2"/>
          <p:cNvSpPr>
            <a:spLocks noGrp="1"/>
          </p:cNvSpPr>
          <p:nvPr>
            <p:ph idx="1"/>
          </p:nvPr>
        </p:nvSpPr>
        <p:spPr/>
        <p:txBody>
          <a:bodyPr/>
          <a:lstStyle/>
          <a:p>
            <a:r>
              <a:rPr lang="en-US" altLang="zh-CN" dirty="0"/>
              <a:t>When a slice starts, initialize all the elements of the palette template and corresponding counters</a:t>
            </a:r>
          </a:p>
          <a:p>
            <a:pPr marL="0" indent="0">
              <a:buNone/>
            </a:pPr>
            <a:endParaRPr lang="en-US" altLang="zh-CN" dirty="0" smtClean="0"/>
          </a:p>
          <a:p>
            <a:pPr marL="0" indent="0">
              <a:buNone/>
            </a:pPr>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32" name="Rectangle 36"/>
          <p:cNvSpPr>
            <a:spLocks noChangeArrowheads="1"/>
          </p:cNvSpPr>
          <p:nvPr/>
        </p:nvSpPr>
        <p:spPr bwMode="auto">
          <a:xfrm>
            <a:off x="38369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141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 name="Rectangle 36"/>
          <p:cNvSpPr>
            <a:spLocks noChangeArrowheads="1"/>
          </p:cNvSpPr>
          <p:nvPr/>
        </p:nvSpPr>
        <p:spPr bwMode="auto">
          <a:xfrm>
            <a:off x="53609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4" name="Rectangle 36"/>
          <p:cNvSpPr>
            <a:spLocks noChangeArrowheads="1"/>
          </p:cNvSpPr>
          <p:nvPr/>
        </p:nvSpPr>
        <p:spPr bwMode="auto">
          <a:xfrm>
            <a:off x="58816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5" name="Rectangle 44"/>
          <p:cNvSpPr>
            <a:spLocks noChangeArrowheads="1"/>
          </p:cNvSpPr>
          <p:nvPr/>
        </p:nvSpPr>
        <p:spPr bwMode="auto">
          <a:xfrm>
            <a:off x="63896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Rectangle 36"/>
          <p:cNvSpPr>
            <a:spLocks noChangeArrowheads="1"/>
          </p:cNvSpPr>
          <p:nvPr/>
        </p:nvSpPr>
        <p:spPr bwMode="auto">
          <a:xfrm>
            <a:off x="68722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Rectangle 46"/>
          <p:cNvSpPr>
            <a:spLocks noChangeArrowheads="1"/>
          </p:cNvSpPr>
          <p:nvPr/>
        </p:nvSpPr>
        <p:spPr bwMode="auto">
          <a:xfrm>
            <a:off x="7380288" y="3814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640714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Palette Template </a:t>
            </a:r>
            <a:r>
              <a:rPr lang="en-US" altLang="zh-CN" dirty="0"/>
              <a:t>Update</a:t>
            </a:r>
            <a:endParaRPr lang="zh-CN" altLang="en-US" dirty="0"/>
          </a:p>
        </p:txBody>
      </p:sp>
      <p:sp>
        <p:nvSpPr>
          <p:cNvPr id="3" name="Content Placeholder 2"/>
          <p:cNvSpPr>
            <a:spLocks noGrp="1"/>
          </p:cNvSpPr>
          <p:nvPr>
            <p:ph idx="1"/>
          </p:nvPr>
        </p:nvSpPr>
        <p:spPr/>
        <p:txBody>
          <a:bodyPr/>
          <a:lstStyle/>
          <a:p>
            <a:r>
              <a:rPr lang="en-US" altLang="zh-CN" dirty="0"/>
              <a:t>After a palette coding block is processed, update the </a:t>
            </a:r>
            <a:r>
              <a:rPr lang="en-US" altLang="zh-CN" dirty="0" smtClean="0"/>
              <a:t>palette</a:t>
            </a:r>
          </a:p>
          <a:p>
            <a:endParaRPr lang="en-US" altLang="zh-CN" dirty="0"/>
          </a:p>
          <a:p>
            <a:r>
              <a:rPr lang="en-US" altLang="zh-CN" dirty="0"/>
              <a:t>Firstly, decrease all elements' counter by 1,  to eliminate elements that haven’t been used </a:t>
            </a:r>
            <a:r>
              <a:rPr lang="en-US" altLang="zh-CN" dirty="0" smtClean="0"/>
              <a:t>recently</a:t>
            </a:r>
          </a:p>
          <a:p>
            <a:endParaRPr lang="en-US" altLang="zh-CN" dirty="0"/>
          </a:p>
          <a:p>
            <a:r>
              <a:rPr lang="en-US" altLang="zh-CN" dirty="0" smtClean="0"/>
              <a:t>Secondly, for </a:t>
            </a:r>
            <a:r>
              <a:rPr lang="en-US" altLang="zh-CN" dirty="0"/>
              <a:t>every element in </a:t>
            </a:r>
            <a:r>
              <a:rPr lang="en-US" altLang="zh-CN" dirty="0" smtClean="0"/>
              <a:t>current </a:t>
            </a:r>
            <a:r>
              <a:rPr lang="en-US" altLang="zh-CN" dirty="0"/>
              <a:t>block’s </a:t>
            </a:r>
            <a:r>
              <a:rPr lang="en-US" altLang="zh-CN" dirty="0" smtClean="0"/>
              <a:t>palette, </a:t>
            </a:r>
            <a:r>
              <a:rPr lang="en-US" altLang="zh-CN" dirty="0"/>
              <a:t>try to find its matching value in palette template, if succeed, the counter of the matching element in palette template increase by </a:t>
            </a:r>
            <a:r>
              <a:rPr lang="en-US" altLang="zh-CN" dirty="0" smtClean="0"/>
              <a:t>2</a:t>
            </a:r>
          </a:p>
          <a:p>
            <a:endParaRPr lang="en-US" altLang="zh-CN" dirty="0"/>
          </a:p>
          <a:p>
            <a:r>
              <a:rPr lang="en-US" altLang="zh-CN" dirty="0" smtClean="0"/>
              <a:t>Finally, insert new </a:t>
            </a:r>
            <a:r>
              <a:rPr lang="en-US" altLang="zh-CN" dirty="0" smtClean="0"/>
              <a:t>elements </a:t>
            </a:r>
            <a:r>
              <a:rPr lang="en-US" altLang="zh-CN" dirty="0"/>
              <a:t>into palette </a:t>
            </a:r>
            <a:r>
              <a:rPr lang="en-US" altLang="zh-CN" dirty="0" smtClean="0"/>
              <a:t>template, at same time, counters of new elements are set to 2</a:t>
            </a:r>
            <a:endParaRPr lang="zh-CN" altLang="en-US" dirty="0"/>
          </a:p>
          <a:p>
            <a:endParaRPr lang="zh-CN" altLang="en-US" dirty="0"/>
          </a:p>
        </p:txBody>
      </p:sp>
    </p:spTree>
    <p:extLst>
      <p:ext uri="{BB962C8B-B14F-4D97-AF65-F5344CB8AC3E}">
        <p14:creationId xmlns:p14="http://schemas.microsoft.com/office/powerpoint/2010/main" val="650888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endParaRPr lang="en-US" altLang="zh-CN" dirty="0" smtClean="0"/>
          </a:p>
          <a:p>
            <a:endParaRPr lang="en-US" altLang="zh-CN" dirty="0" smtClean="0"/>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110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817336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r>
              <a:rPr lang="en-US" altLang="zh-CN" dirty="0" smtClean="0">
                <a:solidFill>
                  <a:srgbClr val="FF0000"/>
                </a:solidFill>
              </a:rPr>
              <a:t>All counters decrease by 1</a:t>
            </a:r>
          </a:p>
          <a:p>
            <a:endParaRPr lang="en-US" altLang="zh-CN" dirty="0" smtClean="0"/>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110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075868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Palette Template Update</a:t>
            </a:r>
            <a:endParaRPr lang="zh-CN" altLang="en-US" dirty="0"/>
          </a:p>
        </p:txBody>
      </p:sp>
      <p:sp>
        <p:nvSpPr>
          <p:cNvPr id="3" name="Content Placeholder 2"/>
          <p:cNvSpPr>
            <a:spLocks noGrp="1"/>
          </p:cNvSpPr>
          <p:nvPr>
            <p:ph idx="1"/>
          </p:nvPr>
        </p:nvSpPr>
        <p:spPr/>
        <p:txBody>
          <a:bodyPr/>
          <a:lstStyle/>
          <a:p>
            <a:r>
              <a:rPr lang="en-US" altLang="zh-CN" dirty="0" smtClean="0">
                <a:solidFill>
                  <a:srgbClr val="FF0000"/>
                </a:solidFill>
              </a:rPr>
              <a:t>All counters decrease </a:t>
            </a:r>
            <a:r>
              <a:rPr lang="en-US" altLang="zh-CN" dirty="0">
                <a:solidFill>
                  <a:srgbClr val="FF0000"/>
                </a:solidFill>
              </a:rPr>
              <a:t>by 1</a:t>
            </a:r>
          </a:p>
          <a:p>
            <a:endParaRPr lang="en-US" altLang="zh-CN" dirty="0" smtClean="0"/>
          </a:p>
          <a:p>
            <a:r>
              <a:rPr lang="en-US" altLang="zh-CN" dirty="0" smtClean="0"/>
              <a:t>Current palette</a:t>
            </a:r>
          </a:p>
          <a:p>
            <a:endParaRPr lang="en-US" altLang="zh-CN" dirty="0" smtClean="0"/>
          </a:p>
          <a:p>
            <a:endParaRPr lang="en-US" altLang="zh-CN" dirty="0"/>
          </a:p>
          <a:p>
            <a:endParaRPr lang="en-US" altLang="zh-CN" dirty="0"/>
          </a:p>
          <a:p>
            <a:r>
              <a:rPr lang="en-US" altLang="zh-CN" dirty="0" smtClean="0"/>
              <a:t>Palette Template</a:t>
            </a:r>
          </a:p>
          <a:p>
            <a:endParaRPr lang="en-US" altLang="zh-CN" dirty="0"/>
          </a:p>
          <a:p>
            <a:r>
              <a:rPr lang="en-US" altLang="zh-CN" dirty="0" smtClean="0"/>
              <a:t>Counter</a:t>
            </a:r>
            <a:endParaRPr lang="zh-CN" altLang="en-US" dirty="0"/>
          </a:p>
        </p:txBody>
      </p:sp>
      <p:sp>
        <p:nvSpPr>
          <p:cNvPr id="5" name="Rectangle 36"/>
          <p:cNvSpPr>
            <a:spLocks noChangeArrowheads="1"/>
          </p:cNvSpPr>
          <p:nvPr/>
        </p:nvSpPr>
        <p:spPr bwMode="auto">
          <a:xfrm>
            <a:off x="3811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7" name="Rectangle 36"/>
          <p:cNvSpPr>
            <a:spLocks noChangeArrowheads="1"/>
          </p:cNvSpPr>
          <p:nvPr/>
        </p:nvSpPr>
        <p:spPr bwMode="auto">
          <a:xfrm>
            <a:off x="43195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a:t>
            </a:r>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Rectangle 36"/>
          <p:cNvSpPr>
            <a:spLocks noChangeArrowheads="1"/>
          </p:cNvSpPr>
          <p:nvPr/>
        </p:nvSpPr>
        <p:spPr bwMode="auto">
          <a:xfrm>
            <a:off x="4840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9" name="Rectangle 36"/>
          <p:cNvSpPr>
            <a:spLocks noChangeArrowheads="1"/>
          </p:cNvSpPr>
          <p:nvPr/>
        </p:nvSpPr>
        <p:spPr bwMode="auto">
          <a:xfrm>
            <a:off x="53482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134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0" name="Rectangle 36"/>
          <p:cNvSpPr>
            <a:spLocks noChangeArrowheads="1"/>
          </p:cNvSpPr>
          <p:nvPr/>
        </p:nvSpPr>
        <p:spPr bwMode="auto">
          <a:xfrm>
            <a:off x="5868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 name="Rectangle 36"/>
          <p:cNvSpPr>
            <a:spLocks noChangeArrowheads="1"/>
          </p:cNvSpPr>
          <p:nvPr/>
        </p:nvSpPr>
        <p:spPr bwMode="auto">
          <a:xfrm>
            <a:off x="6376988" y="23796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206</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2" name="Rectangle 36"/>
          <p:cNvSpPr>
            <a:spLocks noChangeArrowheads="1"/>
          </p:cNvSpPr>
          <p:nvPr/>
        </p:nvSpPr>
        <p:spPr bwMode="auto">
          <a:xfrm>
            <a:off x="3836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62</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3" name="Rectangle 36"/>
          <p:cNvSpPr>
            <a:spLocks noChangeArrowheads="1"/>
          </p:cNvSpPr>
          <p:nvPr/>
        </p:nvSpPr>
        <p:spPr bwMode="auto">
          <a:xfrm>
            <a:off x="434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4" name="Rectangle 36"/>
          <p:cNvSpPr>
            <a:spLocks noChangeArrowheads="1"/>
          </p:cNvSpPr>
          <p:nvPr/>
        </p:nvSpPr>
        <p:spPr bwMode="auto">
          <a:xfrm>
            <a:off x="4865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110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Rectangle 36"/>
          <p:cNvSpPr>
            <a:spLocks noChangeArrowheads="1"/>
          </p:cNvSpPr>
          <p:nvPr/>
        </p:nvSpPr>
        <p:spPr bwMode="auto">
          <a:xfrm>
            <a:off x="53736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128</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6" name="Rectangle 36"/>
          <p:cNvSpPr>
            <a:spLocks noChangeArrowheads="1"/>
          </p:cNvSpPr>
          <p:nvPr/>
        </p:nvSpPr>
        <p:spPr bwMode="auto">
          <a:xfrm>
            <a:off x="5894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154</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7" name="Rectangle 36"/>
          <p:cNvSpPr>
            <a:spLocks noChangeArrowheads="1"/>
          </p:cNvSpPr>
          <p:nvPr/>
        </p:nvSpPr>
        <p:spPr bwMode="auto">
          <a:xfrm>
            <a:off x="64023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sz="1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189</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8" name="Rectangle 36"/>
          <p:cNvSpPr>
            <a:spLocks noChangeArrowheads="1"/>
          </p:cNvSpPr>
          <p:nvPr/>
        </p:nvSpPr>
        <p:spPr bwMode="auto">
          <a:xfrm>
            <a:off x="6884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205</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9" name="Rectangle 38"/>
          <p:cNvSpPr>
            <a:spLocks noChangeArrowheads="1"/>
          </p:cNvSpPr>
          <p:nvPr/>
        </p:nvSpPr>
        <p:spPr bwMode="auto">
          <a:xfrm>
            <a:off x="7392988" y="39290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240</a:t>
            </a:r>
            <a:endParaRPr lang="en-US" altLang="ko-KR" sz="1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0" name="Rectangle 36"/>
          <p:cNvSpPr>
            <a:spLocks noChangeArrowheads="1"/>
          </p:cNvSpPr>
          <p:nvPr/>
        </p:nvSpPr>
        <p:spPr bwMode="auto">
          <a:xfrm>
            <a:off x="3824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endParaRPr lang="en-US" altLang="ko-KR" sz="18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41" name="Rectangle 36"/>
          <p:cNvSpPr>
            <a:spLocks noChangeArrowheads="1"/>
          </p:cNvSpPr>
          <p:nvPr/>
        </p:nvSpPr>
        <p:spPr bwMode="auto">
          <a:xfrm>
            <a:off x="433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2</a:t>
            </a:r>
          </a:p>
        </p:txBody>
      </p:sp>
      <p:sp>
        <p:nvSpPr>
          <p:cNvPr id="42" name="Rectangle 36"/>
          <p:cNvSpPr>
            <a:spLocks noChangeArrowheads="1"/>
          </p:cNvSpPr>
          <p:nvPr/>
        </p:nvSpPr>
        <p:spPr bwMode="auto">
          <a:xfrm>
            <a:off x="4852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a:t>
            </a:r>
          </a:p>
        </p:txBody>
      </p:sp>
      <p:sp>
        <p:nvSpPr>
          <p:cNvPr id="43" name="Rectangle 36"/>
          <p:cNvSpPr>
            <a:spLocks noChangeArrowheads="1"/>
          </p:cNvSpPr>
          <p:nvPr/>
        </p:nvSpPr>
        <p:spPr bwMode="auto">
          <a:xfrm>
            <a:off x="53609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a:t>
            </a:r>
          </a:p>
        </p:txBody>
      </p:sp>
      <p:sp>
        <p:nvSpPr>
          <p:cNvPr id="44" name="Rectangle 36"/>
          <p:cNvSpPr>
            <a:spLocks noChangeArrowheads="1"/>
          </p:cNvSpPr>
          <p:nvPr/>
        </p:nvSpPr>
        <p:spPr bwMode="auto">
          <a:xfrm>
            <a:off x="5881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a:t>
            </a:r>
          </a:p>
        </p:txBody>
      </p:sp>
      <p:sp>
        <p:nvSpPr>
          <p:cNvPr id="45" name="Rectangle 44"/>
          <p:cNvSpPr>
            <a:spLocks noChangeArrowheads="1"/>
          </p:cNvSpPr>
          <p:nvPr/>
        </p:nvSpPr>
        <p:spPr bwMode="auto">
          <a:xfrm>
            <a:off x="63896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1</a:t>
            </a:r>
          </a:p>
        </p:txBody>
      </p:sp>
      <p:sp>
        <p:nvSpPr>
          <p:cNvPr id="46" name="Rectangle 36"/>
          <p:cNvSpPr>
            <a:spLocks noChangeArrowheads="1"/>
          </p:cNvSpPr>
          <p:nvPr/>
        </p:nvSpPr>
        <p:spPr bwMode="auto">
          <a:xfrm>
            <a:off x="6872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0</a:t>
            </a:r>
          </a:p>
        </p:txBody>
      </p:sp>
      <p:sp>
        <p:nvSpPr>
          <p:cNvPr id="47" name="Rectangle 46"/>
          <p:cNvSpPr>
            <a:spLocks noChangeArrowheads="1"/>
          </p:cNvSpPr>
          <p:nvPr/>
        </p:nvSpPr>
        <p:spPr bwMode="auto">
          <a:xfrm>
            <a:off x="7380288" y="4576763"/>
            <a:ext cx="512762" cy="36036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defTabSz="1162050"/>
            <a:r>
              <a:rPr lang="en-US" altLang="ko-KR"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0</a:t>
            </a:r>
          </a:p>
        </p:txBody>
      </p:sp>
    </p:spTree>
    <p:extLst>
      <p:ext uri="{BB962C8B-B14F-4D97-AF65-F5344CB8AC3E}">
        <p14:creationId xmlns:p14="http://schemas.microsoft.com/office/powerpoint/2010/main" val="2626102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13707</TotalTime>
  <Words>977</Words>
  <Application>Microsoft Office PowerPoint</Application>
  <PresentationFormat>On-screen Show (4:3)</PresentationFormat>
  <Paragraphs>403</Paragraphs>
  <Slides>21</Slides>
  <Notes>5</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21</vt:i4>
      </vt:variant>
    </vt:vector>
  </HeadingPairs>
  <TitlesOfParts>
    <vt:vector size="27" baseType="lpstr">
      <vt:lpstr>blank</vt:lpstr>
      <vt:lpstr>Custom Design</vt:lpstr>
      <vt:lpstr>1_Custom Design</vt:lpstr>
      <vt:lpstr>2_Custom Design</vt:lpstr>
      <vt:lpstr>1_SharePoint Conference 2009 4x3</vt:lpstr>
      <vt:lpstr>Visio.Drawing.11</vt:lpstr>
      <vt:lpstr>JCTVC-N0169 Template-based Palette Prediction</vt:lpstr>
      <vt:lpstr>Motivation(1)</vt:lpstr>
      <vt:lpstr>Proposed Method</vt:lpstr>
      <vt:lpstr>Proposed Method</vt:lpstr>
      <vt:lpstr>Palette Template Update</vt:lpstr>
      <vt:lpstr>Palette Template Update</vt:lpstr>
      <vt:lpstr>Palette Template Update</vt:lpstr>
      <vt:lpstr>Palette Template Update</vt:lpstr>
      <vt:lpstr>Palette Template Update</vt:lpstr>
      <vt:lpstr>Palette Template Update</vt:lpstr>
      <vt:lpstr>Palette Template Update</vt:lpstr>
      <vt:lpstr>Palette Template Update</vt:lpstr>
      <vt:lpstr>Palette Template Update</vt:lpstr>
      <vt:lpstr>Palette Prediction</vt:lpstr>
      <vt:lpstr>Palette Prediction</vt:lpstr>
      <vt:lpstr>Palette Coding</vt:lpstr>
      <vt:lpstr>Palette Coding</vt:lpstr>
      <vt:lpstr>Simulation Results-lossy</vt:lpstr>
      <vt:lpstr>Simulation Results-lossless</vt:lpstr>
      <vt:lpstr>Closing Remarks</vt:lpstr>
      <vt:lpstr>PowerPoint Presentation</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模板库 4.0</dc:title>
  <dc:creator>dengxingchang 58345</dc:creator>
  <cp:lastModifiedBy>zhuwj</cp:lastModifiedBy>
  <cp:revision>261</cp:revision>
  <dcterms:created xsi:type="dcterms:W3CDTF">2010-11-19T00:07:11Z</dcterms:created>
  <dcterms:modified xsi:type="dcterms:W3CDTF">2013-07-30T12:46:52Z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1365749270</vt:lpwstr>
  </property>
</Properties>
</file>