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Default Extension="bin" ContentType="application/vnd.openxmlformats-officedocument.oleObject"/>
  <Override PartName="/ppt/theme/theme4.xml" ContentType="application/vnd.openxmlformats-officedocument.theme+xml"/>
  <Override PartName="/ppt/slideLayouts/slideLayout7.xml" ContentType="application/vnd.openxmlformats-officedocument.presentationml.slideLayout+xml"/>
  <Override PartName="/ppt/theme/theme5.xml" ContentType="application/vnd.openxmlformats-officedocument.theme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vml" ContentType="application/vnd.openxmlformats-officedocument.vmlDrawing"/>
  <Override PartName="/ppt/slideMasters/slideMaster6.xml" ContentType="application/vnd.openxmlformats-officedocument.presentationml.slideMaster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  <p:sldMasterId id="2147483665" r:id="rId2"/>
    <p:sldMasterId id="2147483667" r:id="rId3"/>
    <p:sldMasterId id="2147483669" r:id="rId4"/>
    <p:sldMasterId id="2147483671" r:id="rId5"/>
    <p:sldMasterId id="2147483673" r:id="rId6"/>
  </p:sldMasterIdLst>
  <p:notesMasterIdLst>
    <p:notesMasterId r:id="rId14"/>
  </p:notesMasterIdLst>
  <p:sldIdLst>
    <p:sldId id="275" r:id="rId7"/>
    <p:sldId id="398" r:id="rId8"/>
    <p:sldId id="361" r:id="rId9"/>
    <p:sldId id="399" r:id="rId10"/>
    <p:sldId id="406" r:id="rId11"/>
    <p:sldId id="416" r:id="rId12"/>
    <p:sldId id="410" r:id="rId13"/>
  </p:sldIdLst>
  <p:sldSz cx="9144000" cy="6858000" type="screen4x3"/>
  <p:notesSz cx="6797675" cy="992822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00"/>
    <a:srgbClr val="0000CC"/>
    <a:srgbClr val="4F81BD"/>
    <a:srgbClr val="C0504D"/>
    <a:srgbClr val="FFDE75"/>
    <a:srgbClr val="FFCE33"/>
    <a:srgbClr val="B9D37F"/>
    <a:srgbClr val="A8C860"/>
    <a:srgbClr val="F2B8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어두운 스타일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9012ECD-51FC-41F1-AA8D-1B2483CD663E}" styleName="밝은 스타일 2 - 강조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8603FDC-E32A-4AB5-989C-0864C3EAD2B8}" styleName="테마 스타일 2 - 강조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2833802-FEF1-4C79-8D5D-14CF1EAF98D9}" styleName="밝은 스타일 2 - 강조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D03447BB-5D67-496B-8E87-E561075AD55C}" styleName="어두운 스타일 1 - 강조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어두운 스타일 1 - 강조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어두운 스타일 1 - 강조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13" autoAdjust="0"/>
    <p:restoredTop sz="99214" autoAdjust="0"/>
  </p:normalViewPr>
  <p:slideViewPr>
    <p:cSldViewPr>
      <p:cViewPr varScale="1">
        <p:scale>
          <a:sx n="78" d="100"/>
          <a:sy n="78" d="100"/>
        </p:scale>
        <p:origin x="-96" y="-126"/>
      </p:cViewPr>
      <p:guideLst>
        <p:guide orient="horz" pos="3929"/>
        <p:guide pos="57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C96B03-CE30-41C7-81DB-AD9C6B2BE5CD}" type="datetimeFigureOut">
              <a:rPr lang="ko-KR" altLang="en-US" smtClean="0"/>
              <a:pPr/>
              <a:t>2013-07-30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8AC1FF-8650-4A77-9F43-503846084B9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385071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ED402-0501-4C2B-B163-21A42B9387FC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AC1FF-8650-4A77-9F43-503846084B95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6039458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There is unnecessary </a:t>
            </a:r>
            <a:r>
              <a:rPr lang="en-US" altLang="ko-KR" dirty="0" err="1" smtClean="0"/>
              <a:t>signalling</a:t>
            </a:r>
            <a:r>
              <a:rPr lang="en-US" altLang="ko-KR" dirty="0" smtClean="0"/>
              <a:t> of DPB-related</a:t>
            </a:r>
            <a:r>
              <a:rPr lang="en-US" altLang="ko-KR" baseline="0" dirty="0" smtClean="0"/>
              <a:t> </a:t>
            </a:r>
            <a:r>
              <a:rPr lang="en-US" altLang="ko-KR" baseline="0" dirty="0" err="1" smtClean="0"/>
              <a:t>paramteres</a:t>
            </a:r>
            <a:r>
              <a:rPr lang="en-US" altLang="ko-KR" baseline="0" dirty="0" smtClean="0"/>
              <a:t> since sps_max_sub_layers_minus1 is inferred to be vps_max_sub_layers_minus1 for EL.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AC1FF-8650-4A77-9F43-503846084B95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6039458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The first</a:t>
            </a:r>
            <a:r>
              <a:rPr lang="en-US" altLang="ko-KR" baseline="0" dirty="0" smtClean="0"/>
              <a:t> proposal is to signal the maximum number of sub-layers for each layer in VPS extension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AC1FF-8650-4A77-9F43-503846084B95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6039458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The</a:t>
            </a:r>
            <a:r>
              <a:rPr lang="en-US" altLang="ko-KR" baseline="0" dirty="0" smtClean="0"/>
              <a:t> second proposal is to signal syntax elements which are DPB related parameters in VPS extension</a:t>
            </a:r>
          </a:p>
          <a:p>
            <a:r>
              <a:rPr lang="en-US" altLang="ko-KR" baseline="0" dirty="0" smtClean="0"/>
              <a:t>The assumption in this proposal is that each layer has a different DPB, and there is independent management of DPB for </a:t>
            </a:r>
            <a:r>
              <a:rPr lang="en-US" altLang="ko-KR" baseline="0" smtClean="0"/>
              <a:t>each layer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AC1FF-8650-4A77-9F43-503846084B95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6039458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AC1FF-8650-4A77-9F43-503846084B95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6039458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AC1FF-8650-4A77-9F43-503846084B95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603945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57290" y="3786190"/>
            <a:ext cx="6400800" cy="2000264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ctr" defTabSz="914400" rtl="0" eaLnBrk="1" fontAlgn="auto" latinLnBrk="1" hangingPunct="1">
              <a:lnSpc>
                <a:spcPts val="12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GB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400288" cy="365125"/>
          </a:xfrm>
          <a:prstGeom prst="rect">
            <a:avLst/>
          </a:prstGeom>
        </p:spPr>
        <p:txBody>
          <a:bodyPr/>
          <a:lstStyle>
            <a:lvl1pPr algn="ctr">
              <a:defRPr sz="1600">
                <a:solidFill>
                  <a:schemeClr val="tx1"/>
                </a:solidFill>
              </a:defRPr>
            </a:lvl1pPr>
          </a:lstStyle>
          <a:p>
            <a:pPr latinLnBrk="0"/>
            <a:fld id="{7CDE1998-6F37-41A9-AB87-EE25A6E6C910}" type="datetime2">
              <a:rPr lang="en-US" altLang="ko-KR" smtClean="0">
                <a:solidFill>
                  <a:prstClr val="black"/>
                </a:solidFill>
              </a:rPr>
              <a:pPr latinLnBrk="0"/>
              <a:t>Tuesday, July 30, 2013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600"/>
            </a:lvl1pPr>
          </a:lstStyle>
          <a:p>
            <a:pPr latinLnBrk="0"/>
            <a:endParaRPr lang="en-GB" dirty="0">
              <a:solidFill>
                <a:prstClr val="black"/>
              </a:solidFill>
            </a:endParaRPr>
          </a:p>
        </p:txBody>
      </p:sp>
      <p:graphicFrame>
        <p:nvGraphicFramePr>
          <p:cNvPr id="7" name="Object 2"/>
          <p:cNvGraphicFramePr>
            <a:graphicFrameLocks noChangeAspect="1"/>
          </p:cNvGraphicFramePr>
          <p:nvPr userDrawn="1"/>
        </p:nvGraphicFramePr>
        <p:xfrm>
          <a:off x="611188" y="1643050"/>
          <a:ext cx="8532812" cy="1571636"/>
        </p:xfrm>
        <a:graphic>
          <a:graphicData uri="http://schemas.openxmlformats.org/presentationml/2006/ole">
            <p:oleObj spid="_x0000_s9775" name="Image" r:id="rId3" imgW="7619048" imgH="1460317" progId="">
              <p:embed/>
            </p:oleObj>
          </a:graphicData>
        </a:graphic>
      </p:graphicFrame>
      <p:pic>
        <p:nvPicPr>
          <p:cNvPr id="8" name="Picture 11" descr="Untitled-5 copy"/>
          <p:cNvPicPr>
            <a:picLocks noChangeAspect="1" noChangeArrowheads="1"/>
          </p:cNvPicPr>
          <p:nvPr userDrawn="1"/>
        </p:nvPicPr>
        <p:blipFill>
          <a:blip r:embed="rId4" cstate="print"/>
          <a:srcRect l="88594"/>
          <a:stretch>
            <a:fillRect/>
          </a:stretch>
        </p:blipFill>
        <p:spPr bwMode="auto">
          <a:xfrm>
            <a:off x="0" y="1643050"/>
            <a:ext cx="611188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678910"/>
            <a:ext cx="7772400" cy="1470025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4000" b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en-GB" dirty="0"/>
          </a:p>
        </p:txBody>
      </p:sp>
    </p:spTree>
  </p:cSld>
  <p:clrMapOvr>
    <a:masterClrMapping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5720" y="1000108"/>
            <a:ext cx="8572560" cy="550072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Font typeface="Wingdings" pitchFamily="2" charset="2"/>
              <a:buChar char="q"/>
              <a:defRPr sz="2000" b="1">
                <a:latin typeface="Cambria" pitchFamily="18" charset="0"/>
              </a:defRPr>
            </a:lvl1pPr>
            <a:lvl2pPr>
              <a:buFont typeface="Wingdings" pitchFamily="2" charset="2"/>
              <a:buChar char="v"/>
              <a:defRPr sz="1800" b="0">
                <a:latin typeface="Cambria" pitchFamily="18" charset="0"/>
              </a:defRPr>
            </a:lvl2pPr>
            <a:lvl3pPr>
              <a:buFont typeface="Wingdings" pitchFamily="2" charset="2"/>
              <a:buChar char="Ø"/>
              <a:defRPr sz="1600">
                <a:latin typeface="Cambria" pitchFamily="18" charset="0"/>
              </a:defRPr>
            </a:lvl3pPr>
            <a:lvl4pPr>
              <a:buFont typeface="Courier New" pitchFamily="49" charset="0"/>
              <a:buChar char="o"/>
              <a:defRPr sz="1400">
                <a:latin typeface="Cambria" pitchFamily="18" charset="0"/>
              </a:defRPr>
            </a:lvl4pPr>
            <a:lvl5pPr>
              <a:defRPr sz="1200">
                <a:latin typeface="Cambria" pitchFamily="18" charset="0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en-GB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536694"/>
            <a:ext cx="3233750" cy="292079"/>
          </a:xfrm>
          <a:prstGeom prst="rect">
            <a:avLst/>
          </a:prstGeom>
        </p:spPr>
        <p:txBody>
          <a:bodyPr/>
          <a:lstStyle>
            <a:lvl1pPr algn="ctr">
              <a:defRPr sz="1200"/>
            </a:lvl1pPr>
          </a:lstStyle>
          <a:p>
            <a:pPr latinLnBrk="0"/>
            <a:r>
              <a:rPr lang="en-GB" dirty="0" smtClean="0">
                <a:solidFill>
                  <a:prstClr val="black"/>
                </a:solidFill>
              </a:rPr>
              <a:t>ETRI Proprietary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072330" y="6536694"/>
            <a:ext cx="1785950" cy="292079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latinLnBrk="0"/>
            <a:fld id="{E6402424-2B17-451F-8092-69F2D56BACDE}" type="slidenum">
              <a:rPr lang="en-GB" smtClean="0">
                <a:solidFill>
                  <a:prstClr val="black"/>
                </a:solidFill>
              </a:rPr>
              <a:pPr latinLnBrk="0"/>
              <a:t>‹#›</a:t>
            </a:fld>
            <a:endParaRPr lang="en-GB" dirty="0">
              <a:solidFill>
                <a:prstClr val="black"/>
              </a:solidFill>
            </a:endParaRPr>
          </a:p>
        </p:txBody>
      </p:sp>
      <p:pic>
        <p:nvPicPr>
          <p:cNvPr id="10" name="Picture 3" descr="Untitled-3 copy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5170" y="6536694"/>
            <a:ext cx="1579549" cy="287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9" descr="워드마크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6595109"/>
            <a:ext cx="736574" cy="152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제목 1"/>
          <p:cNvSpPr>
            <a:spLocks noGrp="1"/>
          </p:cNvSpPr>
          <p:nvPr>
            <p:ph type="ctrTitle"/>
          </p:nvPr>
        </p:nvSpPr>
        <p:spPr>
          <a:xfrm>
            <a:off x="285720" y="106993"/>
            <a:ext cx="8572560" cy="7143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anchor="ctr">
            <a:normAutofit/>
          </a:bodyPr>
          <a:lstStyle>
            <a:lvl1pPr>
              <a:defRPr sz="3600" b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HY헤드라인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en-GB" dirty="0"/>
          </a:p>
        </p:txBody>
      </p:sp>
      <p:cxnSp>
        <p:nvCxnSpPr>
          <p:cNvPr id="14" name="직선 연결선 13"/>
          <p:cNvCxnSpPr/>
          <p:nvPr userDrawn="1"/>
        </p:nvCxnSpPr>
        <p:spPr>
          <a:xfrm>
            <a:off x="285720" y="840140"/>
            <a:ext cx="8572560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Untitled-5 copy"/>
          <p:cNvPicPr>
            <a:picLocks noChangeArrowheads="1"/>
          </p:cNvPicPr>
          <p:nvPr userDrawn="1"/>
        </p:nvPicPr>
        <p:blipFill>
          <a:blip r:embed="rId2" cstate="print">
            <a:lum bright="10000"/>
          </a:blip>
          <a:srcRect l="88594"/>
          <a:stretch>
            <a:fillRect/>
          </a:stretch>
        </p:blipFill>
        <p:spPr bwMode="auto">
          <a:xfrm>
            <a:off x="714348" y="2027135"/>
            <a:ext cx="7786742" cy="21431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2214554"/>
            <a:ext cx="7772400" cy="13620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/>
          <a:lstStyle>
            <a:lvl1pPr marL="857250" indent="-857250" algn="ctr">
              <a:buFontTx/>
              <a:buNone/>
              <a:defRPr sz="4000" b="0" cap="small" baseline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en-GB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 hasCustomPrompt="1"/>
          </p:nvPr>
        </p:nvSpPr>
        <p:spPr>
          <a:xfrm>
            <a:off x="1643042" y="3571887"/>
            <a:ext cx="6215106" cy="1571625"/>
          </a:xfrm>
          <a:prstGeom prst="rect">
            <a:avLst/>
          </a:prstGeom>
        </p:spPr>
        <p:txBody>
          <a:bodyPr anchor="b"/>
          <a:lstStyle>
            <a:lvl1pPr marL="0" indent="0"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dirty="0" smtClean="0"/>
              <a:t> 마스터 텍스트 스타일을 편집합니다</a:t>
            </a:r>
          </a:p>
        </p:txBody>
      </p:sp>
      <p:sp>
        <p:nvSpPr>
          <p:cNvPr id="13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536694"/>
            <a:ext cx="3233750" cy="292079"/>
          </a:xfrm>
          <a:prstGeom prst="rect">
            <a:avLst/>
          </a:prstGeom>
        </p:spPr>
        <p:txBody>
          <a:bodyPr/>
          <a:lstStyle>
            <a:lvl1pPr algn="ctr">
              <a:defRPr sz="1200"/>
            </a:lvl1pPr>
          </a:lstStyle>
          <a:p>
            <a:pPr latinLnBrk="0"/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4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072330" y="6536694"/>
            <a:ext cx="1785950" cy="292079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latinLnBrk="0"/>
            <a:fld id="{E6402424-2B17-451F-8092-69F2D56BACDE}" type="slidenum">
              <a:rPr lang="en-GB" smtClean="0">
                <a:solidFill>
                  <a:prstClr val="black"/>
                </a:solidFill>
              </a:rPr>
              <a:pPr latinLnBrk="0"/>
              <a:t>‹#›</a:t>
            </a:fld>
            <a:endParaRPr lang="en-GB" dirty="0">
              <a:solidFill>
                <a:prstClr val="black"/>
              </a:solidFill>
            </a:endParaRPr>
          </a:p>
        </p:txBody>
      </p:sp>
      <p:pic>
        <p:nvPicPr>
          <p:cNvPr id="15" name="Picture 3" descr="Untitled-3 copy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65170" y="6536694"/>
            <a:ext cx="1579549" cy="287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9" descr="워드마크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6595109"/>
            <a:ext cx="736574" cy="152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7"/>
          <p:cNvSpPr>
            <a:spLocks noGrp="1"/>
          </p:cNvSpPr>
          <p:nvPr>
            <p:ph type="sldNum" sz="quarter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693AE77-AE9C-480E-88FA-38D0A3C87E36}" type="slidenum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06035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7"/>
          <p:cNvSpPr>
            <a:spLocks noGrp="1"/>
          </p:cNvSpPr>
          <p:nvPr>
            <p:ph type="sldNum" sz="quarter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693AE77-AE9C-480E-88FA-38D0A3C87E36}" type="slidenum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7"/>
          <p:cNvSpPr>
            <a:spLocks noGrp="1"/>
          </p:cNvSpPr>
          <p:nvPr>
            <p:ph type="sldNum" sz="quarter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693AE77-AE9C-480E-88FA-38D0A3C87E36}" type="slidenum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7"/>
          <p:cNvSpPr>
            <a:spLocks noGrp="1"/>
          </p:cNvSpPr>
          <p:nvPr>
            <p:ph type="sldNum" sz="quarter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693AE77-AE9C-480E-88FA-38D0A3C87E36}" type="slidenum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7"/>
          <p:cNvSpPr>
            <a:spLocks noGrp="1"/>
          </p:cNvSpPr>
          <p:nvPr>
            <p:ph type="sldNum" sz="quarter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693AE77-AE9C-480E-88FA-38D0A3C87E36}" type="slidenum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6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7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홍보팀\2010년도\ETRI발표자료 탬플릿 제작\ETRI PPT 자료\ETRI템플릿 JPG\007\04.기관 템플릿(칼라이미지)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525"/>
            <a:ext cx="9144000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슬라이드 번호 개체 틀 7"/>
          <p:cNvSpPr>
            <a:spLocks noGrp="1"/>
          </p:cNvSpPr>
          <p:nvPr>
            <p:ph type="sldNum" sz="quarter" idx="4"/>
          </p:nvPr>
        </p:nvSpPr>
        <p:spPr>
          <a:xfrm>
            <a:off x="690245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400" spc="-150">
                <a:solidFill>
                  <a:schemeClr val="tx1"/>
                </a:solidFill>
                <a:latin typeface="+mn-ea"/>
                <a:ea typeface="+mn-ea"/>
              </a:defRPr>
            </a:lvl1pPr>
          </a:lstStyle>
          <a:p>
            <a:pPr>
              <a:defRPr/>
            </a:pPr>
            <a:fld id="{2338604D-EE28-4743-A776-07A79F58B1EE}" type="slidenum">
              <a:rPr lang="ko-KR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4164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홍보팀\2010년도\ETRI발표자료 탬플릿 제작\ETRI PPT 자료\ETRI템플릿 JPG\007\04.기관 템플릿(칼라이미지)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525"/>
            <a:ext cx="9144000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슬라이드 번호 개체 틀 7"/>
          <p:cNvSpPr>
            <a:spLocks noGrp="1"/>
          </p:cNvSpPr>
          <p:nvPr>
            <p:ph type="sldNum" sz="quarter" idx="4"/>
          </p:nvPr>
        </p:nvSpPr>
        <p:spPr>
          <a:xfrm>
            <a:off x="690245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400" spc="-150">
                <a:solidFill>
                  <a:schemeClr val="tx1"/>
                </a:solidFill>
                <a:latin typeface="+mn-ea"/>
                <a:ea typeface="+mn-ea"/>
              </a:defRPr>
            </a:lvl1pPr>
          </a:lstStyle>
          <a:p>
            <a:pPr>
              <a:defRPr/>
            </a:pPr>
            <a:fld id="{2338604D-EE28-4743-A776-07A79F58B1EE}" type="slidenum">
              <a:rPr lang="ko-KR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홍보팀\2010년도\ETRI발표자료 탬플릿 제작\ETRI PPT 자료\ETRI템플릿 JPG\007\04.기관 템플릿(칼라이미지)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525"/>
            <a:ext cx="9144000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슬라이드 번호 개체 틀 7"/>
          <p:cNvSpPr>
            <a:spLocks noGrp="1"/>
          </p:cNvSpPr>
          <p:nvPr>
            <p:ph type="sldNum" sz="quarter" idx="4"/>
          </p:nvPr>
        </p:nvSpPr>
        <p:spPr>
          <a:xfrm>
            <a:off x="690245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400" spc="-150">
                <a:solidFill>
                  <a:schemeClr val="tx1"/>
                </a:solidFill>
                <a:latin typeface="+mn-ea"/>
                <a:ea typeface="+mn-ea"/>
              </a:defRPr>
            </a:lvl1pPr>
          </a:lstStyle>
          <a:p>
            <a:pPr>
              <a:defRPr/>
            </a:pPr>
            <a:fld id="{2338604D-EE28-4743-A776-07A79F58B1EE}" type="slidenum">
              <a:rPr lang="ko-KR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홍보팀\2010년도\ETRI발표자료 탬플릿 제작\ETRI PPT 자료\ETRI템플릿 JPG\007\04.기관 템플릿(칼라이미지)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525"/>
            <a:ext cx="9144000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슬라이드 번호 개체 틀 7"/>
          <p:cNvSpPr>
            <a:spLocks noGrp="1"/>
          </p:cNvSpPr>
          <p:nvPr>
            <p:ph type="sldNum" sz="quarter" idx="4"/>
          </p:nvPr>
        </p:nvSpPr>
        <p:spPr>
          <a:xfrm>
            <a:off x="690245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400" spc="-150">
                <a:solidFill>
                  <a:schemeClr val="tx1"/>
                </a:solidFill>
                <a:latin typeface="+mn-ea"/>
                <a:ea typeface="+mn-ea"/>
              </a:defRPr>
            </a:lvl1pPr>
          </a:lstStyle>
          <a:p>
            <a:pPr>
              <a:defRPr/>
            </a:pPr>
            <a:fld id="{2338604D-EE28-4743-A776-07A79F58B1EE}" type="slidenum">
              <a:rPr lang="ko-KR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홍보팀\2010년도\ETRI발표자료 탬플릿 제작\ETRI PPT 자료\ETRI템플릿 JPG\007\04.기관 템플릿(칼라이미지)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525"/>
            <a:ext cx="9144000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슬라이드 번호 개체 틀 7"/>
          <p:cNvSpPr>
            <a:spLocks noGrp="1"/>
          </p:cNvSpPr>
          <p:nvPr>
            <p:ph type="sldNum" sz="quarter" idx="4"/>
          </p:nvPr>
        </p:nvSpPr>
        <p:spPr>
          <a:xfrm>
            <a:off x="690245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400" spc="-150">
                <a:solidFill>
                  <a:schemeClr val="tx1"/>
                </a:solidFill>
                <a:latin typeface="+mn-ea"/>
                <a:ea typeface="+mn-ea"/>
              </a:defRPr>
            </a:lvl1pPr>
          </a:lstStyle>
          <a:p>
            <a:pPr>
              <a:defRPr/>
            </a:pPr>
            <a:fld id="{2338604D-EE28-4743-A776-07A79F58B1EE}" type="slidenum">
              <a:rPr lang="ko-KR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14362" y="1643050"/>
            <a:ext cx="7958166" cy="1470025"/>
          </a:xfrm>
        </p:spPr>
        <p:txBody>
          <a:bodyPr>
            <a:normAutofit/>
          </a:bodyPr>
          <a:lstStyle/>
          <a:p>
            <a:pPr algn="l"/>
            <a:r>
              <a:rPr lang="en-GB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&lt;JCTVC-N0157/</a:t>
            </a:r>
            <a:r>
              <a:rPr lang="en-US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JCT3V-E0076&gt;</a:t>
            </a:r>
            <a:r>
              <a:rPr lang="en-US" sz="2400" b="1" dirty="0" smtClean="0">
                <a:solidFill>
                  <a:srgbClr val="FFC000"/>
                </a:solidFill>
              </a:rPr>
              <a:t/>
            </a:r>
            <a:br>
              <a:rPr lang="en-US" sz="2400" b="1" dirty="0" smtClean="0">
                <a:solidFill>
                  <a:srgbClr val="FFC000"/>
                </a:solidFill>
              </a:rPr>
            </a:br>
            <a:r>
              <a:rPr lang="en-GB" sz="2800" b="1" dirty="0" smtClean="0">
                <a:solidFill>
                  <a:schemeClr val="bg1"/>
                </a:solidFill>
              </a:rPr>
              <a:t>MV-HEVC/SHVC HLS: On signalling of </a:t>
            </a:r>
            <a:r>
              <a:rPr lang="en-GB" sz="2800" b="1" dirty="0" err="1" smtClean="0">
                <a:solidFill>
                  <a:schemeClr val="bg1"/>
                </a:solidFill>
              </a:rPr>
              <a:t>sps</a:t>
            </a:r>
            <a:r>
              <a:rPr lang="en-GB" sz="2800" b="1" dirty="0" smtClean="0">
                <a:solidFill>
                  <a:schemeClr val="bg1"/>
                </a:solidFill>
              </a:rPr>
              <a:t>_</a:t>
            </a:r>
            <a:r>
              <a:rPr lang="en-US" sz="2800" b="1" dirty="0" smtClean="0">
                <a:solidFill>
                  <a:schemeClr val="bg1"/>
                </a:solidFill>
              </a:rPr>
              <a:t>max_sub_layers_minus</a:t>
            </a:r>
            <a:r>
              <a:rPr lang="en-US" sz="2800" b="1" dirty="0">
                <a:solidFill>
                  <a:schemeClr val="bg1"/>
                </a:solidFill>
              </a:rPr>
              <a:t>1</a:t>
            </a:r>
            <a:endParaRPr lang="en-GB" sz="2800" b="1" dirty="0">
              <a:solidFill>
                <a:schemeClr val="bg1"/>
              </a:solidFill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11202" y="4095882"/>
            <a:ext cx="7103142" cy="178139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Jung Won Kang</a:t>
            </a:r>
          </a:p>
        </p:txBody>
      </p:sp>
      <p:pic>
        <p:nvPicPr>
          <p:cNvPr id="7170" name="Picture 2" descr="E:\각종양식\연구원CI\ci_jpg\wordmar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381328"/>
            <a:ext cx="1571353" cy="32584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02424-2B17-451F-8092-69F2D56BACDE}" type="slidenum">
              <a:rPr lang="en-GB" smtClean="0">
                <a:solidFill>
                  <a:prstClr val="black"/>
                </a:solidFill>
              </a:rPr>
              <a:pPr/>
              <a:t>2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indent="-381000"/>
            <a:r>
              <a:rPr lang="en-US" altLang="ko-KR" sz="3200" dirty="0" smtClean="0"/>
              <a:t>Problem Statement</a:t>
            </a:r>
            <a:endParaRPr lang="en-US" altLang="ko-KR" sz="3200" b="1" dirty="0"/>
          </a:p>
        </p:txBody>
      </p:sp>
      <p:sp>
        <p:nvSpPr>
          <p:cNvPr id="8" name="내용 개체 틀 1"/>
          <p:cNvSpPr>
            <a:spLocks noGrp="1"/>
          </p:cNvSpPr>
          <p:nvPr>
            <p:ph idx="1"/>
          </p:nvPr>
        </p:nvSpPr>
        <p:spPr>
          <a:xfrm>
            <a:off x="285720" y="1000108"/>
            <a:ext cx="8572560" cy="5500726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US" altLang="ko-KR" dirty="0" smtClean="0"/>
              <a:t>In the SHVC draft text 2.0 and MV-HEVC draft text 4.0</a:t>
            </a:r>
          </a:p>
          <a:p>
            <a:pPr lvl="1">
              <a:spcBef>
                <a:spcPts val="600"/>
              </a:spcBef>
            </a:pPr>
            <a:r>
              <a:rPr lang="en-US" altLang="ko-KR" dirty="0" smtClean="0"/>
              <a:t>Parsing dependency between SPS and VPS</a:t>
            </a:r>
          </a:p>
          <a:p>
            <a:pPr lvl="2">
              <a:spcBef>
                <a:spcPts val="600"/>
              </a:spcBef>
            </a:pPr>
            <a:r>
              <a:rPr lang="en-US" altLang="ko-KR" dirty="0" smtClean="0"/>
              <a:t>For layer with </a:t>
            </a:r>
            <a:r>
              <a:rPr lang="en-US" altLang="ko-KR" dirty="0" err="1" smtClean="0"/>
              <a:t>nuh_layer_id</a:t>
            </a:r>
            <a:r>
              <a:rPr lang="en-US" altLang="ko-KR" dirty="0" smtClean="0"/>
              <a:t> &gt;0, sps_max_sub_layers_minus1 is inferred to be vps_max_sub_layers_minus1</a:t>
            </a:r>
          </a:p>
          <a:p>
            <a:pPr lvl="2">
              <a:spcBef>
                <a:spcPts val="600"/>
              </a:spcBef>
            </a:pPr>
            <a:r>
              <a:rPr lang="en-US" altLang="ko-KR" dirty="0" smtClean="0"/>
              <a:t>DPB related </a:t>
            </a:r>
            <a:r>
              <a:rPr lang="en-US" altLang="ko-KR" dirty="0" smtClean="0"/>
              <a:t>parameters in SPS </a:t>
            </a:r>
            <a:r>
              <a:rPr lang="en-US" altLang="ko-KR" dirty="0" smtClean="0"/>
              <a:t>depend on sps_max_sub_layers_minus1</a:t>
            </a: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72294643"/>
              </p:ext>
            </p:extLst>
          </p:nvPr>
        </p:nvGraphicFramePr>
        <p:xfrm>
          <a:off x="1475656" y="2924944"/>
          <a:ext cx="6336427" cy="3169920"/>
        </p:xfrm>
        <a:graphic>
          <a:graphicData uri="http://schemas.openxmlformats.org/drawingml/2006/table">
            <a:tbl>
              <a:tblPr/>
              <a:tblGrid>
                <a:gridCol w="5532411"/>
                <a:gridCol w="804016"/>
              </a:tblGrid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 err="1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seq_parameter_set_rbsp</a:t>
                      </a:r>
                      <a:r>
                        <a:rPr lang="en-GB" sz="1200" dirty="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( ) {</a:t>
                      </a:r>
                      <a:endParaRPr lang="ko-KR" sz="1200" dirty="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200" b="1">
                          <a:effectLst/>
                          <a:latin typeface="Arial Narrow" pitchFamily="34" charset="0"/>
                          <a:ea typeface="맑은 고딕"/>
                        </a:rPr>
                        <a:t>Descriptor</a:t>
                      </a:r>
                      <a:endParaRPr lang="ko-KR" sz="1200" b="1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 dirty="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	</a:t>
                      </a:r>
                      <a:r>
                        <a:rPr lang="en-GB" sz="1200" b="1" dirty="0" err="1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sps_video_parameter_set_id</a:t>
                      </a:r>
                      <a:endParaRPr lang="ko-KR" sz="1200" dirty="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</a:rPr>
                        <a:t>u(4)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effectLst/>
                          <a:highlight>
                            <a:srgbClr val="00FFFF"/>
                          </a:highlight>
                          <a:latin typeface="Arial Narrow" pitchFamily="34" charset="0"/>
                          <a:ea typeface="맑은 고딕"/>
                          <a:cs typeface="Times New Roman"/>
                        </a:rPr>
                        <a:t>	if( nuh_layer_id  = =  0 ) {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</a:rPr>
                        <a:t> 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		sps_max_sub_layers_minus1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</a:rPr>
                        <a:t>u(3)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 dirty="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		</a:t>
                      </a:r>
                      <a:r>
                        <a:rPr lang="en-GB" sz="1200" b="1" dirty="0" err="1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sps_temporal_id_nesting_flag</a:t>
                      </a:r>
                      <a:endParaRPr lang="ko-KR" sz="1200" dirty="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</a:rPr>
                        <a:t>u(1)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		</a:t>
                      </a: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profile_tier_level( 1, sps_max_sub_layers_minus1 )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</a:rPr>
                        <a:t> 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 dirty="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	</a:t>
                      </a:r>
                      <a:r>
                        <a:rPr lang="en-GB" sz="1200" dirty="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}</a:t>
                      </a:r>
                      <a:endParaRPr lang="ko-KR" sz="1200" dirty="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</a:rPr>
                        <a:t> 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…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</a:rPr>
                        <a:t> 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	sps_sub_layer_ordering_info_present_flag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</a:rPr>
                        <a:t>u(1)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	for( i = ( sps_sub_layer_ordering_info_present_flag ? 0 : sps_max_sub_layers_minus1 );</a:t>
                      </a:r>
                      <a:br>
                        <a:rPr lang="en-GB" sz="120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</a:b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			i  &lt;=  </a:t>
                      </a:r>
                      <a:r>
                        <a:rPr lang="en-GB" sz="1200">
                          <a:effectLst/>
                          <a:highlight>
                            <a:srgbClr val="00FFFF"/>
                          </a:highlight>
                          <a:latin typeface="Arial Narrow" pitchFamily="34" charset="0"/>
                          <a:ea typeface="맑은 고딕"/>
                          <a:cs typeface="Times New Roman"/>
                        </a:rPr>
                        <a:t>sps_max_sub_layers_minus1</a:t>
                      </a: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; i++ ) {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</a:rPr>
                        <a:t> 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		sps_max_dec_pic_buffering_minus1</a:t>
                      </a: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[ i ]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</a:rPr>
                        <a:t>ue(v)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		sps_max_num_reorder_pics</a:t>
                      </a: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[ i ]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200" dirty="0" err="1">
                          <a:effectLst/>
                          <a:latin typeface="Arial Narrow" pitchFamily="34" charset="0"/>
                          <a:ea typeface="맑은 고딕"/>
                        </a:rPr>
                        <a:t>ue</a:t>
                      </a:r>
                      <a:r>
                        <a:rPr lang="en-GB" sz="1200" dirty="0">
                          <a:effectLst/>
                          <a:latin typeface="Arial Narrow" pitchFamily="34" charset="0"/>
                          <a:ea typeface="맑은 고딕"/>
                        </a:rPr>
                        <a:t>(v)</a:t>
                      </a:r>
                      <a:endParaRPr lang="ko-KR" sz="1200" dirty="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		sps_max_latency_increase_plus1</a:t>
                      </a: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[ i ]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</a:rPr>
                        <a:t>ue(v)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	}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</a:rPr>
                        <a:t> 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 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</a:rPr>
                        <a:t> 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}</a:t>
                      </a:r>
                      <a:endParaRPr lang="ko-KR" sz="1200" dirty="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200" dirty="0">
                          <a:effectLst/>
                          <a:latin typeface="Arial Narrow" pitchFamily="34" charset="0"/>
                          <a:ea typeface="맑은 고딕"/>
                        </a:rPr>
                        <a:t> </a:t>
                      </a:r>
                      <a:endParaRPr lang="ko-KR" sz="1200" dirty="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900153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02424-2B17-451F-8092-69F2D56BACDE}" type="slidenum">
              <a:rPr lang="en-GB" smtClean="0">
                <a:solidFill>
                  <a:prstClr val="black"/>
                </a:solidFill>
              </a:rPr>
              <a:pPr/>
              <a:t>3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indent="-381000"/>
            <a:r>
              <a:rPr lang="en-US" altLang="ko-KR" sz="3200" dirty="0" smtClean="0"/>
              <a:t>Problem Statement</a:t>
            </a:r>
            <a:endParaRPr lang="en-US" altLang="ko-KR" sz="3200" b="1" dirty="0"/>
          </a:p>
        </p:txBody>
      </p:sp>
      <p:sp>
        <p:nvSpPr>
          <p:cNvPr id="8" name="내용 개체 틀 1"/>
          <p:cNvSpPr>
            <a:spLocks noGrp="1"/>
          </p:cNvSpPr>
          <p:nvPr>
            <p:ph idx="1"/>
          </p:nvPr>
        </p:nvSpPr>
        <p:spPr>
          <a:xfrm>
            <a:off x="285720" y="1000108"/>
            <a:ext cx="8572560" cy="5500726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US" altLang="ko-KR" dirty="0" smtClean="0"/>
              <a:t>In the SHVC draft text 2.0 and MV-HEVC draft text 4.0</a:t>
            </a:r>
          </a:p>
          <a:p>
            <a:pPr lvl="1">
              <a:spcBef>
                <a:spcPts val="600"/>
              </a:spcBef>
            </a:pPr>
            <a:r>
              <a:rPr lang="en-US" altLang="ko-KR" dirty="0" err="1" smtClean="0"/>
              <a:t>Singalling</a:t>
            </a:r>
            <a:r>
              <a:rPr lang="en-US" altLang="ko-KR" dirty="0" smtClean="0"/>
              <a:t> the maximum  number of sub-layers for each layer</a:t>
            </a:r>
          </a:p>
          <a:p>
            <a:pPr lvl="2">
              <a:spcBef>
                <a:spcPts val="600"/>
              </a:spcBef>
            </a:pPr>
            <a:r>
              <a:rPr lang="en-US" altLang="ko-KR" dirty="0" smtClean="0"/>
              <a:t>vps_max_sub_layers_minus1 + 1: the max. num. of sub-layers in the </a:t>
            </a:r>
            <a:r>
              <a:rPr lang="en-US" altLang="ko-KR" dirty="0" err="1" smtClean="0"/>
              <a:t>bitstream</a:t>
            </a:r>
            <a:endParaRPr lang="en-US" altLang="ko-KR" dirty="0" smtClean="0"/>
          </a:p>
          <a:p>
            <a:pPr lvl="2">
              <a:spcBef>
                <a:spcPts val="600"/>
              </a:spcBef>
            </a:pPr>
            <a:r>
              <a:rPr lang="en-US" altLang="ko-KR" dirty="0" smtClean="0"/>
              <a:t>Frame rate for each layers can be different in SHVC</a:t>
            </a:r>
          </a:p>
          <a:p>
            <a:pPr marL="914400" lvl="2" indent="0">
              <a:spcBef>
                <a:spcPts val="600"/>
              </a:spcBef>
              <a:buFont typeface="Wingdings"/>
              <a:buChar char="è"/>
            </a:pPr>
            <a:r>
              <a:rPr lang="en-US" altLang="ko-KR" dirty="0" smtClean="0"/>
              <a:t>For </a:t>
            </a:r>
            <a:r>
              <a:rPr lang="en-US" altLang="ko-KR" dirty="0"/>
              <a:t>layer with </a:t>
            </a:r>
            <a:r>
              <a:rPr lang="en-US" altLang="ko-KR" dirty="0" err="1"/>
              <a:t>nuh_layer_id</a:t>
            </a:r>
            <a:r>
              <a:rPr lang="en-US" altLang="ko-KR" dirty="0"/>
              <a:t> &gt;0, </a:t>
            </a:r>
            <a:endParaRPr lang="en-US" altLang="ko-KR" dirty="0" smtClean="0"/>
          </a:p>
          <a:p>
            <a:pPr marL="914400" lvl="2" indent="0">
              <a:spcBef>
                <a:spcPts val="200"/>
              </a:spcBef>
              <a:buNone/>
            </a:pPr>
            <a:r>
              <a:rPr lang="en-US" altLang="ko-KR" dirty="0" smtClean="0"/>
              <a:t>            max. num. of sub-layers for each layer</a:t>
            </a:r>
            <a:r>
              <a:rPr lang="en-US" altLang="ko-KR" dirty="0" smtClean="0"/>
              <a:t> </a:t>
            </a:r>
            <a:r>
              <a:rPr lang="en-US" altLang="ko-KR" dirty="0" smtClean="0"/>
              <a:t>&lt;= </a:t>
            </a:r>
            <a:r>
              <a:rPr lang="en-US" altLang="ko-KR" dirty="0" smtClean="0"/>
              <a:t>vps_max_sub_layers_minus1 + 1</a:t>
            </a:r>
            <a:endParaRPr lang="en-US" altLang="ko-KR" dirty="0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669514207"/>
              </p:ext>
            </p:extLst>
          </p:nvPr>
        </p:nvGraphicFramePr>
        <p:xfrm>
          <a:off x="1475656" y="3139400"/>
          <a:ext cx="6336427" cy="3169920"/>
        </p:xfrm>
        <a:graphic>
          <a:graphicData uri="http://schemas.openxmlformats.org/drawingml/2006/table">
            <a:tbl>
              <a:tblPr/>
              <a:tblGrid>
                <a:gridCol w="5532411"/>
                <a:gridCol w="804016"/>
              </a:tblGrid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 err="1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seq_parameter_set_rbsp</a:t>
                      </a:r>
                      <a:r>
                        <a:rPr lang="en-GB" sz="1200" dirty="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( ) {</a:t>
                      </a:r>
                      <a:endParaRPr lang="ko-KR" sz="1200" dirty="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200" b="1">
                          <a:effectLst/>
                          <a:latin typeface="Arial Narrow" pitchFamily="34" charset="0"/>
                          <a:ea typeface="맑은 고딕"/>
                        </a:rPr>
                        <a:t>Descriptor</a:t>
                      </a:r>
                      <a:endParaRPr lang="ko-KR" sz="1200" b="1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 dirty="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	</a:t>
                      </a:r>
                      <a:r>
                        <a:rPr lang="en-GB" sz="1200" b="1" dirty="0" err="1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sps_video_parameter_set_id</a:t>
                      </a:r>
                      <a:endParaRPr lang="ko-KR" sz="1200" dirty="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</a:rPr>
                        <a:t>u(4)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effectLst/>
                          <a:highlight>
                            <a:srgbClr val="00FFFF"/>
                          </a:highlight>
                          <a:latin typeface="Arial Narrow" pitchFamily="34" charset="0"/>
                          <a:ea typeface="맑은 고딕"/>
                          <a:cs typeface="Times New Roman"/>
                        </a:rPr>
                        <a:t>	if( nuh_layer_id  = =  0 ) {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</a:rPr>
                        <a:t> 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		sps_max_sub_layers_minus1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</a:rPr>
                        <a:t>u(3)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 dirty="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		</a:t>
                      </a:r>
                      <a:r>
                        <a:rPr lang="en-GB" sz="1200" b="1" dirty="0" err="1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sps_temporal_id_nesting_flag</a:t>
                      </a:r>
                      <a:endParaRPr lang="ko-KR" sz="1200" dirty="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</a:rPr>
                        <a:t>u(1)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		</a:t>
                      </a: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profile_tier_level( 1, sps_max_sub_layers_minus1 )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</a:rPr>
                        <a:t> 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 dirty="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	</a:t>
                      </a:r>
                      <a:r>
                        <a:rPr lang="en-GB" sz="1200" dirty="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}</a:t>
                      </a:r>
                      <a:endParaRPr lang="ko-KR" sz="1200" dirty="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</a:rPr>
                        <a:t> 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…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</a:rPr>
                        <a:t> 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	sps_sub_layer_ordering_info_present_flag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</a:rPr>
                        <a:t>u(1)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	for( i = ( sps_sub_layer_ordering_info_present_flag ? 0 : sps_max_sub_layers_minus1 );</a:t>
                      </a:r>
                      <a:br>
                        <a:rPr lang="en-GB" sz="120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</a:b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			i  &lt;=  </a:t>
                      </a:r>
                      <a:r>
                        <a:rPr lang="en-GB" sz="1200">
                          <a:effectLst/>
                          <a:highlight>
                            <a:srgbClr val="00FFFF"/>
                          </a:highlight>
                          <a:latin typeface="Arial Narrow" pitchFamily="34" charset="0"/>
                          <a:ea typeface="맑은 고딕"/>
                          <a:cs typeface="Times New Roman"/>
                        </a:rPr>
                        <a:t>sps_max_sub_layers_minus1</a:t>
                      </a: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; i++ ) {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</a:rPr>
                        <a:t> 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		sps_max_dec_pic_buffering_minus1</a:t>
                      </a: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[ i ]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</a:rPr>
                        <a:t>ue(v)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		sps_max_num_reorder_pics</a:t>
                      </a: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[ i ]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200" dirty="0" err="1">
                          <a:effectLst/>
                          <a:latin typeface="Arial Narrow" pitchFamily="34" charset="0"/>
                          <a:ea typeface="맑은 고딕"/>
                        </a:rPr>
                        <a:t>ue</a:t>
                      </a:r>
                      <a:r>
                        <a:rPr lang="en-GB" sz="1200" dirty="0">
                          <a:effectLst/>
                          <a:latin typeface="Arial Narrow" pitchFamily="34" charset="0"/>
                          <a:ea typeface="맑은 고딕"/>
                        </a:rPr>
                        <a:t>(v)</a:t>
                      </a:r>
                      <a:endParaRPr lang="ko-KR" sz="1200" dirty="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		sps_max_latency_increase_plus1</a:t>
                      </a: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[ i ]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</a:rPr>
                        <a:t>ue(v)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	}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</a:rPr>
                        <a:t> 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 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</a:rPr>
                        <a:t> 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}</a:t>
                      </a:r>
                      <a:endParaRPr lang="ko-KR" sz="1200" dirty="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200" dirty="0">
                          <a:effectLst/>
                          <a:latin typeface="Arial Narrow" pitchFamily="34" charset="0"/>
                          <a:ea typeface="맑은 고딕"/>
                        </a:rPr>
                        <a:t> </a:t>
                      </a:r>
                      <a:endParaRPr lang="ko-KR" sz="1200" dirty="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546416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02424-2B17-451F-8092-69F2D56BACDE}" type="slidenum">
              <a:rPr lang="en-GB" smtClean="0">
                <a:solidFill>
                  <a:prstClr val="black"/>
                </a:solidFill>
              </a:rPr>
              <a:pPr/>
              <a:t>4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indent="-381000"/>
            <a:r>
              <a:rPr lang="en-US" altLang="ko-KR" sz="3200" b="1" dirty="0" smtClean="0"/>
              <a:t>Proposal</a:t>
            </a:r>
            <a:endParaRPr lang="en-US" altLang="ko-KR" sz="3200" b="1" dirty="0"/>
          </a:p>
        </p:txBody>
      </p:sp>
      <p:sp>
        <p:nvSpPr>
          <p:cNvPr id="8" name="내용 개체 틀 1"/>
          <p:cNvSpPr>
            <a:spLocks noGrp="1"/>
          </p:cNvSpPr>
          <p:nvPr>
            <p:ph idx="1"/>
          </p:nvPr>
        </p:nvSpPr>
        <p:spPr>
          <a:xfrm>
            <a:off x="285720" y="1000108"/>
            <a:ext cx="8572560" cy="5500726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en-US" altLang="ko-KR" dirty="0" err="1"/>
              <a:t>Signalling</a:t>
            </a:r>
            <a:r>
              <a:rPr lang="en-US" altLang="ko-KR" dirty="0"/>
              <a:t> </a:t>
            </a:r>
            <a:r>
              <a:rPr lang="en-US" altLang="ko-KR" dirty="0" smtClean="0"/>
              <a:t>the </a:t>
            </a:r>
            <a:r>
              <a:rPr lang="en-US" altLang="ko-KR" dirty="0"/>
              <a:t>maximum  number of sub-layers for each </a:t>
            </a:r>
            <a:r>
              <a:rPr lang="en-US" altLang="ko-KR" dirty="0" smtClean="0"/>
              <a:t>layer in VPS extension</a:t>
            </a:r>
            <a:endParaRPr lang="en-US" altLang="ko-KR" dirty="0"/>
          </a:p>
          <a:p>
            <a:pPr>
              <a:spcBef>
                <a:spcPts val="600"/>
              </a:spcBef>
            </a:pPr>
            <a:endParaRPr lang="en-US" altLang="ko-KR" dirty="0" smtClean="0"/>
          </a:p>
          <a:p>
            <a:pPr>
              <a:spcBef>
                <a:spcPts val="600"/>
              </a:spcBef>
            </a:pPr>
            <a:endParaRPr lang="en-US" altLang="ko-KR" dirty="0" smtClean="0"/>
          </a:p>
          <a:p>
            <a:pPr>
              <a:spcBef>
                <a:spcPts val="600"/>
              </a:spcBef>
            </a:pPr>
            <a:endParaRPr lang="en-US" altLang="ko-KR" dirty="0"/>
          </a:p>
          <a:p>
            <a:pPr>
              <a:spcBef>
                <a:spcPts val="600"/>
              </a:spcBef>
            </a:pPr>
            <a:endParaRPr lang="en-US" altLang="ko-KR" dirty="0" smtClean="0"/>
          </a:p>
          <a:p>
            <a:pPr>
              <a:spcBef>
                <a:spcPts val="600"/>
              </a:spcBef>
            </a:pPr>
            <a:endParaRPr lang="en-US" altLang="ko-KR" dirty="0"/>
          </a:p>
          <a:p>
            <a:pPr>
              <a:spcBef>
                <a:spcPts val="600"/>
              </a:spcBef>
            </a:pPr>
            <a:endParaRPr lang="en-US" altLang="ko-KR" dirty="0"/>
          </a:p>
          <a:p>
            <a:pPr lvl="1">
              <a:spcBef>
                <a:spcPts val="600"/>
              </a:spcBef>
            </a:pPr>
            <a:r>
              <a:rPr lang="en-US" altLang="ko-KR" dirty="0" smtClean="0"/>
              <a:t>When </a:t>
            </a:r>
            <a:r>
              <a:rPr lang="en-US" altLang="ko-KR" dirty="0" err="1" smtClean="0"/>
              <a:t>max_sub_layers_vps_prediction_flag</a:t>
            </a:r>
            <a:r>
              <a:rPr lang="en-US" altLang="ko-KR" dirty="0" smtClean="0"/>
              <a:t>[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]==1</a:t>
            </a:r>
          </a:p>
          <a:p>
            <a:pPr marL="457200" lvl="1" indent="0">
              <a:spcBef>
                <a:spcPts val="600"/>
              </a:spcBef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             </a:t>
            </a:r>
            <a:r>
              <a:rPr lang="en-US" altLang="ko-KR" dirty="0" smtClean="0">
                <a:sym typeface="Wingdings" pitchFamily="2" charset="2"/>
              </a:rPr>
              <a:t> </a:t>
            </a:r>
            <a:r>
              <a:rPr lang="en-US" altLang="ko-KR" dirty="0" smtClean="0"/>
              <a:t>max_sub_layers_vps_minus1[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] = vps_max_sub_layers_minus1</a:t>
            </a: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310105974"/>
              </p:ext>
            </p:extLst>
          </p:nvPr>
        </p:nvGraphicFramePr>
        <p:xfrm>
          <a:off x="1403648" y="1927096"/>
          <a:ext cx="5900886" cy="1645920"/>
        </p:xfrm>
        <a:graphic>
          <a:graphicData uri="http://schemas.openxmlformats.org/drawingml/2006/table">
            <a:tbl>
              <a:tblPr/>
              <a:tblGrid>
                <a:gridCol w="5125720"/>
                <a:gridCol w="775166"/>
              </a:tblGrid>
              <a:tr h="17970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>
                          <a:effectLst/>
                          <a:latin typeface="Arial Narrow" pitchFamily="34" charset="0"/>
                          <a:ea typeface="맑은 고딕"/>
                        </a:rPr>
                        <a:t>vps_extension( ) {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>
                          <a:effectLst/>
                          <a:latin typeface="Arial Narrow" pitchFamily="34" charset="0"/>
                          <a:ea typeface="맑은 고딕"/>
                        </a:rPr>
                        <a:t>Descriptor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>
                          <a:effectLst/>
                          <a:latin typeface="Arial Narrow" pitchFamily="34" charset="0"/>
                          <a:ea typeface="맑은 고딕"/>
                        </a:rPr>
                        <a:t>	…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>
                          <a:effectLst/>
                          <a:latin typeface="Arial Narrow" pitchFamily="34" charset="0"/>
                          <a:ea typeface="맑은 고딕"/>
                        </a:rPr>
                        <a:t> 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 indent="1397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>
                          <a:effectLst/>
                          <a:highlight>
                            <a:srgbClr val="FFFF00"/>
                          </a:highlight>
                          <a:latin typeface="Arial Narrow" pitchFamily="34" charset="0"/>
                          <a:ea typeface="맑은 고딕"/>
                        </a:rPr>
                        <a:t>for( i = 1; i &lt;= vps_max_layers_minus1; i ++ ) {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>
                          <a:effectLst/>
                          <a:highlight>
                            <a:srgbClr val="FFFF00"/>
                          </a:highlight>
                          <a:latin typeface="Arial Narrow" pitchFamily="34" charset="0"/>
                          <a:ea typeface="맑은 고딕"/>
                        </a:rPr>
                        <a:t> 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 indent="2794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CA" sz="1200" b="1">
                          <a:effectLst/>
                          <a:highlight>
                            <a:srgbClr val="FFFF00"/>
                          </a:highlight>
                          <a:latin typeface="Arial Narrow" pitchFamily="34" charset="0"/>
                          <a:ea typeface="맑은 고딕"/>
                        </a:rPr>
                        <a:t>max_sub_layers_vps_prediction_flag</a:t>
                      </a:r>
                      <a:r>
                        <a:rPr lang="en-CA" sz="1200">
                          <a:effectLst/>
                          <a:highlight>
                            <a:srgbClr val="FFFF00"/>
                          </a:highlight>
                          <a:latin typeface="Arial Narrow" pitchFamily="34" charset="0"/>
                          <a:ea typeface="맑은 고딕"/>
                        </a:rPr>
                        <a:t>[i]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>
                          <a:effectLst/>
                          <a:highlight>
                            <a:srgbClr val="FFFF00"/>
                          </a:highlight>
                          <a:latin typeface="Arial Narrow" pitchFamily="34" charset="0"/>
                          <a:ea typeface="맑은 고딕"/>
                        </a:rPr>
                        <a:t>u(1)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>
                          <a:effectLst/>
                          <a:highlight>
                            <a:srgbClr val="FFFF00"/>
                          </a:highlight>
                          <a:latin typeface="Arial Narrow" pitchFamily="34" charset="0"/>
                          <a:ea typeface="맑은 고딕"/>
                        </a:rPr>
                        <a:t>    if(!max_sub_layers_vps_prediction_flag[i])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>
                          <a:effectLst/>
                          <a:highlight>
                            <a:srgbClr val="FFFF00"/>
                          </a:highlight>
                          <a:latin typeface="Arial Narrow" pitchFamily="34" charset="0"/>
                          <a:ea typeface="맑은 고딕"/>
                        </a:rPr>
                        <a:t> 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 indent="48895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 b="1">
                          <a:effectLst/>
                          <a:highlight>
                            <a:srgbClr val="FFFF00"/>
                          </a:highlight>
                          <a:latin typeface="Arial Narrow" pitchFamily="34" charset="0"/>
                          <a:ea typeface="맑은 고딕"/>
                        </a:rPr>
                        <a:t>max_sub_layers_vps_minus1</a:t>
                      </a:r>
                      <a:r>
                        <a:rPr lang="en-CA" sz="1200">
                          <a:effectLst/>
                          <a:highlight>
                            <a:srgbClr val="FFFF00"/>
                          </a:highlight>
                          <a:latin typeface="Arial Narrow" pitchFamily="34" charset="0"/>
                          <a:ea typeface="맑은 고딕"/>
                        </a:rPr>
                        <a:t>[i]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>
                          <a:effectLst/>
                          <a:highlight>
                            <a:srgbClr val="FFFF00"/>
                          </a:highlight>
                          <a:latin typeface="Arial Narrow" pitchFamily="34" charset="0"/>
                          <a:ea typeface="맑은 고딕"/>
                        </a:rPr>
                        <a:t>u(3)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dirty="0">
                          <a:effectLst/>
                          <a:highlight>
                            <a:srgbClr val="FFFF00"/>
                          </a:highlight>
                          <a:latin typeface="Arial Narrow" pitchFamily="34" charset="0"/>
                          <a:ea typeface="맑은 고딕"/>
                        </a:rPr>
                        <a:t> </a:t>
                      </a:r>
                      <a:r>
                        <a:rPr lang="en-US" sz="1200" dirty="0" smtClean="0">
                          <a:effectLst/>
                          <a:highlight>
                            <a:srgbClr val="FFFF00"/>
                          </a:highlight>
                          <a:latin typeface="Arial Narrow" pitchFamily="34" charset="0"/>
                          <a:ea typeface="맑은 고딕"/>
                        </a:rPr>
                        <a:t>   </a:t>
                      </a:r>
                      <a:r>
                        <a:rPr lang="en-US" sz="1200" dirty="0">
                          <a:effectLst/>
                          <a:highlight>
                            <a:srgbClr val="FFFF00"/>
                          </a:highlight>
                          <a:latin typeface="Arial Narrow" pitchFamily="34" charset="0"/>
                          <a:ea typeface="맑은 고딕"/>
                        </a:rPr>
                        <a:t>}</a:t>
                      </a:r>
                      <a:endParaRPr lang="ko-KR" sz="1200" dirty="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>
                          <a:effectLst/>
                          <a:highlight>
                            <a:srgbClr val="FFFF00"/>
                          </a:highlight>
                          <a:latin typeface="Arial Narrow" pitchFamily="34" charset="0"/>
                          <a:ea typeface="맑은 고딕"/>
                        </a:rPr>
                        <a:t> 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511935" algn="l"/>
                          <a:tab pos="1764030" algn="l"/>
                          <a:tab pos="2016125" algn="l"/>
                          <a:tab pos="2268220" algn="l"/>
                          <a:tab pos="2772410" algn="l"/>
                          <a:tab pos="3024505" algn="l"/>
                          <a:tab pos="3276600" algn="l"/>
                          <a:tab pos="3528695" algn="l"/>
                          <a:tab pos="3780790" algn="l"/>
                          <a:tab pos="4032250" algn="l"/>
                          <a:tab pos="6181725" algn="r"/>
                        </a:tabLst>
                      </a:pPr>
                      <a:r>
                        <a:rPr lang="en-US" sz="1200" dirty="0">
                          <a:effectLst/>
                          <a:latin typeface="Arial Narrow" pitchFamily="34" charset="0"/>
                          <a:ea typeface="맑은 고딕"/>
                        </a:rPr>
                        <a:t>	…</a:t>
                      </a:r>
                      <a:endParaRPr lang="ko-KR" sz="1200" dirty="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>
                          <a:effectLst/>
                          <a:latin typeface="Arial Narrow" pitchFamily="34" charset="0"/>
                          <a:ea typeface="맑은 고딕"/>
                        </a:rPr>
                        <a:t> 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>
                          <a:effectLst/>
                          <a:latin typeface="Arial Narrow" pitchFamily="34" charset="0"/>
                          <a:ea typeface="맑은 고딕"/>
                        </a:rPr>
                        <a:t>}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>
                          <a:effectLst/>
                          <a:latin typeface="Arial Narrow" pitchFamily="34" charset="0"/>
                          <a:ea typeface="맑은 고딕"/>
                        </a:rPr>
                        <a:t> </a:t>
                      </a:r>
                      <a:endParaRPr lang="ko-KR" sz="1200" dirty="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267499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02424-2B17-451F-8092-69F2D56BACDE}" type="slidenum">
              <a:rPr lang="en-GB" smtClean="0">
                <a:solidFill>
                  <a:prstClr val="black"/>
                </a:solidFill>
              </a:rPr>
              <a:pPr/>
              <a:t>5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indent="-381000"/>
            <a:r>
              <a:rPr lang="en-US" altLang="ko-KR" sz="3200" b="1" dirty="0" smtClean="0"/>
              <a:t>Proposal</a:t>
            </a:r>
            <a:endParaRPr lang="en-US" altLang="ko-KR" sz="3200" b="1" dirty="0"/>
          </a:p>
        </p:txBody>
      </p:sp>
      <p:sp>
        <p:nvSpPr>
          <p:cNvPr id="8" name="내용 개체 틀 1"/>
          <p:cNvSpPr>
            <a:spLocks noGrp="1"/>
          </p:cNvSpPr>
          <p:nvPr>
            <p:ph idx="1"/>
          </p:nvPr>
        </p:nvSpPr>
        <p:spPr>
          <a:xfrm>
            <a:off x="285720" y="836712"/>
            <a:ext cx="8572560" cy="5500726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600"/>
              </a:spcBef>
              <a:buFont typeface="+mj-lt"/>
              <a:buAutoNum type="arabicPeriod" startAt="2"/>
            </a:pPr>
            <a:r>
              <a:rPr lang="en-US" altLang="ko-KR" dirty="0" err="1"/>
              <a:t>Signalling</a:t>
            </a:r>
            <a:r>
              <a:rPr lang="en-US" altLang="ko-KR" dirty="0"/>
              <a:t> </a:t>
            </a:r>
            <a:r>
              <a:rPr lang="en-US" altLang="ko-KR" dirty="0" smtClean="0"/>
              <a:t>syntax elements which are DPB related parameters in VPS extension</a:t>
            </a:r>
          </a:p>
          <a:p>
            <a:pPr lvl="1">
              <a:spcBef>
                <a:spcPts val="600"/>
              </a:spcBef>
            </a:pPr>
            <a:r>
              <a:rPr lang="en-US" altLang="ko-KR" dirty="0" smtClean="0"/>
              <a:t>Assumption: each layer has a different DPB.</a:t>
            </a:r>
          </a:p>
          <a:p>
            <a:pPr lvl="1">
              <a:spcBef>
                <a:spcPts val="600"/>
              </a:spcBef>
            </a:pPr>
            <a:r>
              <a:rPr lang="en-US" altLang="ko-KR" dirty="0" smtClean="0"/>
              <a:t>For </a:t>
            </a:r>
            <a:r>
              <a:rPr lang="en-US" altLang="ko-KR" dirty="0" err="1" smtClean="0"/>
              <a:t>nuh_layer_id</a:t>
            </a:r>
            <a:r>
              <a:rPr lang="en-US" altLang="ko-KR" dirty="0" smtClean="0"/>
              <a:t>&gt;0, </a:t>
            </a:r>
            <a:r>
              <a:rPr lang="en-US" altLang="ko-KR" dirty="0" err="1">
                <a:solidFill>
                  <a:srgbClr val="0000CC"/>
                </a:solidFill>
              </a:rPr>
              <a:t>max_dec_pic_buffering</a:t>
            </a:r>
            <a:r>
              <a:rPr lang="en-US" altLang="ko-KR" dirty="0"/>
              <a:t>, </a:t>
            </a:r>
            <a:r>
              <a:rPr lang="en-US" altLang="ko-KR" dirty="0" err="1">
                <a:solidFill>
                  <a:srgbClr val="0000CC"/>
                </a:solidFill>
              </a:rPr>
              <a:t>max_num_reorder_pics</a:t>
            </a:r>
            <a:r>
              <a:rPr lang="en-US" altLang="ko-KR" dirty="0"/>
              <a:t>, and </a:t>
            </a:r>
            <a:r>
              <a:rPr lang="en-US" altLang="ko-KR" dirty="0">
                <a:solidFill>
                  <a:srgbClr val="0000CC"/>
                </a:solidFill>
              </a:rPr>
              <a:t>max_latency_increase_plus1</a:t>
            </a:r>
            <a:r>
              <a:rPr lang="en-US" altLang="ko-KR" dirty="0" smtClean="0"/>
              <a:t> are </a:t>
            </a:r>
            <a:r>
              <a:rPr lang="en-US" altLang="ko-KR" dirty="0" err="1" smtClean="0"/>
              <a:t>signalled</a:t>
            </a:r>
            <a:r>
              <a:rPr lang="en-US" altLang="ko-KR" dirty="0" smtClean="0"/>
              <a:t> </a:t>
            </a:r>
            <a:r>
              <a:rPr lang="en-US" altLang="ko-KR" dirty="0" smtClean="0">
                <a:solidFill>
                  <a:srgbClr val="0000CC"/>
                </a:solidFill>
              </a:rPr>
              <a:t>in VPS extension for each sub-layer in each layer</a:t>
            </a:r>
            <a:r>
              <a:rPr lang="en-US" altLang="ko-KR" dirty="0" smtClean="0"/>
              <a:t>.</a:t>
            </a:r>
          </a:p>
          <a:p>
            <a:pPr lvl="2">
              <a:spcBef>
                <a:spcPts val="600"/>
              </a:spcBef>
            </a:pPr>
            <a:r>
              <a:rPr lang="en-US" altLang="ko-KR" dirty="0" smtClean="0"/>
              <a:t>Since the decoding process should depend on output layer set, max. DPB size for each layer in each output layer set is derived by </a:t>
            </a:r>
            <a:r>
              <a:rPr lang="en-US" altLang="ko-KR" dirty="0" err="1" smtClean="0"/>
              <a:t>max_dec_pic_buffering</a:t>
            </a:r>
            <a:r>
              <a:rPr lang="en-US" altLang="ko-KR" dirty="0" smtClean="0"/>
              <a:t> for each layer </a:t>
            </a:r>
            <a:r>
              <a:rPr lang="en-US" altLang="ko-KR" dirty="0" err="1" smtClean="0"/>
              <a:t>signalled</a:t>
            </a:r>
            <a:r>
              <a:rPr lang="en-US" altLang="ko-KR" dirty="0" smtClean="0"/>
              <a:t> in VPS extension.</a:t>
            </a:r>
          </a:p>
        </p:txBody>
      </p:sp>
      <p:graphicFrame>
        <p:nvGraphicFramePr>
          <p:cNvPr id="33" name="표 3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491187756"/>
              </p:ext>
            </p:extLst>
          </p:nvPr>
        </p:nvGraphicFramePr>
        <p:xfrm>
          <a:off x="1479426" y="3645024"/>
          <a:ext cx="5900886" cy="3108960"/>
        </p:xfrm>
        <a:graphic>
          <a:graphicData uri="http://schemas.openxmlformats.org/drawingml/2006/table">
            <a:tbl>
              <a:tblPr/>
              <a:tblGrid>
                <a:gridCol w="5125720"/>
                <a:gridCol w="775166"/>
              </a:tblGrid>
              <a:tr h="17970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 dirty="0" err="1">
                          <a:effectLst/>
                          <a:latin typeface="Arial Narrow" pitchFamily="34" charset="0"/>
                          <a:ea typeface="맑은 고딕"/>
                        </a:rPr>
                        <a:t>vps_extension</a:t>
                      </a:r>
                      <a:r>
                        <a:rPr lang="en-CA" sz="1200" dirty="0">
                          <a:effectLst/>
                          <a:latin typeface="Arial Narrow" pitchFamily="34" charset="0"/>
                          <a:ea typeface="맑은 고딕"/>
                        </a:rPr>
                        <a:t>( ) {</a:t>
                      </a:r>
                      <a:endParaRPr lang="ko-KR" sz="1200" dirty="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>
                          <a:effectLst/>
                          <a:latin typeface="Arial Narrow" pitchFamily="34" charset="0"/>
                          <a:ea typeface="맑은 고딕"/>
                        </a:rPr>
                        <a:t>Descriptor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>
                          <a:effectLst/>
                          <a:latin typeface="Arial Narrow" pitchFamily="34" charset="0"/>
                          <a:ea typeface="맑은 고딕"/>
                        </a:rPr>
                        <a:t>	…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>
                          <a:effectLst/>
                          <a:latin typeface="Arial Narrow" pitchFamily="34" charset="0"/>
                          <a:ea typeface="맑은 고딕"/>
                        </a:rPr>
                        <a:t> 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 dirty="0">
                          <a:effectLst/>
                          <a:latin typeface="Arial Narrow" pitchFamily="34" charset="0"/>
                          <a:ea typeface="맑은 고딕"/>
                        </a:rPr>
                        <a:t>  for( </a:t>
                      </a:r>
                      <a:r>
                        <a:rPr lang="en-CA" sz="1200" dirty="0" err="1">
                          <a:effectLst/>
                          <a:latin typeface="Arial Narrow" pitchFamily="34" charset="0"/>
                          <a:ea typeface="맑은 고딕"/>
                        </a:rPr>
                        <a:t>i</a:t>
                      </a:r>
                      <a:r>
                        <a:rPr lang="en-CA" sz="1200" dirty="0">
                          <a:effectLst/>
                          <a:latin typeface="Arial Narrow" pitchFamily="34" charset="0"/>
                          <a:ea typeface="맑은 고딕"/>
                        </a:rPr>
                        <a:t> = 1; </a:t>
                      </a:r>
                      <a:r>
                        <a:rPr lang="en-CA" sz="1200" dirty="0" err="1">
                          <a:effectLst/>
                          <a:latin typeface="Arial Narrow" pitchFamily="34" charset="0"/>
                          <a:ea typeface="맑은 고딕"/>
                        </a:rPr>
                        <a:t>i</a:t>
                      </a:r>
                      <a:r>
                        <a:rPr lang="en-CA" sz="1200" dirty="0">
                          <a:effectLst/>
                          <a:latin typeface="Arial Narrow" pitchFamily="34" charset="0"/>
                          <a:ea typeface="맑은 고딕"/>
                        </a:rPr>
                        <a:t> &lt;= </a:t>
                      </a:r>
                      <a:r>
                        <a:rPr lang="en-CA" sz="1200" dirty="0">
                          <a:effectLst/>
                          <a:highlight>
                            <a:srgbClr val="FFFF00"/>
                          </a:highlight>
                          <a:latin typeface="Arial Narrow" pitchFamily="34" charset="0"/>
                          <a:ea typeface="맑은 고딕"/>
                        </a:rPr>
                        <a:t>vps_max_layers_minus1</a:t>
                      </a:r>
                      <a:r>
                        <a:rPr lang="en-CA" sz="1200" dirty="0">
                          <a:effectLst/>
                          <a:latin typeface="Arial Narrow" pitchFamily="34" charset="0"/>
                          <a:ea typeface="맑은 고딕"/>
                        </a:rPr>
                        <a:t>; </a:t>
                      </a:r>
                      <a:r>
                        <a:rPr lang="en-CA" sz="1200" dirty="0" err="1">
                          <a:effectLst/>
                          <a:latin typeface="Arial Narrow" pitchFamily="34" charset="0"/>
                          <a:ea typeface="맑은 고딕"/>
                        </a:rPr>
                        <a:t>i</a:t>
                      </a:r>
                      <a:r>
                        <a:rPr lang="en-CA" sz="1200" dirty="0">
                          <a:effectLst/>
                          <a:latin typeface="Arial Narrow" pitchFamily="34" charset="0"/>
                          <a:ea typeface="맑은 고딕"/>
                        </a:rPr>
                        <a:t> ++ ) {</a:t>
                      </a:r>
                      <a:endParaRPr lang="ko-KR" sz="1200" dirty="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>
                          <a:effectLst/>
                          <a:latin typeface="Arial Narrow" pitchFamily="34" charset="0"/>
                          <a:ea typeface="맑은 고딕"/>
                        </a:rPr>
                        <a:t> 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 marL="419100" indent="-1397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200">
                          <a:effectLst/>
                          <a:latin typeface="Arial Narrow" pitchFamily="34" charset="0"/>
                          <a:ea typeface="맑은 고딕"/>
                        </a:rPr>
                        <a:t>if(max_sub_layers_vps_prediction_flag[i])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>
                          <a:effectLst/>
                          <a:latin typeface="Arial Narrow" pitchFamily="34" charset="0"/>
                          <a:ea typeface="맑은 고딕"/>
                        </a:rPr>
                        <a:t> 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 indent="2794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 dirty="0">
                          <a:effectLst/>
                          <a:latin typeface="Arial Narrow" pitchFamily="34" charset="0"/>
                          <a:ea typeface="맑은 고딕"/>
                        </a:rPr>
                        <a:t>  </a:t>
                      </a:r>
                      <a:r>
                        <a:rPr lang="en-CA" sz="1200" b="1" dirty="0" err="1">
                          <a:effectLst/>
                          <a:latin typeface="Arial Narrow" pitchFamily="34" charset="0"/>
                          <a:ea typeface="맑은 고딕"/>
                        </a:rPr>
                        <a:t>sub_layer_ordering_info_vps_prediction_flag</a:t>
                      </a:r>
                      <a:r>
                        <a:rPr lang="en-CA" sz="1200" dirty="0">
                          <a:effectLst/>
                          <a:latin typeface="Arial Narrow" pitchFamily="34" charset="0"/>
                          <a:ea typeface="맑은 고딕"/>
                        </a:rPr>
                        <a:t>[</a:t>
                      </a:r>
                      <a:r>
                        <a:rPr lang="en-CA" sz="1200" dirty="0" err="1">
                          <a:effectLst/>
                          <a:latin typeface="Arial Narrow" pitchFamily="34" charset="0"/>
                          <a:ea typeface="맑은 고딕"/>
                        </a:rPr>
                        <a:t>i</a:t>
                      </a:r>
                      <a:r>
                        <a:rPr lang="en-CA" sz="1200" dirty="0">
                          <a:effectLst/>
                          <a:latin typeface="Arial Narrow" pitchFamily="34" charset="0"/>
                          <a:ea typeface="맑은 고딕"/>
                        </a:rPr>
                        <a:t>]</a:t>
                      </a:r>
                      <a:endParaRPr lang="ko-KR" sz="1200" dirty="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>
                          <a:effectLst/>
                          <a:latin typeface="Arial Narrow" pitchFamily="34" charset="0"/>
                          <a:ea typeface="맑은 고딕"/>
                        </a:rPr>
                        <a:t>u(1)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 marL="419100" indent="-1397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200">
                          <a:effectLst/>
                          <a:latin typeface="Arial Narrow" pitchFamily="34" charset="0"/>
                          <a:ea typeface="맑은 고딕"/>
                        </a:rPr>
                        <a:t>if(!sub_layer_ordering_info_vps_prediction_flag[i])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>
                          <a:effectLst/>
                          <a:latin typeface="Arial Narrow" pitchFamily="34" charset="0"/>
                          <a:ea typeface="맑은 고딕"/>
                        </a:rPr>
                        <a:t> 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 indent="4191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 b="1">
                          <a:effectLst/>
                          <a:latin typeface="Arial Narrow" pitchFamily="34" charset="0"/>
                          <a:ea typeface="맑은 고딕"/>
                        </a:rPr>
                        <a:t>sub_layer_ordering_info_vps_present_flag</a:t>
                      </a:r>
                      <a:r>
                        <a:rPr lang="en-CA" sz="1200">
                          <a:effectLst/>
                          <a:latin typeface="Arial Narrow" pitchFamily="34" charset="0"/>
                          <a:ea typeface="맑은 고딕"/>
                        </a:rPr>
                        <a:t>[i]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>
                          <a:effectLst/>
                          <a:latin typeface="Arial Narrow" pitchFamily="34" charset="0"/>
                          <a:ea typeface="맑은 고딕"/>
                        </a:rPr>
                        <a:t>u(1)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 marL="519430" indent="-1397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>
                          <a:effectLst/>
                          <a:latin typeface="Arial Narrow" pitchFamily="34" charset="0"/>
                          <a:ea typeface="맑은 고딕"/>
                        </a:rPr>
                        <a:t>for( j = ( sub_layer_ordering_info_vps_present_flag[i] ? 0 : </a:t>
                      </a:r>
                      <a:r>
                        <a:rPr lang="en-CA" sz="1200">
                          <a:effectLst/>
                          <a:highlight>
                            <a:srgbClr val="FFFF00"/>
                          </a:highlight>
                          <a:latin typeface="Arial Narrow" pitchFamily="34" charset="0"/>
                          <a:ea typeface="맑은 고딕"/>
                        </a:rPr>
                        <a:t>max_sub_layers_vps_minus1[i]</a:t>
                      </a:r>
                      <a:r>
                        <a:rPr lang="en-CA" sz="1200">
                          <a:effectLst/>
                          <a:latin typeface="Arial Narrow" pitchFamily="34" charset="0"/>
                          <a:ea typeface="맑은 고딕"/>
                        </a:rPr>
                        <a:t> ); j &lt;= max_sub_layers_vps_minus1[i]; i++ ) {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>
                          <a:effectLst/>
                          <a:latin typeface="Arial Narrow" pitchFamily="34" charset="0"/>
                          <a:ea typeface="맑은 고딕"/>
                        </a:rPr>
                        <a:t> 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 indent="5588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 b="1">
                          <a:effectLst/>
                          <a:latin typeface="Arial Narrow" pitchFamily="34" charset="0"/>
                          <a:ea typeface="맑은 고딕"/>
                        </a:rPr>
                        <a:t>max_dec_pic_buffering_minus1</a:t>
                      </a:r>
                      <a:r>
                        <a:rPr lang="en-CA" sz="1200">
                          <a:effectLst/>
                          <a:latin typeface="Arial Narrow" pitchFamily="34" charset="0"/>
                          <a:ea typeface="맑은 고딕"/>
                        </a:rPr>
                        <a:t>[ i ][ j ]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>
                          <a:effectLst/>
                          <a:latin typeface="Arial Narrow" pitchFamily="34" charset="0"/>
                          <a:ea typeface="맑은 고딕"/>
                        </a:rPr>
                        <a:t>ue(v)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 indent="5588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511935" algn="l"/>
                          <a:tab pos="1764030" algn="l"/>
                          <a:tab pos="2016125" algn="l"/>
                          <a:tab pos="2268220" algn="l"/>
                          <a:tab pos="2772410" algn="l"/>
                          <a:tab pos="3024505" algn="l"/>
                          <a:tab pos="3276600" algn="l"/>
                          <a:tab pos="3528695" algn="l"/>
                          <a:tab pos="3780790" algn="l"/>
                          <a:tab pos="4032250" algn="l"/>
                          <a:tab pos="6181725" algn="r"/>
                        </a:tabLst>
                      </a:pPr>
                      <a:r>
                        <a:rPr lang="en-CA" sz="1200" b="1">
                          <a:effectLst/>
                          <a:latin typeface="Arial Narrow" pitchFamily="34" charset="0"/>
                          <a:ea typeface="맑은 고딕"/>
                        </a:rPr>
                        <a:t>max_num_reorder_pics</a:t>
                      </a:r>
                      <a:r>
                        <a:rPr lang="en-CA" sz="1200">
                          <a:effectLst/>
                          <a:latin typeface="Arial Narrow" pitchFamily="34" charset="0"/>
                          <a:ea typeface="맑은 고딕"/>
                        </a:rPr>
                        <a:t>[ i ][ j ]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>
                          <a:effectLst/>
                          <a:latin typeface="Arial Narrow" pitchFamily="34" charset="0"/>
                          <a:ea typeface="맑은 고딕"/>
                        </a:rPr>
                        <a:t>ue(v)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 indent="5588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511935" algn="l"/>
                          <a:tab pos="1764030" algn="l"/>
                          <a:tab pos="2016125" algn="l"/>
                          <a:tab pos="2268220" algn="l"/>
                          <a:tab pos="2772410" algn="l"/>
                          <a:tab pos="3024505" algn="l"/>
                          <a:tab pos="3276600" algn="l"/>
                          <a:tab pos="3528695" algn="l"/>
                          <a:tab pos="3780790" algn="l"/>
                          <a:tab pos="4032250" algn="l"/>
                          <a:tab pos="6181725" algn="r"/>
                        </a:tabLst>
                      </a:pPr>
                      <a:r>
                        <a:rPr lang="en-CA" sz="1200" b="1">
                          <a:effectLst/>
                          <a:latin typeface="Arial Narrow" pitchFamily="34" charset="0"/>
                          <a:ea typeface="맑은 고딕"/>
                        </a:rPr>
                        <a:t>max_latency_increase_plus1</a:t>
                      </a:r>
                      <a:r>
                        <a:rPr lang="en-CA" sz="1200">
                          <a:effectLst/>
                          <a:latin typeface="Arial Narrow" pitchFamily="34" charset="0"/>
                          <a:ea typeface="맑은 고딕"/>
                        </a:rPr>
                        <a:t>[ i ][ j]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>
                          <a:effectLst/>
                          <a:latin typeface="Arial Narrow" pitchFamily="34" charset="0"/>
                          <a:ea typeface="맑은 고딕"/>
                        </a:rPr>
                        <a:t>ue(v)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 indent="4191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511935" algn="l"/>
                          <a:tab pos="1764030" algn="l"/>
                          <a:tab pos="2016125" algn="l"/>
                          <a:tab pos="2268220" algn="l"/>
                          <a:tab pos="2772410" algn="l"/>
                          <a:tab pos="3024505" algn="l"/>
                          <a:tab pos="3276600" algn="l"/>
                          <a:tab pos="3528695" algn="l"/>
                          <a:tab pos="3780790" algn="l"/>
                          <a:tab pos="4032250" algn="l"/>
                          <a:tab pos="6181725" algn="r"/>
                        </a:tabLst>
                      </a:pPr>
                      <a:r>
                        <a:rPr lang="en-CA" sz="1200">
                          <a:effectLst/>
                          <a:latin typeface="Arial Narrow" pitchFamily="34" charset="0"/>
                          <a:ea typeface="맑은 고딕"/>
                        </a:rPr>
                        <a:t>}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>
                          <a:effectLst/>
                          <a:latin typeface="Arial Narrow" pitchFamily="34" charset="0"/>
                          <a:ea typeface="맑은 고딕"/>
                        </a:rPr>
                        <a:t> 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511935" algn="l"/>
                          <a:tab pos="1764030" algn="l"/>
                          <a:tab pos="2016125" algn="l"/>
                          <a:tab pos="2268220" algn="l"/>
                          <a:tab pos="2772410" algn="l"/>
                          <a:tab pos="3024505" algn="l"/>
                          <a:tab pos="3276600" algn="l"/>
                          <a:tab pos="3528695" algn="l"/>
                          <a:tab pos="3780790" algn="l"/>
                          <a:tab pos="4032250" algn="l"/>
                          <a:tab pos="6181725" algn="r"/>
                        </a:tabLst>
                      </a:pPr>
                      <a:r>
                        <a:rPr lang="en-CA" sz="1200">
                          <a:effectLst/>
                          <a:latin typeface="Arial Narrow" pitchFamily="34" charset="0"/>
                          <a:ea typeface="맑은 고딕"/>
                        </a:rPr>
                        <a:t>    }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>
                          <a:effectLst/>
                          <a:latin typeface="Arial Narrow" pitchFamily="34" charset="0"/>
                          <a:ea typeface="맑은 고딕"/>
                        </a:rPr>
                        <a:t> 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>
                          <a:effectLst/>
                          <a:latin typeface="Arial Narrow" pitchFamily="34" charset="0"/>
                          <a:ea typeface="맑은 고딕"/>
                        </a:rPr>
                        <a:t> }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>
                          <a:effectLst/>
                          <a:latin typeface="Arial Narrow" pitchFamily="34" charset="0"/>
                          <a:ea typeface="맑은 고딕"/>
                        </a:rPr>
                        <a:t> </a:t>
                      </a:r>
                      <a:endParaRPr lang="ko-KR" sz="1200" dirty="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511935" algn="l"/>
                          <a:tab pos="1764030" algn="l"/>
                          <a:tab pos="2016125" algn="l"/>
                          <a:tab pos="2268220" algn="l"/>
                          <a:tab pos="2772410" algn="l"/>
                          <a:tab pos="3024505" algn="l"/>
                          <a:tab pos="3276600" algn="l"/>
                          <a:tab pos="3528695" algn="l"/>
                          <a:tab pos="3780790" algn="l"/>
                          <a:tab pos="4032250" algn="l"/>
                          <a:tab pos="6181725" algn="r"/>
                        </a:tabLst>
                      </a:pPr>
                      <a:r>
                        <a:rPr lang="en-US" sz="1200">
                          <a:effectLst/>
                          <a:latin typeface="Arial Narrow" pitchFamily="34" charset="0"/>
                          <a:ea typeface="맑은 고딕"/>
                        </a:rPr>
                        <a:t>	…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>
                          <a:effectLst/>
                          <a:latin typeface="Arial Narrow" pitchFamily="34" charset="0"/>
                          <a:ea typeface="맑은 고딕"/>
                        </a:rPr>
                        <a:t> 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>
                          <a:effectLst/>
                          <a:latin typeface="Arial Narrow" pitchFamily="34" charset="0"/>
                          <a:ea typeface="맑은 고딕"/>
                        </a:rPr>
                        <a:t>}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>
                          <a:effectLst/>
                          <a:latin typeface="Arial Narrow" pitchFamily="34" charset="0"/>
                          <a:ea typeface="맑은 고딕"/>
                        </a:rPr>
                        <a:t> </a:t>
                      </a:r>
                      <a:endParaRPr lang="ko-KR" sz="1200" dirty="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74010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02424-2B17-451F-8092-69F2D56BACDE}" type="slidenum">
              <a:rPr lang="en-GB" smtClean="0">
                <a:solidFill>
                  <a:prstClr val="black"/>
                </a:solidFill>
              </a:rPr>
              <a:pPr/>
              <a:t>6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indent="-381000"/>
            <a:r>
              <a:rPr lang="en-US" altLang="ko-KR" sz="3200" dirty="0" smtClean="0"/>
              <a:t>Proposal</a:t>
            </a:r>
            <a:endParaRPr lang="en-US" altLang="ko-KR" sz="3200" b="1" dirty="0"/>
          </a:p>
        </p:txBody>
      </p:sp>
      <p:sp>
        <p:nvSpPr>
          <p:cNvPr id="8" name="내용 개체 틀 1"/>
          <p:cNvSpPr>
            <a:spLocks noGrp="1"/>
          </p:cNvSpPr>
          <p:nvPr>
            <p:ph idx="1"/>
          </p:nvPr>
        </p:nvSpPr>
        <p:spPr>
          <a:xfrm>
            <a:off x="285720" y="1000108"/>
            <a:ext cx="8572560" cy="5500726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600"/>
              </a:spcBef>
              <a:buFont typeface="+mj-lt"/>
              <a:buAutoNum type="arabicPeriod" startAt="2"/>
            </a:pPr>
            <a:r>
              <a:rPr lang="en-US" altLang="ko-KR" dirty="0" err="1"/>
              <a:t>Signalling</a:t>
            </a:r>
            <a:r>
              <a:rPr lang="en-US" altLang="ko-KR" dirty="0"/>
              <a:t> </a:t>
            </a:r>
            <a:r>
              <a:rPr lang="en-US" altLang="ko-KR" dirty="0" smtClean="0"/>
              <a:t>syntax elements which are DPB related parameters in VPS extension</a:t>
            </a:r>
          </a:p>
          <a:p>
            <a:pPr marL="857250" lvl="1" indent="-457200">
              <a:spcBef>
                <a:spcPts val="600"/>
              </a:spcBef>
              <a:tabLst>
                <a:tab pos="3138488" algn="l"/>
              </a:tabLst>
            </a:pPr>
            <a:r>
              <a:rPr lang="en-US" altLang="ko-KR" dirty="0" smtClean="0"/>
              <a:t>Max. DPB size of whose layer is an output layer should be different from max. DPB size whose layer is not an output layer.</a:t>
            </a:r>
          </a:p>
          <a:p>
            <a:pPr marL="1257300" lvl="2" indent="-457200">
              <a:spcBef>
                <a:spcPts val="600"/>
              </a:spcBef>
              <a:tabLst>
                <a:tab pos="3138488" algn="l"/>
              </a:tabLst>
            </a:pPr>
            <a:r>
              <a:rPr lang="en-US" altLang="ko-KR" dirty="0" smtClean="0"/>
              <a:t>When a layer is an output layer, all pictures in the output layer is decoded.</a:t>
            </a:r>
          </a:p>
          <a:p>
            <a:pPr marL="1257300" lvl="2" indent="-457200">
              <a:spcBef>
                <a:spcPts val="600"/>
              </a:spcBef>
              <a:tabLst>
                <a:tab pos="3138488" algn="l"/>
              </a:tabLst>
            </a:pPr>
            <a:r>
              <a:rPr lang="en-US" altLang="ko-KR" dirty="0" smtClean="0"/>
              <a:t>When a layer is not an output layer, a picture that is not used for inter-layer prediction in the output layer is not needed to be decoded.</a:t>
            </a:r>
          </a:p>
        </p:txBody>
      </p:sp>
      <p:grpSp>
        <p:nvGrpSpPr>
          <p:cNvPr id="2" name="그룹 5"/>
          <p:cNvGrpSpPr/>
          <p:nvPr/>
        </p:nvGrpSpPr>
        <p:grpSpPr>
          <a:xfrm>
            <a:off x="-73049" y="4418413"/>
            <a:ext cx="3028435" cy="1889498"/>
            <a:chOff x="12323" y="3201638"/>
            <a:chExt cx="3986472" cy="1889498"/>
          </a:xfrm>
        </p:grpSpPr>
        <p:sp>
          <p:nvSpPr>
            <p:cNvPr id="7" name="직사각형 6"/>
            <p:cNvSpPr/>
            <p:nvPr/>
          </p:nvSpPr>
          <p:spPr>
            <a:xfrm>
              <a:off x="804411" y="3201638"/>
              <a:ext cx="72008" cy="50405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803989" y="4209750"/>
              <a:ext cx="72008" cy="50405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1164451" y="3201638"/>
              <a:ext cx="72008" cy="50405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1508015" y="3201638"/>
              <a:ext cx="72008" cy="50405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1507593" y="4209750"/>
              <a:ext cx="72008" cy="50405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1868055" y="3201638"/>
              <a:ext cx="72008" cy="50405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2244571" y="3201638"/>
              <a:ext cx="72008" cy="50405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2244149" y="4209750"/>
              <a:ext cx="72008" cy="50405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2604611" y="3201638"/>
              <a:ext cx="72008" cy="50405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2964651" y="3201638"/>
              <a:ext cx="72008" cy="50405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2964229" y="4209750"/>
              <a:ext cx="72008" cy="50405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3324691" y="3201638"/>
              <a:ext cx="72008" cy="50405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3684731" y="3201638"/>
              <a:ext cx="72008" cy="50405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3684309" y="4209750"/>
              <a:ext cx="72008" cy="50405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3586" y="4234174"/>
              <a:ext cx="7263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dirty="0" smtClean="0"/>
                <a:t>Layer </a:t>
              </a:r>
            </a:p>
            <a:p>
              <a:pPr algn="ctr"/>
              <a:r>
                <a:rPr lang="en-US" altLang="ko-KR" sz="1200" dirty="0" smtClean="0"/>
                <a:t>N-1</a:t>
              </a:r>
              <a:endParaRPr lang="ko-KR" altLang="en-US" sz="1200" dirty="0" smtClean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2323" y="3345654"/>
              <a:ext cx="8572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dirty="0" smtClean="0"/>
                <a:t>Layer N</a:t>
              </a:r>
              <a:endParaRPr lang="ko-KR" altLang="en-US" sz="1200" dirty="0" smtClean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40955" y="4807725"/>
              <a:ext cx="37542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dirty="0" err="1" smtClean="0"/>
                <a:t>Tid</a:t>
              </a:r>
              <a:endParaRPr lang="ko-KR" altLang="en-US" sz="1200" dirty="0" smtClean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15018" y="4807725"/>
              <a:ext cx="5195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dirty="0" smtClean="0"/>
                <a:t>K-1</a:t>
              </a:r>
              <a:endParaRPr lang="ko-KR" altLang="en-US" sz="1200" b="1" dirty="0" smtClean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034684" y="4812112"/>
              <a:ext cx="5068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dirty="0" smtClean="0"/>
                <a:t>T-2</a:t>
              </a:r>
              <a:endParaRPr lang="ko-KR" altLang="en-US" sz="1200" dirty="0" smtClean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479285" y="4811630"/>
              <a:ext cx="5195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dirty="0" smtClean="0"/>
                <a:t>K-1</a:t>
              </a:r>
              <a:endParaRPr lang="ko-KR" altLang="en-US" sz="1200" b="1" dirty="0" smtClean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327367" y="4812112"/>
              <a:ext cx="45959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dirty="0" smtClean="0"/>
                <a:t>T-1</a:t>
              </a:r>
              <a:endParaRPr lang="ko-KR" altLang="en-US" sz="1200" dirty="0" smtClean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784003" y="4801298"/>
              <a:ext cx="45959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dirty="0" smtClean="0"/>
                <a:t>T-1</a:t>
              </a:r>
              <a:endParaRPr lang="ko-KR" altLang="en-US" sz="1200" dirty="0" smtClean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068848" y="4807297"/>
              <a:ext cx="3422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dirty="0" smtClean="0">
                  <a:solidFill>
                    <a:srgbClr val="0000FF"/>
                  </a:solidFill>
                </a:rPr>
                <a:t>T</a:t>
              </a:r>
              <a:endParaRPr lang="ko-KR" altLang="en-US" sz="1200" dirty="0" smtClean="0">
                <a:solidFill>
                  <a:srgbClr val="0000FF"/>
                </a:solidFill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772450" y="4814137"/>
              <a:ext cx="3422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dirty="0" smtClean="0">
                  <a:solidFill>
                    <a:srgbClr val="0000FF"/>
                  </a:solidFill>
                </a:rPr>
                <a:t>T</a:t>
              </a:r>
              <a:endParaRPr lang="ko-KR" altLang="en-US" sz="1200" dirty="0" smtClean="0">
                <a:solidFill>
                  <a:srgbClr val="0000FF"/>
                </a:solidFill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509009" y="4811630"/>
              <a:ext cx="3422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dirty="0" smtClean="0">
                  <a:solidFill>
                    <a:srgbClr val="0000FF"/>
                  </a:solidFill>
                </a:rPr>
                <a:t>T</a:t>
              </a:r>
              <a:endParaRPr lang="ko-KR" altLang="en-US" sz="1200" dirty="0" smtClean="0">
                <a:solidFill>
                  <a:srgbClr val="0000FF"/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229089" y="4806533"/>
              <a:ext cx="3422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dirty="0" smtClean="0">
                  <a:solidFill>
                    <a:srgbClr val="0000FF"/>
                  </a:solidFill>
                </a:rPr>
                <a:t>T</a:t>
              </a:r>
            </a:p>
          </p:txBody>
        </p:sp>
      </p:grpSp>
      <p:sp>
        <p:nvSpPr>
          <p:cNvPr id="53" name="모서리가 둥근 직사각형 52"/>
          <p:cNvSpPr/>
          <p:nvPr/>
        </p:nvSpPr>
        <p:spPr>
          <a:xfrm>
            <a:off x="2915816" y="3429000"/>
            <a:ext cx="2592288" cy="3168352"/>
          </a:xfrm>
          <a:prstGeom prst="roundRect">
            <a:avLst>
              <a:gd name="adj" fmla="val 8297"/>
            </a:avLst>
          </a:prstGeom>
          <a:solidFill>
            <a:schemeClr val="bg1"/>
          </a:solidFill>
          <a:ln>
            <a:tailEnd type="none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0" name="직사각형 49"/>
          <p:cNvSpPr/>
          <p:nvPr/>
        </p:nvSpPr>
        <p:spPr>
          <a:xfrm>
            <a:off x="2915817" y="3501008"/>
            <a:ext cx="2808312" cy="3168352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ctr"/>
            <a:r>
              <a:rPr lang="en-US" altLang="ko-KR" sz="1400" dirty="0" smtClean="0">
                <a:solidFill>
                  <a:srgbClr val="0000CC"/>
                </a:solidFill>
              </a:rPr>
              <a:t>In the proposal</a:t>
            </a:r>
          </a:p>
          <a:p>
            <a:endParaRPr lang="en-US" altLang="ko-KR" sz="1400" dirty="0"/>
          </a:p>
          <a:p>
            <a:r>
              <a:rPr lang="en-US" altLang="ko-KR" sz="1400" dirty="0" smtClean="0"/>
              <a:t>vps_max_sub_layers_minus1 = T  </a:t>
            </a:r>
          </a:p>
          <a:p>
            <a:endParaRPr lang="en-US" altLang="ko-KR" sz="1400" dirty="0" smtClean="0"/>
          </a:p>
          <a:p>
            <a:r>
              <a:rPr lang="en-US" altLang="ko-KR" sz="1400" u="sng" dirty="0" smtClean="0"/>
              <a:t>For Layer N</a:t>
            </a:r>
            <a:r>
              <a:rPr lang="en-US" altLang="ko-KR" sz="1400" dirty="0" smtClean="0"/>
              <a:t>,  0&lt;= j &lt;=T,</a:t>
            </a:r>
            <a:endParaRPr lang="en-US" altLang="ko-KR" sz="1400" dirty="0"/>
          </a:p>
          <a:p>
            <a:r>
              <a:rPr lang="en-US" altLang="ko-KR" sz="1400" dirty="0" err="1" smtClean="0"/>
              <a:t>max_dec_pic_buffering</a:t>
            </a:r>
            <a:r>
              <a:rPr lang="en-US" altLang="ko-KR" sz="1400" dirty="0" smtClean="0"/>
              <a:t>[N][j] </a:t>
            </a:r>
          </a:p>
          <a:p>
            <a:endParaRPr lang="en-US" altLang="ko-KR" sz="1400" dirty="0" smtClean="0"/>
          </a:p>
          <a:p>
            <a:endParaRPr lang="en-US" altLang="ko-KR" sz="1400" dirty="0" smtClean="0"/>
          </a:p>
          <a:p>
            <a:endParaRPr lang="en-US" altLang="ko-KR" sz="1400" dirty="0" smtClean="0"/>
          </a:p>
          <a:p>
            <a:r>
              <a:rPr lang="en-US" altLang="ko-KR" sz="1400" u="sng" dirty="0" smtClean="0"/>
              <a:t>For </a:t>
            </a:r>
            <a:r>
              <a:rPr lang="en-US" altLang="ko-KR" sz="1400" u="sng" dirty="0" smtClean="0"/>
              <a:t>Layer N-1</a:t>
            </a:r>
            <a:r>
              <a:rPr lang="en-US" altLang="ko-KR" sz="1400" dirty="0" smtClean="0"/>
              <a:t>, </a:t>
            </a:r>
            <a:r>
              <a:rPr lang="en-US" altLang="ko-KR" sz="1400" dirty="0" smtClean="0">
                <a:solidFill>
                  <a:srgbClr val="0000CC"/>
                </a:solidFill>
              </a:rPr>
              <a:t>0&lt;= j &lt;= T-1,</a:t>
            </a:r>
          </a:p>
          <a:p>
            <a:r>
              <a:rPr lang="en-US" altLang="ko-KR" sz="1400" dirty="0" err="1" smtClean="0"/>
              <a:t>max_dec_pic_buffering</a:t>
            </a:r>
            <a:r>
              <a:rPr lang="en-US" altLang="ko-KR" sz="1400" dirty="0" smtClean="0"/>
              <a:t>[N-1][</a:t>
            </a:r>
            <a:r>
              <a:rPr lang="en-US" altLang="ko-KR" sz="1400" dirty="0"/>
              <a:t>j</a:t>
            </a:r>
            <a:r>
              <a:rPr lang="en-US" altLang="ko-KR" sz="1400" dirty="0" smtClean="0"/>
              <a:t>]</a:t>
            </a:r>
          </a:p>
          <a:p>
            <a:pPr>
              <a:spcAft>
                <a:spcPts val="0"/>
              </a:spcAft>
              <a:tabLst>
                <a:tab pos="137160" algn="l"/>
                <a:tab pos="274320" algn="l"/>
                <a:tab pos="411480" algn="l"/>
                <a:tab pos="548640" algn="l"/>
                <a:tab pos="685800" algn="l"/>
                <a:tab pos="822960" algn="l"/>
                <a:tab pos="960120" algn="l"/>
                <a:tab pos="1097280" algn="l"/>
                <a:tab pos="1234440" algn="l"/>
                <a:tab pos="1371600" algn="l"/>
                <a:tab pos="1511935" algn="l"/>
                <a:tab pos="1764030" algn="l"/>
                <a:tab pos="2016125" algn="l"/>
                <a:tab pos="2268220" algn="l"/>
                <a:tab pos="2772410" algn="l"/>
                <a:tab pos="3024505" algn="l"/>
                <a:tab pos="3276600" algn="l"/>
                <a:tab pos="3528695" algn="l"/>
                <a:tab pos="3780790" algn="l"/>
                <a:tab pos="4032250" algn="l"/>
                <a:tab pos="6181725" algn="r"/>
              </a:tabLst>
            </a:pPr>
            <a:endParaRPr lang="en-CA" altLang="ko-KR" sz="1400" dirty="0" smtClean="0">
              <a:solidFill>
                <a:srgbClr val="0000FF"/>
              </a:solidFill>
            </a:endParaRPr>
          </a:p>
          <a:p>
            <a:pPr>
              <a:spcAft>
                <a:spcPts val="0"/>
              </a:spcAft>
              <a:tabLst>
                <a:tab pos="137160" algn="l"/>
                <a:tab pos="274320" algn="l"/>
                <a:tab pos="411480" algn="l"/>
                <a:tab pos="548640" algn="l"/>
                <a:tab pos="685800" algn="l"/>
                <a:tab pos="822960" algn="l"/>
                <a:tab pos="960120" algn="l"/>
                <a:tab pos="1097280" algn="l"/>
                <a:tab pos="1234440" algn="l"/>
                <a:tab pos="1371600" algn="l"/>
                <a:tab pos="1511935" algn="l"/>
                <a:tab pos="1764030" algn="l"/>
                <a:tab pos="2016125" algn="l"/>
                <a:tab pos="2268220" algn="l"/>
                <a:tab pos="2772410" algn="l"/>
                <a:tab pos="3024505" algn="l"/>
                <a:tab pos="3276600" algn="l"/>
                <a:tab pos="3528695" algn="l"/>
                <a:tab pos="3780790" algn="l"/>
                <a:tab pos="4032250" algn="l"/>
                <a:tab pos="6181725" algn="r"/>
              </a:tabLst>
            </a:pPr>
            <a:r>
              <a:rPr lang="en-CA" altLang="ko-KR" sz="1400" dirty="0" smtClean="0">
                <a:solidFill>
                  <a:srgbClr val="0000FF"/>
                </a:solidFill>
              </a:rPr>
              <a:t>max_tid_il_ref_pics_plus1[N-1</a:t>
            </a:r>
            <a:r>
              <a:rPr lang="en-CA" altLang="ko-KR" sz="1400" dirty="0" smtClean="0">
                <a:solidFill>
                  <a:srgbClr val="0000FF"/>
                </a:solidFill>
              </a:rPr>
              <a:t>]=K</a:t>
            </a:r>
            <a:endParaRPr lang="en-US" altLang="ko-KR" sz="1400" dirty="0" smtClean="0">
              <a:solidFill>
                <a:srgbClr val="0000FF"/>
              </a:solidFill>
            </a:endParaRPr>
          </a:p>
          <a:p>
            <a:endParaRPr lang="en-US" altLang="ko-KR" sz="1400" dirty="0"/>
          </a:p>
        </p:txBody>
      </p:sp>
      <p:sp>
        <p:nvSpPr>
          <p:cNvPr id="3" name="오른쪽 화살표 2"/>
          <p:cNvSpPr/>
          <p:nvPr/>
        </p:nvSpPr>
        <p:spPr>
          <a:xfrm>
            <a:off x="5508104" y="5243594"/>
            <a:ext cx="220773" cy="1085942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5" name="모서리가 둥근 직사각형 54"/>
          <p:cNvSpPr/>
          <p:nvPr/>
        </p:nvSpPr>
        <p:spPr>
          <a:xfrm>
            <a:off x="5724128" y="4910279"/>
            <a:ext cx="3419872" cy="1543057"/>
          </a:xfrm>
          <a:prstGeom prst="roundRect">
            <a:avLst>
              <a:gd name="adj" fmla="val 8297"/>
            </a:avLst>
          </a:prstGeom>
          <a:solidFill>
            <a:schemeClr val="accent3">
              <a:lumMod val="20000"/>
              <a:lumOff val="80000"/>
            </a:schemeClr>
          </a:solidFill>
          <a:ln>
            <a:tailEnd type="none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6" name="직사각형 55"/>
          <p:cNvSpPr/>
          <p:nvPr/>
        </p:nvSpPr>
        <p:spPr>
          <a:xfrm>
            <a:off x="5724128" y="4982287"/>
            <a:ext cx="3419871" cy="1471049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en-US" altLang="ko-KR" sz="1400" dirty="0" smtClean="0">
                <a:solidFill>
                  <a:srgbClr val="0000FF"/>
                </a:solidFill>
              </a:rPr>
              <a:t>When layer N-1 is an output layer,</a:t>
            </a:r>
          </a:p>
          <a:p>
            <a:endParaRPr lang="en-US" altLang="ko-KR" sz="1400" dirty="0" smtClean="0"/>
          </a:p>
          <a:p>
            <a:r>
              <a:rPr lang="en-US" altLang="ko-KR" sz="1400" u="sng" dirty="0" smtClean="0"/>
              <a:t>For Layer N-1</a:t>
            </a:r>
            <a:r>
              <a:rPr lang="en-US" altLang="ko-KR" sz="1400" dirty="0" smtClean="0"/>
              <a:t>, </a:t>
            </a:r>
            <a:r>
              <a:rPr lang="en-US" altLang="ko-KR" sz="1400" dirty="0" smtClean="0">
                <a:solidFill>
                  <a:srgbClr val="0000CC"/>
                </a:solidFill>
              </a:rPr>
              <a:t>0</a:t>
            </a:r>
            <a:r>
              <a:rPr lang="en-US" altLang="ko-KR" sz="1400" dirty="0" smtClean="0">
                <a:solidFill>
                  <a:srgbClr val="0000CC"/>
                </a:solidFill>
              </a:rPr>
              <a:t>&lt;= j </a:t>
            </a:r>
            <a:r>
              <a:rPr lang="en-US" altLang="ko-KR" sz="1400" dirty="0" smtClean="0">
                <a:solidFill>
                  <a:srgbClr val="0000CC"/>
                </a:solidFill>
              </a:rPr>
              <a:t>&lt;=</a:t>
            </a:r>
            <a:r>
              <a:rPr lang="en-CA" altLang="ko-KR" sz="1400" dirty="0" smtClean="0">
                <a:solidFill>
                  <a:srgbClr val="0000FF"/>
                </a:solidFill>
              </a:rPr>
              <a:t>T-1</a:t>
            </a:r>
            <a:r>
              <a:rPr lang="en-US" altLang="ko-KR" sz="1400" dirty="0" smtClean="0">
                <a:solidFill>
                  <a:srgbClr val="0000CC"/>
                </a:solidFill>
              </a:rPr>
              <a:t>,</a:t>
            </a:r>
          </a:p>
          <a:p>
            <a:pPr>
              <a:spcBef>
                <a:spcPts val="300"/>
              </a:spcBef>
            </a:pPr>
            <a:r>
              <a:rPr lang="en-US" altLang="ko-KR" sz="1400" dirty="0" smtClean="0"/>
              <a:t>Max. DPB[N-1][j] =          </a:t>
            </a:r>
          </a:p>
          <a:p>
            <a:r>
              <a:rPr lang="en-US" altLang="ko-KR" sz="1400" dirty="0" smtClean="0"/>
              <a:t> </a:t>
            </a:r>
            <a:r>
              <a:rPr lang="en-US" altLang="ko-KR" sz="1400" dirty="0" smtClean="0"/>
              <a:t>                        </a:t>
            </a:r>
            <a:r>
              <a:rPr lang="en-US" altLang="ko-KR" sz="1400" dirty="0" err="1" smtClean="0"/>
              <a:t>max_dec_pic_buffering</a:t>
            </a:r>
            <a:r>
              <a:rPr lang="en-US" altLang="ko-KR" sz="1400" dirty="0" smtClean="0"/>
              <a:t>[N-1</a:t>
            </a:r>
            <a:r>
              <a:rPr lang="en-US" altLang="ko-KR" sz="1400" dirty="0" smtClean="0"/>
              <a:t>][</a:t>
            </a:r>
            <a:r>
              <a:rPr lang="en-US" altLang="ko-KR" sz="1400" dirty="0"/>
              <a:t>j] </a:t>
            </a:r>
          </a:p>
        </p:txBody>
      </p:sp>
      <p:cxnSp>
        <p:nvCxnSpPr>
          <p:cNvPr id="59" name="직선 화살표 연결선 58"/>
          <p:cNvCxnSpPr/>
          <p:nvPr/>
        </p:nvCxnSpPr>
        <p:spPr>
          <a:xfrm flipV="1">
            <a:off x="563302" y="5015712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직선 화살표 연결선 59"/>
          <p:cNvCxnSpPr/>
          <p:nvPr/>
        </p:nvCxnSpPr>
        <p:spPr>
          <a:xfrm flipV="1">
            <a:off x="2759925" y="5015712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1259632" y="6309320"/>
            <a:ext cx="73770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K-1 &lt; T-2</a:t>
            </a:r>
            <a:endParaRPr lang="ko-KR" altLang="en-US" sz="1200" dirty="0" smtClean="0"/>
          </a:p>
        </p:txBody>
      </p:sp>
    </p:spTree>
    <p:extLst>
      <p:ext uri="{BB962C8B-B14F-4D97-AF65-F5344CB8AC3E}">
        <p14:creationId xmlns="" xmlns:p14="http://schemas.microsoft.com/office/powerpoint/2010/main" val="3125674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02424-2B17-451F-8092-69F2D56BACDE}" type="slidenum">
              <a:rPr lang="en-GB" smtClean="0">
                <a:solidFill>
                  <a:prstClr val="black"/>
                </a:solidFill>
              </a:rPr>
              <a:pPr/>
              <a:t>7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indent="-381000"/>
            <a:r>
              <a:rPr lang="en-US" altLang="ko-KR" sz="3200" dirty="0" smtClean="0"/>
              <a:t>Proposal</a:t>
            </a:r>
            <a:endParaRPr lang="en-US" altLang="ko-KR" sz="3200" b="1" dirty="0"/>
          </a:p>
        </p:txBody>
      </p:sp>
      <p:sp>
        <p:nvSpPr>
          <p:cNvPr id="8" name="내용 개체 틀 1"/>
          <p:cNvSpPr>
            <a:spLocks noGrp="1"/>
          </p:cNvSpPr>
          <p:nvPr>
            <p:ph idx="1"/>
          </p:nvPr>
        </p:nvSpPr>
        <p:spPr>
          <a:xfrm>
            <a:off x="285720" y="1000108"/>
            <a:ext cx="8572560" cy="5500726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600"/>
              </a:spcBef>
              <a:buFont typeface="+mj-lt"/>
              <a:buAutoNum type="arabicPeriod" startAt="2"/>
            </a:pPr>
            <a:r>
              <a:rPr lang="en-US" altLang="ko-KR" dirty="0" err="1"/>
              <a:t>Signalling</a:t>
            </a:r>
            <a:r>
              <a:rPr lang="en-US" altLang="ko-KR" dirty="0"/>
              <a:t> </a:t>
            </a:r>
            <a:r>
              <a:rPr lang="en-US" altLang="ko-KR" dirty="0" smtClean="0"/>
              <a:t>syntax elements which are DPB related parameters in VPS extension</a:t>
            </a:r>
          </a:p>
        </p:txBody>
      </p:sp>
      <p:sp>
        <p:nvSpPr>
          <p:cNvPr id="53" name="모서리가 둥근 직사각형 52"/>
          <p:cNvSpPr/>
          <p:nvPr/>
        </p:nvSpPr>
        <p:spPr>
          <a:xfrm>
            <a:off x="2915816" y="2060848"/>
            <a:ext cx="2736304" cy="3263219"/>
          </a:xfrm>
          <a:prstGeom prst="roundRect">
            <a:avLst>
              <a:gd name="adj" fmla="val 8297"/>
            </a:avLst>
          </a:prstGeom>
          <a:solidFill>
            <a:schemeClr val="bg1"/>
          </a:solidFill>
          <a:ln>
            <a:tailEnd type="none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0" name="직사각형 49"/>
          <p:cNvSpPr/>
          <p:nvPr/>
        </p:nvSpPr>
        <p:spPr>
          <a:xfrm>
            <a:off x="2915817" y="2132856"/>
            <a:ext cx="2808312" cy="319121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ctr"/>
            <a:r>
              <a:rPr lang="en-US" altLang="ko-KR" sz="1400" dirty="0" smtClean="0">
                <a:solidFill>
                  <a:srgbClr val="0000CC"/>
                </a:solidFill>
              </a:rPr>
              <a:t>In the proposal</a:t>
            </a:r>
          </a:p>
          <a:p>
            <a:endParaRPr lang="en-US" altLang="ko-KR" sz="1400" dirty="0"/>
          </a:p>
          <a:p>
            <a:r>
              <a:rPr lang="en-US" altLang="ko-KR" sz="1400" dirty="0" smtClean="0"/>
              <a:t>vps_max_sub_layers_minus1 = T  </a:t>
            </a:r>
          </a:p>
          <a:p>
            <a:endParaRPr lang="en-US" altLang="ko-KR" sz="1400" dirty="0" smtClean="0"/>
          </a:p>
          <a:p>
            <a:r>
              <a:rPr lang="en-US" altLang="ko-KR" sz="1400" u="sng" dirty="0" smtClean="0"/>
              <a:t>For Layer N</a:t>
            </a:r>
            <a:r>
              <a:rPr lang="en-US" altLang="ko-KR" sz="1400" dirty="0" smtClean="0"/>
              <a:t>,  0&lt;= j &lt;=T,</a:t>
            </a:r>
            <a:endParaRPr lang="en-US" altLang="ko-KR" sz="1400" dirty="0"/>
          </a:p>
          <a:p>
            <a:r>
              <a:rPr lang="en-US" altLang="ko-KR" sz="1400" dirty="0" err="1" smtClean="0"/>
              <a:t>max_dec_pic_buffering</a:t>
            </a:r>
            <a:r>
              <a:rPr lang="en-US" altLang="ko-KR" sz="1400" dirty="0" smtClean="0"/>
              <a:t>[N][j] </a:t>
            </a:r>
          </a:p>
          <a:p>
            <a:endParaRPr lang="en-US" altLang="ko-KR" sz="1400" dirty="0" smtClean="0"/>
          </a:p>
          <a:p>
            <a:endParaRPr lang="en-US" altLang="ko-KR" sz="1400" dirty="0" smtClean="0"/>
          </a:p>
          <a:p>
            <a:endParaRPr lang="en-US" altLang="ko-KR" sz="1400" dirty="0"/>
          </a:p>
          <a:p>
            <a:r>
              <a:rPr lang="en-US" altLang="ko-KR" sz="1400" u="sng" dirty="0" smtClean="0"/>
              <a:t>For Layer N-1</a:t>
            </a:r>
            <a:r>
              <a:rPr lang="en-US" altLang="ko-KR" sz="1400" dirty="0" smtClean="0"/>
              <a:t>, </a:t>
            </a:r>
            <a:r>
              <a:rPr lang="en-US" altLang="ko-KR" sz="1400" dirty="0" smtClean="0">
                <a:solidFill>
                  <a:srgbClr val="0000CC"/>
                </a:solidFill>
              </a:rPr>
              <a:t>0&lt;= j &lt;= T-1,</a:t>
            </a:r>
          </a:p>
          <a:p>
            <a:r>
              <a:rPr lang="en-US" altLang="ko-KR" sz="1400" dirty="0" err="1" smtClean="0"/>
              <a:t>max_dec_pic_buffering</a:t>
            </a:r>
            <a:r>
              <a:rPr lang="en-US" altLang="ko-KR" sz="1400" dirty="0" smtClean="0"/>
              <a:t>[N-1][</a:t>
            </a:r>
            <a:r>
              <a:rPr lang="en-US" altLang="ko-KR" sz="1400" dirty="0"/>
              <a:t>j] </a:t>
            </a:r>
          </a:p>
          <a:p>
            <a:endParaRPr lang="en-US" altLang="ko-KR" sz="1400" dirty="0"/>
          </a:p>
          <a:p>
            <a:pPr>
              <a:spcAft>
                <a:spcPts val="0"/>
              </a:spcAft>
              <a:tabLst>
                <a:tab pos="137160" algn="l"/>
                <a:tab pos="274320" algn="l"/>
                <a:tab pos="411480" algn="l"/>
                <a:tab pos="548640" algn="l"/>
                <a:tab pos="685800" algn="l"/>
                <a:tab pos="822960" algn="l"/>
                <a:tab pos="960120" algn="l"/>
                <a:tab pos="1097280" algn="l"/>
                <a:tab pos="1234440" algn="l"/>
                <a:tab pos="1371600" algn="l"/>
                <a:tab pos="1511935" algn="l"/>
                <a:tab pos="1764030" algn="l"/>
                <a:tab pos="2016125" algn="l"/>
                <a:tab pos="2268220" algn="l"/>
                <a:tab pos="2772410" algn="l"/>
                <a:tab pos="3024505" algn="l"/>
                <a:tab pos="3276600" algn="l"/>
                <a:tab pos="3528695" algn="l"/>
                <a:tab pos="3780790" algn="l"/>
                <a:tab pos="4032250" algn="l"/>
                <a:tab pos="6181725" algn="r"/>
              </a:tabLst>
            </a:pPr>
            <a:r>
              <a:rPr lang="en-CA" altLang="ko-KR" sz="1400" dirty="0" smtClean="0">
                <a:solidFill>
                  <a:srgbClr val="0000FF"/>
                </a:solidFill>
              </a:rPr>
              <a:t>max_tid_il_ref_pics_plus1[N-1]=K</a:t>
            </a:r>
            <a:endParaRPr lang="en-US" altLang="ko-KR" sz="1400" dirty="0" smtClean="0">
              <a:solidFill>
                <a:srgbClr val="0000FF"/>
              </a:solidFill>
            </a:endParaRPr>
          </a:p>
          <a:p>
            <a:endParaRPr lang="en-US" altLang="ko-KR" sz="1400" dirty="0"/>
          </a:p>
        </p:txBody>
      </p:sp>
      <p:sp>
        <p:nvSpPr>
          <p:cNvPr id="3" name="오른쪽 화살표 2"/>
          <p:cNvSpPr/>
          <p:nvPr/>
        </p:nvSpPr>
        <p:spPr>
          <a:xfrm>
            <a:off x="5652120" y="3978339"/>
            <a:ext cx="216024" cy="1085942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5" name="모서리가 둥근 직사각형 54"/>
          <p:cNvSpPr/>
          <p:nvPr/>
        </p:nvSpPr>
        <p:spPr>
          <a:xfrm>
            <a:off x="5868143" y="3501008"/>
            <a:ext cx="3275857" cy="1831089"/>
          </a:xfrm>
          <a:prstGeom prst="roundRect">
            <a:avLst>
              <a:gd name="adj" fmla="val 8297"/>
            </a:avLst>
          </a:prstGeom>
          <a:solidFill>
            <a:schemeClr val="accent3">
              <a:lumMod val="20000"/>
              <a:lumOff val="80000"/>
            </a:schemeClr>
          </a:solidFill>
          <a:ln>
            <a:tailEnd type="none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6" name="직사각형 55"/>
          <p:cNvSpPr/>
          <p:nvPr/>
        </p:nvSpPr>
        <p:spPr>
          <a:xfrm>
            <a:off x="5868144" y="3573016"/>
            <a:ext cx="3275855" cy="175908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en-US" altLang="ko-KR" sz="1400" dirty="0" smtClean="0">
                <a:solidFill>
                  <a:srgbClr val="0000FF"/>
                </a:solidFill>
              </a:rPr>
              <a:t>When layer N-1 is not an output layer,</a:t>
            </a:r>
          </a:p>
          <a:p>
            <a:endParaRPr lang="en-US" altLang="ko-KR" sz="1400" dirty="0" smtClean="0"/>
          </a:p>
          <a:p>
            <a:r>
              <a:rPr lang="en-US" altLang="ko-KR" sz="1400" u="sng" dirty="0" smtClean="0"/>
              <a:t>For Layer N-1</a:t>
            </a:r>
            <a:r>
              <a:rPr lang="en-US" altLang="ko-KR" sz="1400" dirty="0" smtClean="0"/>
              <a:t>, </a:t>
            </a:r>
            <a:r>
              <a:rPr lang="en-US" altLang="ko-KR" sz="1400" dirty="0" smtClean="0">
                <a:solidFill>
                  <a:srgbClr val="0000CC"/>
                </a:solidFill>
              </a:rPr>
              <a:t>0&lt;=j &lt;=</a:t>
            </a:r>
            <a:r>
              <a:rPr lang="en-CA" altLang="ko-KR" sz="1400" dirty="0" smtClean="0">
                <a:solidFill>
                  <a:srgbClr val="0000FF"/>
                </a:solidFill>
              </a:rPr>
              <a:t>K-1</a:t>
            </a:r>
            <a:r>
              <a:rPr lang="en-US" altLang="ko-KR" sz="1400" dirty="0" smtClean="0">
                <a:solidFill>
                  <a:srgbClr val="0000CC"/>
                </a:solidFill>
              </a:rPr>
              <a:t>,</a:t>
            </a:r>
          </a:p>
          <a:p>
            <a:pPr>
              <a:spcBef>
                <a:spcPts val="300"/>
              </a:spcBef>
            </a:pPr>
            <a:r>
              <a:rPr lang="en-US" altLang="ko-KR" sz="1400" dirty="0" smtClean="0"/>
              <a:t>Max</a:t>
            </a:r>
            <a:r>
              <a:rPr lang="en-US" altLang="ko-KR" sz="1400" dirty="0" smtClean="0"/>
              <a:t>. DPB[N-1][j] =          </a:t>
            </a:r>
          </a:p>
          <a:p>
            <a:r>
              <a:rPr lang="en-US" altLang="ko-KR" sz="1400" dirty="0" smtClean="0"/>
              <a:t>                       </a:t>
            </a:r>
            <a:r>
              <a:rPr lang="en-US" altLang="ko-KR" sz="1400" dirty="0" err="1" smtClean="0"/>
              <a:t>max_dec_pic_buffering</a:t>
            </a:r>
            <a:r>
              <a:rPr lang="en-US" altLang="ko-KR" sz="1400" dirty="0" smtClean="0"/>
              <a:t>[N-1][j] </a:t>
            </a:r>
          </a:p>
          <a:p>
            <a:pPr>
              <a:spcBef>
                <a:spcPts val="300"/>
              </a:spcBef>
            </a:pPr>
            <a:endParaRPr lang="en-US" altLang="ko-KR" sz="1400" dirty="0"/>
          </a:p>
        </p:txBody>
      </p:sp>
      <p:sp>
        <p:nvSpPr>
          <p:cNvPr id="57" name="모서리가 둥근 직사각형 56"/>
          <p:cNvSpPr/>
          <p:nvPr/>
        </p:nvSpPr>
        <p:spPr>
          <a:xfrm>
            <a:off x="3389786" y="5373216"/>
            <a:ext cx="5754214" cy="864096"/>
          </a:xfrm>
          <a:prstGeom prst="roundRect">
            <a:avLst>
              <a:gd name="adj" fmla="val 8297"/>
            </a:avLst>
          </a:prstGeom>
          <a:solidFill>
            <a:schemeClr val="accent3">
              <a:lumMod val="20000"/>
              <a:lumOff val="80000"/>
            </a:schemeClr>
          </a:solidFill>
          <a:ln>
            <a:tailEnd type="none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8" name="직사각형 57"/>
          <p:cNvSpPr/>
          <p:nvPr/>
        </p:nvSpPr>
        <p:spPr>
          <a:xfrm>
            <a:off x="3396698" y="5445224"/>
            <a:ext cx="5747302" cy="79208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en-US" altLang="ko-KR" sz="1400" u="sng" dirty="0" smtClean="0"/>
              <a:t>For Layer N-1</a:t>
            </a:r>
            <a:r>
              <a:rPr lang="en-US" altLang="ko-KR" sz="1400" dirty="0" smtClean="0">
                <a:solidFill>
                  <a:srgbClr val="0000FF"/>
                </a:solidFill>
              </a:rPr>
              <a:t>, </a:t>
            </a:r>
            <a:r>
              <a:rPr lang="en-CA" altLang="ko-KR" sz="1400" dirty="0" smtClean="0">
                <a:solidFill>
                  <a:srgbClr val="0000FF"/>
                </a:solidFill>
              </a:rPr>
              <a:t>K </a:t>
            </a:r>
            <a:r>
              <a:rPr lang="en-US" altLang="ko-KR" sz="1400" dirty="0" smtClean="0">
                <a:solidFill>
                  <a:srgbClr val="0000FF"/>
                </a:solidFill>
              </a:rPr>
              <a:t>&lt;= j &lt;=T</a:t>
            </a:r>
          </a:p>
          <a:p>
            <a:r>
              <a:rPr lang="en-US" altLang="ko-KR" sz="1400" dirty="0" smtClean="0"/>
              <a:t>Max. DPB[N-1][j] </a:t>
            </a:r>
            <a:r>
              <a:rPr lang="en-US" altLang="ko-KR" sz="1400" dirty="0" smtClean="0"/>
              <a:t>= </a:t>
            </a:r>
            <a:r>
              <a:rPr lang="en-US" altLang="ko-KR" sz="1400" dirty="0" err="1" smtClean="0"/>
              <a:t>max_dec_pic_buffering</a:t>
            </a:r>
            <a:r>
              <a:rPr lang="en-US" altLang="ko-KR" sz="1400" dirty="0" smtClean="0"/>
              <a:t>[N-1][</a:t>
            </a:r>
            <a:r>
              <a:rPr lang="en-US" altLang="ko-KR" sz="1400" dirty="0" smtClean="0">
                <a:solidFill>
                  <a:srgbClr val="0000FF"/>
                </a:solidFill>
              </a:rPr>
              <a:t>K-1</a:t>
            </a:r>
            <a:r>
              <a:rPr lang="en-US" altLang="ko-KR" sz="1400" dirty="0" smtClean="0"/>
              <a:t>]</a:t>
            </a:r>
            <a:endParaRPr lang="en-US" altLang="ko-KR" sz="1400" dirty="0"/>
          </a:p>
        </p:txBody>
      </p:sp>
      <p:grpSp>
        <p:nvGrpSpPr>
          <p:cNvPr id="49" name="그룹 5"/>
          <p:cNvGrpSpPr/>
          <p:nvPr/>
        </p:nvGrpSpPr>
        <p:grpSpPr>
          <a:xfrm>
            <a:off x="-73049" y="3009142"/>
            <a:ext cx="3028435" cy="1889498"/>
            <a:chOff x="12323" y="3201638"/>
            <a:chExt cx="3986472" cy="1889498"/>
          </a:xfrm>
        </p:grpSpPr>
        <p:sp>
          <p:nvSpPr>
            <p:cNvPr id="51" name="직사각형 50"/>
            <p:cNvSpPr/>
            <p:nvPr/>
          </p:nvSpPr>
          <p:spPr>
            <a:xfrm>
              <a:off x="804411" y="3201638"/>
              <a:ext cx="72008" cy="50405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2" name="직사각형 51"/>
            <p:cNvSpPr/>
            <p:nvPr/>
          </p:nvSpPr>
          <p:spPr>
            <a:xfrm>
              <a:off x="803989" y="4209750"/>
              <a:ext cx="72008" cy="50405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" name="직사각형 53"/>
            <p:cNvSpPr/>
            <p:nvPr/>
          </p:nvSpPr>
          <p:spPr>
            <a:xfrm>
              <a:off x="1164451" y="3201638"/>
              <a:ext cx="72008" cy="50405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" name="직사각형 60"/>
            <p:cNvSpPr/>
            <p:nvPr/>
          </p:nvSpPr>
          <p:spPr>
            <a:xfrm>
              <a:off x="1508015" y="3201638"/>
              <a:ext cx="72008" cy="50405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" name="직사각형 61"/>
            <p:cNvSpPr/>
            <p:nvPr/>
          </p:nvSpPr>
          <p:spPr>
            <a:xfrm>
              <a:off x="1507593" y="4209750"/>
              <a:ext cx="72008" cy="504056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" name="직사각형 62"/>
            <p:cNvSpPr/>
            <p:nvPr/>
          </p:nvSpPr>
          <p:spPr>
            <a:xfrm>
              <a:off x="1868055" y="3201638"/>
              <a:ext cx="72008" cy="50405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" name="직사각형 63"/>
            <p:cNvSpPr/>
            <p:nvPr/>
          </p:nvSpPr>
          <p:spPr>
            <a:xfrm>
              <a:off x="2244571" y="3201638"/>
              <a:ext cx="72008" cy="50405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" name="직사각형 64"/>
            <p:cNvSpPr/>
            <p:nvPr/>
          </p:nvSpPr>
          <p:spPr>
            <a:xfrm>
              <a:off x="2244149" y="4209750"/>
              <a:ext cx="72008" cy="504056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6" name="직사각형 65"/>
            <p:cNvSpPr/>
            <p:nvPr/>
          </p:nvSpPr>
          <p:spPr>
            <a:xfrm>
              <a:off x="2604611" y="3201638"/>
              <a:ext cx="72008" cy="50405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7" name="직사각형 66"/>
            <p:cNvSpPr/>
            <p:nvPr/>
          </p:nvSpPr>
          <p:spPr>
            <a:xfrm>
              <a:off x="2964651" y="3201638"/>
              <a:ext cx="72008" cy="50405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8" name="직사각형 67"/>
            <p:cNvSpPr/>
            <p:nvPr/>
          </p:nvSpPr>
          <p:spPr>
            <a:xfrm>
              <a:off x="2964229" y="4209750"/>
              <a:ext cx="72008" cy="504056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9" name="직사각형 68"/>
            <p:cNvSpPr/>
            <p:nvPr/>
          </p:nvSpPr>
          <p:spPr>
            <a:xfrm>
              <a:off x="3324691" y="3201638"/>
              <a:ext cx="72008" cy="50405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" name="직사각형 69"/>
            <p:cNvSpPr/>
            <p:nvPr/>
          </p:nvSpPr>
          <p:spPr>
            <a:xfrm>
              <a:off x="3684731" y="3201638"/>
              <a:ext cx="72008" cy="50405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" name="직사각형 70"/>
            <p:cNvSpPr/>
            <p:nvPr/>
          </p:nvSpPr>
          <p:spPr>
            <a:xfrm>
              <a:off x="3684309" y="4209750"/>
              <a:ext cx="72008" cy="50405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3586" y="4234174"/>
              <a:ext cx="7263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dirty="0" smtClean="0"/>
                <a:t>Layer </a:t>
              </a:r>
            </a:p>
            <a:p>
              <a:pPr algn="ctr"/>
              <a:r>
                <a:rPr lang="en-US" altLang="ko-KR" sz="1200" dirty="0" smtClean="0"/>
                <a:t>N-1</a:t>
              </a:r>
              <a:endParaRPr lang="ko-KR" altLang="en-US" sz="1200" dirty="0" smtClean="0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12323" y="3345654"/>
              <a:ext cx="8572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dirty="0" smtClean="0"/>
                <a:t>Layer N</a:t>
              </a:r>
              <a:endParaRPr lang="ko-KR" altLang="en-US" sz="1200" dirty="0" smtClean="0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140955" y="4807725"/>
              <a:ext cx="37542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dirty="0" err="1" smtClean="0"/>
                <a:t>Tid</a:t>
              </a:r>
              <a:endParaRPr lang="ko-KR" altLang="en-US" sz="1200" dirty="0" smtClean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615018" y="4807725"/>
              <a:ext cx="5195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dirty="0" smtClean="0"/>
                <a:t>K-1</a:t>
              </a:r>
              <a:endParaRPr lang="ko-KR" altLang="en-US" sz="1200" b="1" dirty="0" smtClean="0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2034684" y="4812112"/>
              <a:ext cx="5068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dirty="0" smtClean="0"/>
                <a:t>T-2</a:t>
              </a:r>
              <a:endParaRPr lang="ko-KR" altLang="en-US" sz="1200" dirty="0" smtClean="0"/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3479285" y="4811630"/>
              <a:ext cx="5195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dirty="0" smtClean="0"/>
                <a:t>K-1</a:t>
              </a:r>
              <a:endParaRPr lang="ko-KR" altLang="en-US" sz="1200" b="1" dirty="0" smtClean="0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327367" y="4812112"/>
              <a:ext cx="45959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dirty="0" smtClean="0"/>
                <a:t>T-1</a:t>
              </a:r>
              <a:endParaRPr lang="ko-KR" altLang="en-US" sz="1200" dirty="0" smtClean="0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2784003" y="4801298"/>
              <a:ext cx="45959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dirty="0" smtClean="0"/>
                <a:t>T-1</a:t>
              </a:r>
              <a:endParaRPr lang="ko-KR" altLang="en-US" sz="1200" dirty="0" smtClean="0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068848" y="4807297"/>
              <a:ext cx="3422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dirty="0" smtClean="0">
                  <a:solidFill>
                    <a:srgbClr val="0000FF"/>
                  </a:solidFill>
                </a:rPr>
                <a:t>T</a:t>
              </a:r>
              <a:endParaRPr lang="ko-KR" altLang="en-US" sz="1200" dirty="0" smtClean="0">
                <a:solidFill>
                  <a:srgbClr val="0000FF"/>
                </a:solidFill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1772450" y="4814137"/>
              <a:ext cx="3422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dirty="0" smtClean="0">
                  <a:solidFill>
                    <a:srgbClr val="0000FF"/>
                  </a:solidFill>
                </a:rPr>
                <a:t>T</a:t>
              </a:r>
              <a:endParaRPr lang="ko-KR" altLang="en-US" sz="1200" dirty="0" smtClean="0">
                <a:solidFill>
                  <a:srgbClr val="0000FF"/>
                </a:solidFill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2509009" y="4811630"/>
              <a:ext cx="3422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dirty="0" smtClean="0">
                  <a:solidFill>
                    <a:srgbClr val="0000FF"/>
                  </a:solidFill>
                </a:rPr>
                <a:t>T</a:t>
              </a:r>
              <a:endParaRPr lang="ko-KR" altLang="en-US" sz="1200" dirty="0" smtClean="0">
                <a:solidFill>
                  <a:srgbClr val="0000FF"/>
                </a:solidFill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3229089" y="4806533"/>
              <a:ext cx="3422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dirty="0" smtClean="0">
                  <a:solidFill>
                    <a:srgbClr val="0000FF"/>
                  </a:solidFill>
                </a:rPr>
                <a:t>T</a:t>
              </a:r>
            </a:p>
          </p:txBody>
        </p:sp>
      </p:grpSp>
      <p:cxnSp>
        <p:nvCxnSpPr>
          <p:cNvPr id="84" name="직선 화살표 연결선 83"/>
          <p:cNvCxnSpPr/>
          <p:nvPr/>
        </p:nvCxnSpPr>
        <p:spPr>
          <a:xfrm flipV="1">
            <a:off x="563302" y="3606441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직선 화살표 연결선 84"/>
          <p:cNvCxnSpPr/>
          <p:nvPr/>
        </p:nvCxnSpPr>
        <p:spPr>
          <a:xfrm flipV="1">
            <a:off x="2759925" y="3606441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1259632" y="5013176"/>
            <a:ext cx="7377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K-1 &lt; T-2</a:t>
            </a:r>
            <a:endParaRPr lang="ko-KR" altLang="en-US" sz="1200" dirty="0" smtClean="0"/>
          </a:p>
        </p:txBody>
      </p:sp>
    </p:spTree>
    <p:extLst>
      <p:ext uri="{BB962C8B-B14F-4D97-AF65-F5344CB8AC3E}">
        <p14:creationId xmlns="" xmlns:p14="http://schemas.microsoft.com/office/powerpoint/2010/main" val="3125674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solidFill>
            <a:schemeClr val="tx1"/>
          </a:solidFill>
          <a:tailEnd type="none"/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12700">
          <a:tailEnd type="arrow"/>
        </a:ln>
      </a:spPr>
      <a:bodyPr/>
      <a:lstStyle/>
      <a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2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48442</TotalTime>
  <Words>730</Words>
  <Application>Microsoft Office PowerPoint</Application>
  <PresentationFormat>화면 슬라이드 쇼(4:3)</PresentationFormat>
  <Paragraphs>233</Paragraphs>
  <Slides>7</Slides>
  <Notes>7</Notes>
  <HiddenSlides>0</HiddenSlides>
  <MMClips>0</MMClips>
  <ScaleCrop>false</ScaleCrop>
  <HeadingPairs>
    <vt:vector size="6" baseType="variant">
      <vt:variant>
        <vt:lpstr>테마</vt:lpstr>
      </vt:variant>
      <vt:variant>
        <vt:i4>6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4" baseType="lpstr">
      <vt:lpstr>1_Office 테마</vt:lpstr>
      <vt:lpstr>1_디자인 사용자 지정</vt:lpstr>
      <vt:lpstr>2_디자인 사용자 지정</vt:lpstr>
      <vt:lpstr>3_디자인 사용자 지정</vt:lpstr>
      <vt:lpstr>4_디자인 사용자 지정</vt:lpstr>
      <vt:lpstr>5_디자인 사용자 지정</vt:lpstr>
      <vt:lpstr>Image</vt:lpstr>
      <vt:lpstr>&lt;JCTVC-N0157/JCT3V-E0076&gt; MV-HEVC/SHVC HLS: On signalling of sps_max_sub_layers_minus1</vt:lpstr>
      <vt:lpstr>Problem Statement</vt:lpstr>
      <vt:lpstr>Problem Statement</vt:lpstr>
      <vt:lpstr>Proposal</vt:lpstr>
      <vt:lpstr>Proposal</vt:lpstr>
      <vt:lpstr>Proposal</vt:lpstr>
      <vt:lpstr>Proposal</vt:lpstr>
    </vt:vector>
  </TitlesOfParts>
  <Company>R&amp;D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JCTVC-5차 결정사항 (화면내 부호화)</dc:title>
  <dc:creator>JS</dc:creator>
  <cp:lastModifiedBy>jungwon</cp:lastModifiedBy>
  <cp:revision>2715</cp:revision>
  <cp:lastPrinted>2012-10-05T07:44:31Z</cp:lastPrinted>
  <dcterms:created xsi:type="dcterms:W3CDTF">2006-10-05T04:04:58Z</dcterms:created>
  <dcterms:modified xsi:type="dcterms:W3CDTF">2013-08-01T08:33:40Z</dcterms:modified>
</cp:coreProperties>
</file>