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87" r:id="rId3"/>
    <p:sldId id="309" r:id="rId4"/>
    <p:sldId id="308" r:id="rId5"/>
    <p:sldId id="307" r:id="rId6"/>
    <p:sldId id="310" r:id="rId7"/>
    <p:sldId id="311" r:id="rId8"/>
    <p:sldId id="313" r:id="rId9"/>
    <p:sldId id="312" r:id="rId10"/>
    <p:sldId id="296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64">
          <p15:clr>
            <a:srgbClr val="A4A3A4"/>
          </p15:clr>
        </p15:guide>
        <p15:guide id="3" orient="horz" pos="816">
          <p15:clr>
            <a:srgbClr val="A4A3A4"/>
          </p15:clr>
        </p15:guide>
        <p15:guide id="4" orient="horz" pos="3744">
          <p15:clr>
            <a:srgbClr val="A4A3A4"/>
          </p15:clr>
        </p15:guide>
        <p15:guide id="5" orient="horz" pos="258">
          <p15:clr>
            <a:srgbClr val="A4A3A4"/>
          </p15:clr>
        </p15:guide>
        <p15:guide id="6" pos="2880">
          <p15:clr>
            <a:srgbClr val="A4A3A4"/>
          </p15:clr>
        </p15:guide>
        <p15:guide id="7" pos="288">
          <p15:clr>
            <a:srgbClr val="A4A3A4"/>
          </p15:clr>
        </p15:guide>
        <p15:guide id="8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C5"/>
    <a:srgbClr val="004280"/>
    <a:srgbClr val="A6CE39"/>
    <a:srgbClr val="FFDA00"/>
    <a:srgbClr val="FDB813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8" autoAdjust="0"/>
    <p:restoredTop sz="97920" autoAdjust="0"/>
  </p:normalViewPr>
  <p:slideViewPr>
    <p:cSldViewPr showGuides="1">
      <p:cViewPr varScale="1">
        <p:scale>
          <a:sx n="112" d="100"/>
          <a:sy n="112" d="100"/>
        </p:scale>
        <p:origin x="1518" y="108"/>
      </p:cViewPr>
      <p:guideLst>
        <p:guide orient="horz" pos="2160"/>
        <p:guide orient="horz" pos="864"/>
        <p:guide orient="horz" pos="816"/>
        <p:guide orient="horz" pos="3744"/>
        <p:guide orient="horz" pos="258"/>
        <p:guide pos="2880"/>
        <p:guide pos="288"/>
        <p:guide pos="54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648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1FB95-A9B9-4B18-9622-01AF6211B2AD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41364-15E5-4D19-9F44-7E52E8E6B6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8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41364-15E5-4D19-9F44-7E52E8E6B66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8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707"/>
            <a:ext cx="8269500" cy="3822320"/>
          </a:xfrm>
          <a:prstGeom prst="rect">
            <a:avLst/>
          </a:prstGeom>
        </p:spPr>
      </p:pic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32610"/>
            <a:ext cx="6020027" cy="1169551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78240" y="4320727"/>
            <a:ext cx="4466738" cy="1220847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 smtClean="0">
                <a:latin typeface="Verdana" charset="0"/>
              </a:rPr>
              <a:t>Subtitle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dirty="0" smtClean="0">
                <a:latin typeface="Verdana" charset="0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dirty="0" smtClean="0">
              <a:latin typeface="Verdana" charset="0"/>
            </a:endParaRPr>
          </a:p>
          <a:p>
            <a:endParaRPr lang="en-US" dirty="0"/>
          </a:p>
        </p:txBody>
      </p:sp>
      <p:pic>
        <p:nvPicPr>
          <p:cNvPr id="14" name="Picture 13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6EE2C2B1-8716-4DB7-9D6F-F63217D3654A}" type="datetime4">
              <a:rPr lang="en-US" altLang="zh-CN" smtClean="0"/>
              <a:t>July 22,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>
            <a:lvl1pPr>
              <a:defRPr>
                <a:solidFill>
                  <a:srgbClr val="0071C5"/>
                </a:solidFill>
                <a:latin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79999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79999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8F45A5C-1951-4EC3-B550-68FAA1615522}" type="datetime4">
              <a:rPr lang="en-US" altLang="zh-CN" smtClean="0"/>
              <a:t>July 22,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514601"/>
            <a:ext cx="6477000" cy="1362075"/>
          </a:xfrm>
          <a:prstGeom prst="rect">
            <a:avLst/>
          </a:prstGeom>
        </p:spPr>
        <p:txBody>
          <a:bodyPr anchor="ctr" anchorCtr="0"/>
          <a:lstStyle>
            <a:lvl1pPr algn="l">
              <a:lnSpc>
                <a:spcPct val="100000"/>
              </a:lnSpc>
              <a:defRPr sz="40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pic>
        <p:nvPicPr>
          <p:cNvPr id="5" name="Picture 4" descr="Intel_logo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70663" y="301373"/>
            <a:ext cx="869284" cy="5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099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White Logo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l_wht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with Blue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l_rgb_3000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676" y="2473413"/>
            <a:ext cx="2898648" cy="19111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TCovers-04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2543"/>
            <a:ext cx="8495059" cy="3724780"/>
          </a:xfrm>
          <a:prstGeom prst="rect">
            <a:avLst/>
          </a:prstGeom>
        </p:spPr>
      </p:pic>
      <p:pic>
        <p:nvPicPr>
          <p:cNvPr id="15" name="Picture 14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1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7329" y="2727579"/>
            <a:ext cx="7233397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27017" y="3649814"/>
            <a:ext cx="4343400" cy="11951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 Medium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b="0" i="0" dirty="0" smtClean="0">
              <a:latin typeface="Neo Sans Intel"/>
              <a:cs typeface="Neo Sans Intel"/>
            </a:endParaRPr>
          </a:p>
        </p:txBody>
      </p:sp>
    </p:spTree>
    <p:extLst>
      <p:ext uri="{BB962C8B-B14F-4D97-AF65-F5344CB8AC3E}">
        <p14:creationId xmlns:p14="http://schemas.microsoft.com/office/powerpoint/2010/main" val="3768598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Covers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5600"/>
            <a:ext cx="8257308" cy="4102745"/>
          </a:xfrm>
          <a:prstGeom prst="rect">
            <a:avLst/>
          </a:prstGeom>
        </p:spPr>
      </p:pic>
      <p:pic>
        <p:nvPicPr>
          <p:cNvPr id="9" name="Picture 8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363972"/>
            <a:ext cx="7218726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617" y="3264183"/>
            <a:ext cx="6376041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3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Covers-03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9534"/>
            <a:ext cx="8342654" cy="2904841"/>
          </a:xfrm>
          <a:prstGeom prst="rect">
            <a:avLst/>
          </a:prstGeom>
        </p:spPr>
      </p:pic>
      <p:pic>
        <p:nvPicPr>
          <p:cNvPr id="8" name="Picture 7" descr="intel_rgb_300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99" y="301372"/>
            <a:ext cx="865548" cy="570685"/>
          </a:xfrm>
          <a:prstGeom prst="rect">
            <a:avLst/>
          </a:prstGeom>
        </p:spPr>
      </p:pic>
      <p:sp>
        <p:nvSpPr>
          <p:cNvPr id="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11631" y="2782553"/>
            <a:ext cx="6597940" cy="584775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lvl1pPr algn="l"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  <a:cs typeface="Neo Sans Intel"/>
              </a:defRPr>
            </a:lvl1pPr>
          </a:lstStyle>
          <a:p>
            <a:r>
              <a:rPr lang="en-US" altLang="ja-JP" dirty="0" smtClean="0"/>
              <a:t>Click to edit Master title style</a:t>
            </a:r>
            <a:endParaRPr lang="en-US" altLang="ja-JP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14388" y="3750107"/>
            <a:ext cx="3711370" cy="91307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3000"/>
              </a:lnSpc>
              <a:spcBef>
                <a:spcPts val="0"/>
              </a:spcBef>
              <a:defRPr sz="2000">
                <a:solidFill>
                  <a:schemeClr val="bg1"/>
                </a:solidFill>
                <a:latin typeface="+mn-lt"/>
                <a:cs typeface="Verdana"/>
              </a:defRPr>
            </a:lvl1pPr>
          </a:lstStyle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b="0" i="0" dirty="0" smtClean="0">
                <a:latin typeface="Neo Sans Intel"/>
                <a:cs typeface="Neo Sans Intel"/>
              </a:rPr>
              <a:t>Subtitle</a:t>
            </a:r>
            <a:endParaRPr lang="en-US" dirty="0" smtClean="0">
              <a:latin typeface="Verdana" charset="0"/>
            </a:endParaRPr>
          </a:p>
          <a:p>
            <a:pPr>
              <a:lnSpc>
                <a:spcPts val="2160"/>
              </a:lnSpc>
              <a:spcAft>
                <a:spcPts val="0"/>
              </a:spcAft>
            </a:pPr>
            <a:r>
              <a:rPr lang="en-US" sz="1600" b="0" i="0" dirty="0" smtClean="0">
                <a:latin typeface="Neo Sans Intel"/>
                <a:cs typeface="Neo Sans Intel"/>
              </a:rPr>
              <a:t>Additional Info</a:t>
            </a:r>
          </a:p>
          <a:p>
            <a:pPr>
              <a:lnSpc>
                <a:spcPts val="2160"/>
              </a:lnSpc>
              <a:spcAft>
                <a:spcPts val="0"/>
              </a:spcAft>
            </a:pPr>
            <a:endParaRPr lang="en-US" sz="1600" dirty="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58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610863"/>
            <a:ext cx="6477000" cy="1169551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-option 2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18476"/>
            <a:ext cx="4627756" cy="1754326"/>
          </a:xfrm>
          <a:prstGeom prst="rect">
            <a:avLst/>
          </a:prstGeom>
        </p:spPr>
        <p:txBody>
          <a:bodyPr anchor="ctr" anchorCtr="0">
            <a:spAutoFit/>
          </a:bodyPr>
          <a:lstStyle>
            <a:lvl1pPr algn="l">
              <a:lnSpc>
                <a:spcPct val="100000"/>
              </a:lnSpc>
              <a:defRPr sz="38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5353050" y="0"/>
            <a:ext cx="379095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algn="ctr">
              <a:defRPr lang="en-US" sz="1600" b="0" i="0" baseline="0" smtClean="0">
                <a:latin typeface="+mn-lt"/>
              </a:defRPr>
            </a:lvl1pPr>
          </a:lstStyle>
          <a:p>
            <a:r>
              <a:rPr lang="en-US" dirty="0" smtClean="0"/>
              <a:t>Photo goes here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-option 3">
    <p:bg>
      <p:bg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5"/>
          <p:cNvSpPr txBox="1">
            <a:spLocks noChangeArrowheads="1"/>
          </p:cNvSpPr>
          <p:nvPr userDrawn="1"/>
        </p:nvSpPr>
        <p:spPr bwMode="auto">
          <a:xfrm>
            <a:off x="524794" y="6644046"/>
            <a:ext cx="2890838" cy="123111"/>
          </a:xfrm>
          <a:prstGeom prst="rect">
            <a:avLst/>
          </a:prstGeom>
          <a:noFill/>
          <a:ln w="508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800" b="0" i="0" dirty="0" smtClean="0">
                <a:solidFill>
                  <a:schemeClr val="bg1"/>
                </a:solidFill>
                <a:latin typeface="Neo Sans Intel"/>
                <a:cs typeface="Neo Sans Intel"/>
              </a:rPr>
              <a:t>INTEL CONFIDENTIAL</a:t>
            </a:r>
            <a:endParaRPr lang="en-US" sz="800" b="0" i="0" dirty="0">
              <a:solidFill>
                <a:schemeClr val="bg1"/>
              </a:solidFill>
              <a:latin typeface="Neo Sans Intel"/>
              <a:cs typeface="Neo Sans Intel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75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Photo goes here</a:t>
            </a:r>
          </a:p>
          <a:p>
            <a:endParaRPr lang="en-US" dirty="0"/>
          </a:p>
        </p:txBody>
      </p:sp>
      <p:sp>
        <p:nvSpPr>
          <p:cNvPr id="9" name="Title 1"/>
          <p:cNvSpPr>
            <a:spLocks noGrp="1" noChangeAspect="1"/>
          </p:cNvSpPr>
          <p:nvPr>
            <p:ph type="title" hasCustomPrompt="1"/>
          </p:nvPr>
        </p:nvSpPr>
        <p:spPr>
          <a:xfrm>
            <a:off x="0" y="409575"/>
            <a:ext cx="4937760" cy="16184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anchor="ctr" anchorCtr="0"/>
          <a:lstStyle>
            <a:lvl1pPr marL="285750" indent="0" algn="l">
              <a:lnSpc>
                <a:spcPct val="100000"/>
              </a:lnSpc>
              <a:defRPr sz="3600" b="0" i="0" cap="none">
                <a:solidFill>
                  <a:srgbClr val="FFFFFF"/>
                </a:solidFill>
                <a:latin typeface="+mn-lt"/>
                <a:cs typeface="Neo Sans Intel"/>
              </a:defRPr>
            </a:lvl1pPr>
          </a:lstStyle>
          <a:p>
            <a:r>
              <a:rPr lang="en-US" dirty="0" smtClean="0"/>
              <a:t>Click To Edit Section Divider 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/>
          <a:lstStyle>
            <a:lvl2pPr>
              <a:buClr>
                <a:schemeClr val="tx1"/>
              </a:buClr>
              <a:defRPr/>
            </a:lvl2pPr>
            <a:lvl3pPr>
              <a:buClr>
                <a:srgbClr val="0071C5"/>
              </a:buClr>
              <a:defRPr/>
            </a:lvl3pPr>
            <a:lvl4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4pPr>
            <a:lvl5pPr>
              <a:spcBef>
                <a:spcPts val="600"/>
              </a:spcBef>
              <a:buClr>
                <a:schemeClr val="bg1">
                  <a:lumMod val="65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7950187A-CADD-44C5-8F5E-13333FE64376}" type="datetime4">
              <a:rPr lang="en-US" altLang="zh-CN" smtClean="0"/>
              <a:t>July 22,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1480"/>
            <a:ext cx="8229600" cy="73152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295401"/>
            <a:ext cx="4037012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295401"/>
            <a:ext cx="4038600" cy="4621214"/>
          </a:xfrm>
          <a:prstGeom prst="rect">
            <a:avLst/>
          </a:prstGeo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0" y="6480000"/>
            <a:ext cx="460655" cy="277200"/>
          </a:xfrm>
        </p:spPr>
        <p:txBody>
          <a:bodyPr/>
          <a:lstStyle/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1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97D97A63-6610-4ECF-ABB5-24A7CADFD681}" type="datetime4">
              <a:rPr lang="en-US" altLang="zh-CN" smtClean="0"/>
              <a:t>July 22, 2013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tel_rgb_3000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570" y="6450966"/>
            <a:ext cx="465650" cy="307019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0" y="6480000"/>
            <a:ext cx="460655" cy="27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lang="en-US" sz="1200" b="0" i="0" kern="1200" smtClean="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Neo Sans Intel" pitchFamily="34" charset="0"/>
              </a:defRPr>
            </a:lvl1pPr>
          </a:lstStyle>
          <a:p>
            <a:fld id="{F10CCBB2-23CF-43DD-999B-A7E7F6652AA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Placeholder 13"/>
          <p:cNvSpPr>
            <a:spLocks noGrp="1"/>
          </p:cNvSpPr>
          <p:nvPr>
            <p:ph type="title"/>
          </p:nvPr>
        </p:nvSpPr>
        <p:spPr>
          <a:xfrm>
            <a:off x="457200" y="409575"/>
            <a:ext cx="8229600" cy="657225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724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80000"/>
            <a:ext cx="2895600" cy="27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JCTVC-N0155</a:t>
            </a:r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3352800" y="6480000"/>
            <a:ext cx="1790700" cy="277200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0071C5"/>
                </a:solidFill>
                <a:latin typeface="Neo Sans Intel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56FFBBF-5BF0-49C0-95C0-6364C61D146C}" type="datetime4">
              <a:rPr lang="en-US" altLang="zh-CN" smtClean="0"/>
              <a:t>July 22, 2013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6161166" y="6560097"/>
            <a:ext cx="1965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 smtClean="0">
                <a:solidFill>
                  <a:schemeClr val="bg1"/>
                </a:solidFill>
                <a:latin typeface="Neo Sans Intel" pitchFamily="34" charset="0"/>
              </a:rPr>
              <a:t>Intel Information Technology</a:t>
            </a:r>
            <a:endParaRPr lang="en-US" sz="105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1" r:id="rId3"/>
    <p:sldLayoutId id="2147483662" r:id="rId4"/>
    <p:sldLayoutId id="2147483664" r:id="rId5"/>
    <p:sldLayoutId id="2147483665" r:id="rId6"/>
    <p:sldLayoutId id="2147483666" r:id="rId7"/>
    <p:sldLayoutId id="2147483674" r:id="rId8"/>
    <p:sldLayoutId id="2147483675" r:id="rId9"/>
    <p:sldLayoutId id="2147483676" r:id="rId10"/>
    <p:sldLayoutId id="2147483677" r:id="rId11"/>
    <p:sldLayoutId id="2147483671" r:id="rId12"/>
    <p:sldLayoutId id="2147483672" r:id="rId13"/>
    <p:sldLayoutId id="2147483673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lang="en-US" altLang="ja-JP" sz="3000" b="1" i="0" kern="1200" dirty="0" smtClean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200"/>
        </a:spcBef>
        <a:buFont typeface="Arial" pitchFamily="34" charset="0"/>
        <a:buNone/>
        <a:defRPr lang="en-US" altLang="ja-JP" sz="24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spcBef>
          <a:spcPts val="900"/>
        </a:spcBef>
        <a:buFont typeface="Arial" pitchFamily="34" charset="0"/>
        <a:buChar char="•"/>
        <a:defRPr lang="en-US" altLang="ja-JP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8600" algn="l" defTabSz="914400" rtl="0" eaLnBrk="1" latinLnBrk="0" hangingPunct="1">
        <a:spcBef>
          <a:spcPts val="600"/>
        </a:spcBef>
        <a:buClr>
          <a:srgbClr val="00AEEF"/>
        </a:buClr>
        <a:buFont typeface="Arial" pitchFamily="34" charset="0"/>
        <a:buChar char="•"/>
        <a:defRPr lang="en-US" altLang="ja-JP" sz="20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171450" algn="l" defTabSz="914400" rtl="0" eaLnBrk="1" latinLnBrk="0" hangingPunct="1">
        <a:spcBef>
          <a:spcPts val="300"/>
        </a:spcBef>
        <a:buClr>
          <a:srgbClr val="A6CE39"/>
        </a:buClr>
        <a:buFont typeface="Arial" pitchFamily="34" charset="0"/>
        <a:buChar char="•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800100" indent="-171450" algn="l" defTabSz="914400" rtl="0" eaLnBrk="1" latinLnBrk="0" hangingPunct="1">
        <a:spcBef>
          <a:spcPts val="100"/>
        </a:spcBef>
        <a:buClr>
          <a:schemeClr val="tx1"/>
        </a:buClr>
        <a:buFont typeface="Neo Sans Intel" pitchFamily="34" charset="0"/>
        <a:buChar char="–"/>
        <a:defRPr lang="en-US" altLang="ja-JP" sz="18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altLang="ja-JP" b="1" dirty="0" smtClean="0"/>
              <a:t>HLS: </a:t>
            </a:r>
            <a:r>
              <a:rPr lang="en-CA" altLang="zh-CN" b="1" dirty="0" smtClean="0"/>
              <a:t>Thumbnail </a:t>
            </a:r>
            <a:r>
              <a:rPr lang="en-CA" altLang="zh-CN" b="1" dirty="0"/>
              <a:t>Support In HEVC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7016" y="3649814"/>
            <a:ext cx="5568983" cy="769441"/>
          </a:xfrm>
        </p:spPr>
        <p:txBody>
          <a:bodyPr/>
          <a:lstStyle/>
          <a:p>
            <a:r>
              <a:rPr lang="en-US" altLang="zh-CN" sz="1600" dirty="0"/>
              <a:t>Ce Wang, Charlie Wang, Yi-jen </a:t>
            </a:r>
            <a:r>
              <a:rPr lang="en-US" altLang="zh-CN" sz="1600" dirty="0" smtClean="0"/>
              <a:t>Chiu, Wenhao </a:t>
            </a:r>
            <a:r>
              <a:rPr lang="en-US" altLang="zh-CN" sz="1600" dirty="0"/>
              <a:t>Zhang</a:t>
            </a:r>
          </a:p>
          <a:p>
            <a:r>
              <a:rPr lang="en-US" sz="1600" dirty="0" smtClean="0"/>
              <a:t>Intel </a:t>
            </a:r>
            <a:r>
              <a:rPr lang="en-US" sz="1600" dirty="0" smtClean="0"/>
              <a:t>Corporation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1338" y="2133600"/>
            <a:ext cx="1910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Neo Sans Intel" pitchFamily="34" charset="0"/>
              </a:rPr>
              <a:t>JCTVC-N0155</a:t>
            </a:r>
            <a:endParaRPr lang="en-US" sz="2200" dirty="0">
              <a:solidFill>
                <a:schemeClr val="bg1"/>
              </a:solidFill>
              <a:latin typeface="Neo Sans Int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11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and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139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zh-CN" dirty="0" smtClean="0"/>
              <a:t>Thumbnails are required in plenty of  applications to provide a preview for the video content.</a:t>
            </a:r>
          </a:p>
          <a:p>
            <a:pPr marL="0" lvl="1" indent="0">
              <a:buNone/>
            </a:pPr>
            <a:endParaRPr lang="en-US" altLang="zh-CN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B3AD96-2502-44FE-81BA-C78DE412395F}" type="datetime4">
              <a:rPr lang="en-US" altLang="zh-CN" smtClean="0"/>
              <a:t>July 22, 2013</a:t>
            </a:fld>
            <a:endParaRPr lang="en-US" dirty="0"/>
          </a:p>
        </p:txBody>
      </p:sp>
      <p:pic>
        <p:nvPicPr>
          <p:cNvPr id="3076" name="Picture 1" descr="n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1905000"/>
            <a:ext cx="4076700" cy="4361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367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zh-CN" dirty="0" smtClean="0"/>
              <a:t>Currently, video </a:t>
            </a:r>
            <a:r>
              <a:rPr lang="en-US" altLang="zh-CN" dirty="0"/>
              <a:t>thumbnail is usually generated at client </a:t>
            </a:r>
            <a:r>
              <a:rPr lang="en-US" altLang="zh-CN" dirty="0" smtClean="0"/>
              <a:t>side after </a:t>
            </a:r>
            <a:r>
              <a:rPr lang="en-US" altLang="zh-CN" dirty="0"/>
              <a:t>full bitstream decoding. 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Content </a:t>
            </a:r>
            <a:r>
              <a:rPr lang="en-US" altLang="zh-CN" dirty="0"/>
              <a:t>creator has no </a:t>
            </a:r>
            <a:r>
              <a:rPr lang="en-US" altLang="zh-CN" dirty="0" smtClean="0"/>
              <a:t>control.</a:t>
            </a:r>
          </a:p>
          <a:p>
            <a:pPr lvl="2"/>
            <a:r>
              <a:rPr lang="en-US" altLang="zh-CN" dirty="0"/>
              <a:t>Encrypted premium contents make more issues when generating thumbnail </a:t>
            </a:r>
            <a:r>
              <a:rPr lang="en-US" altLang="zh-CN" dirty="0" smtClean="0"/>
              <a:t>preview.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altLang="zh-CN" dirty="0"/>
              <a:t>Scalable HEVC </a:t>
            </a:r>
            <a:r>
              <a:rPr lang="en-US" dirty="0" smtClean="0"/>
              <a:t>could be a possible solution, but </a:t>
            </a:r>
            <a:r>
              <a:rPr lang="en-US" altLang="zh-CN" dirty="0"/>
              <a:t>requires compatible </a:t>
            </a:r>
            <a:r>
              <a:rPr lang="en-US" altLang="zh-CN" dirty="0" smtClean="0"/>
              <a:t>decoder.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altLang="zh-CN" dirty="0"/>
              <a:t>Therefore it is proposed to embed thumbnail pictures in regular HEVC </a:t>
            </a:r>
            <a:r>
              <a:rPr lang="en-US" altLang="zh-CN" dirty="0" smtClean="0"/>
              <a:t>bitstream.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B3AD96-2502-44FE-81BA-C78DE412395F}" type="datetime4">
              <a:rPr lang="en-US" altLang="zh-CN" smtClean="0"/>
              <a:t>July 22,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196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CA" altLang="zh-CN" dirty="0" smtClean="0"/>
              <a:t>Thumbnail pictures are coded by HEVC intra coding tools and inserted in </a:t>
            </a:r>
            <a:r>
              <a:rPr lang="en-US" altLang="zh-CN" dirty="0" smtClean="0"/>
              <a:t>premium bitstream.</a:t>
            </a:r>
            <a:endParaRPr lang="en-CA" altLang="zh-CN" dirty="0" smtClean="0"/>
          </a:p>
          <a:p>
            <a:pPr lvl="1"/>
            <a:endParaRPr lang="en-CA" altLang="zh-CN" dirty="0"/>
          </a:p>
          <a:p>
            <a:pPr lvl="1"/>
            <a:r>
              <a:rPr lang="en-CA" altLang="zh-CN" dirty="0" smtClean="0"/>
              <a:t>Three </a:t>
            </a:r>
            <a:r>
              <a:rPr lang="en-CA" altLang="zh-CN" dirty="0"/>
              <a:t>modifications are </a:t>
            </a:r>
            <a:r>
              <a:rPr lang="en-CA" altLang="zh-CN" dirty="0" smtClean="0"/>
              <a:t>proposed to </a:t>
            </a:r>
            <a:r>
              <a:rPr lang="en-CA" altLang="zh-CN" dirty="0"/>
              <a:t>the high level syntax of </a:t>
            </a:r>
            <a:r>
              <a:rPr lang="en-CA" altLang="zh-CN" dirty="0" smtClean="0"/>
              <a:t>HEVC</a:t>
            </a:r>
            <a:r>
              <a:rPr lang="en-US" altLang="zh-CN" dirty="0" smtClean="0"/>
              <a:t>.</a:t>
            </a:r>
          </a:p>
          <a:p>
            <a:pPr lvl="2"/>
            <a:r>
              <a:rPr lang="en-US" altLang="zh-CN" dirty="0" smtClean="0">
                <a:solidFill>
                  <a:srgbClr val="0071C5"/>
                </a:solidFill>
              </a:rPr>
              <a:t>A NAL </a:t>
            </a:r>
            <a:r>
              <a:rPr lang="en-US" altLang="zh-CN" dirty="0">
                <a:solidFill>
                  <a:srgbClr val="0071C5"/>
                </a:solidFill>
              </a:rPr>
              <a:t>unit </a:t>
            </a:r>
            <a:r>
              <a:rPr lang="en-US" altLang="zh-CN" dirty="0" smtClean="0">
                <a:solidFill>
                  <a:srgbClr val="0071C5"/>
                </a:solidFill>
              </a:rPr>
              <a:t>type </a:t>
            </a:r>
            <a:r>
              <a:rPr lang="en-US" altLang="zh-CN" dirty="0" smtClean="0"/>
              <a:t>to contain </a:t>
            </a:r>
            <a:r>
              <a:rPr lang="en-US" altLang="zh-CN" dirty="0"/>
              <a:t>the </a:t>
            </a:r>
            <a:r>
              <a:rPr lang="en-US" altLang="zh-CN" dirty="0" smtClean="0"/>
              <a:t>thumbnail picture.</a:t>
            </a:r>
          </a:p>
          <a:p>
            <a:pPr lvl="2"/>
            <a:r>
              <a:rPr lang="en-CA" altLang="zh-CN" dirty="0" smtClean="0">
                <a:solidFill>
                  <a:srgbClr val="0071C5"/>
                </a:solidFill>
              </a:rPr>
              <a:t>A SEI message </a:t>
            </a:r>
            <a:r>
              <a:rPr lang="en-CA" altLang="zh-CN" dirty="0" smtClean="0"/>
              <a:t>to transmit </a:t>
            </a:r>
            <a:r>
              <a:rPr lang="en-US" altLang="zh-CN" dirty="0"/>
              <a:t>auxiliary </a:t>
            </a:r>
            <a:r>
              <a:rPr lang="en-US" altLang="zh-CN" dirty="0" smtClean="0"/>
              <a:t>information.</a:t>
            </a:r>
          </a:p>
          <a:p>
            <a:pPr lvl="2"/>
            <a:r>
              <a:rPr lang="en-CA" altLang="zh-CN" dirty="0" smtClean="0">
                <a:solidFill>
                  <a:srgbClr val="0071C5"/>
                </a:solidFill>
              </a:rPr>
              <a:t>One bit in </a:t>
            </a:r>
            <a:r>
              <a:rPr lang="en-CA" altLang="zh-CN" dirty="0" err="1" smtClean="0">
                <a:solidFill>
                  <a:srgbClr val="0071C5"/>
                </a:solidFill>
              </a:rPr>
              <a:t>profile_tier_level</a:t>
            </a:r>
            <a:r>
              <a:rPr lang="en-CA" altLang="zh-CN" dirty="0" smtClean="0">
                <a:solidFill>
                  <a:srgbClr val="0071C5"/>
                </a:solidFill>
              </a:rPr>
              <a:t>() </a:t>
            </a:r>
            <a:r>
              <a:rPr lang="en-CA" altLang="zh-CN" dirty="0" smtClean="0"/>
              <a:t>to signal </a:t>
            </a:r>
            <a:r>
              <a:rPr lang="en-CA" altLang="zh-CN" dirty="0"/>
              <a:t>the on/off of the thumbnail video in a bit stream.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r>
              <a:rPr lang="en-CA" altLang="zh-CN" dirty="0" smtClean="0"/>
              <a:t>All the modifications do not violate the conformance </a:t>
            </a:r>
            <a:r>
              <a:rPr lang="en-CA" altLang="zh-CN" dirty="0"/>
              <a:t>requirement of current </a:t>
            </a:r>
            <a:r>
              <a:rPr lang="en-CA" altLang="zh-CN" dirty="0" smtClean="0"/>
              <a:t>HEVC.</a:t>
            </a:r>
          </a:p>
          <a:p>
            <a:pPr lvl="2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B3AD96-2502-44FE-81BA-C78DE412395F}" type="datetime4">
              <a:rPr lang="en-US" altLang="zh-CN" smtClean="0"/>
              <a:t>July 22,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508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1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zh-CN" dirty="0"/>
              <a:t>A new </a:t>
            </a:r>
            <a:r>
              <a:rPr lang="en-US" altLang="zh-CN" dirty="0" smtClean="0"/>
              <a:t>VCL </a:t>
            </a:r>
            <a:r>
              <a:rPr lang="en-US" altLang="zh-CN" dirty="0"/>
              <a:t>NAL unit </a:t>
            </a:r>
            <a:r>
              <a:rPr lang="en-US" altLang="zh-CN" dirty="0" smtClean="0"/>
              <a:t>type</a:t>
            </a:r>
          </a:p>
          <a:p>
            <a:pPr lvl="2"/>
            <a:r>
              <a:rPr lang="en-US" altLang="zh-CN" dirty="0" smtClean="0"/>
              <a:t>The </a:t>
            </a:r>
            <a:r>
              <a:rPr lang="en-US" altLang="zh-CN" dirty="0" err="1" smtClean="0"/>
              <a:t>nal_unit_type</a:t>
            </a:r>
            <a:r>
              <a:rPr lang="en-US" altLang="zh-CN" dirty="0" smtClean="0"/>
              <a:t> 10 is renamed to TN_N from RSV_VCL_N10. </a:t>
            </a:r>
          </a:p>
          <a:p>
            <a:pPr lvl="2"/>
            <a:r>
              <a:rPr lang="en-US" altLang="zh-CN" dirty="0" smtClean="0"/>
              <a:t>Syntax </a:t>
            </a:r>
            <a:r>
              <a:rPr lang="en-US" altLang="zh-CN" dirty="0"/>
              <a:t>and semantics </a:t>
            </a:r>
            <a:r>
              <a:rPr lang="en-US" altLang="zh-CN" dirty="0" smtClean="0"/>
              <a:t>are same with normal intra coded VCL NAL unit.</a:t>
            </a:r>
            <a:endParaRPr lang="en-US" altLang="zh-CN" dirty="0"/>
          </a:p>
          <a:p>
            <a:pPr lvl="2"/>
            <a:r>
              <a:rPr lang="en-US" altLang="zh-CN" dirty="0"/>
              <a:t>Non-reference VCL. </a:t>
            </a:r>
            <a:r>
              <a:rPr lang="en-US" altLang="zh-CN" dirty="0" smtClean="0"/>
              <a:t>No </a:t>
            </a:r>
            <a:r>
              <a:rPr lang="en-US" altLang="zh-CN" dirty="0"/>
              <a:t>DPB impact.</a:t>
            </a:r>
          </a:p>
          <a:p>
            <a:pPr lvl="2"/>
            <a:r>
              <a:rPr lang="en-US" altLang="zh-CN" dirty="0"/>
              <a:t>Resolution and other properties indicated by normal PPS and SPS</a:t>
            </a:r>
            <a:r>
              <a:rPr lang="en-US" altLang="zh-CN" dirty="0" smtClean="0"/>
              <a:t>.</a:t>
            </a:r>
          </a:p>
          <a:p>
            <a:pPr lvl="2"/>
            <a:r>
              <a:rPr lang="en-US" altLang="zh-CN" dirty="0" smtClean="0"/>
              <a:t>Thumbnail </a:t>
            </a:r>
            <a:r>
              <a:rPr lang="en-US" altLang="zh-CN" dirty="0"/>
              <a:t>pictures are sparse, thus take small percent of bit rate.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B3AD96-2502-44FE-81BA-C78DE412395F}" type="datetime4">
              <a:rPr lang="en-US" altLang="zh-CN" smtClean="0"/>
              <a:t>July 22,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308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2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zh-CN" dirty="0" smtClean="0"/>
              <a:t>A </a:t>
            </a:r>
            <a:r>
              <a:rPr lang="en-US" altLang="zh-CN" dirty="0"/>
              <a:t>new SEI message – Thumbnail Picture SEI</a:t>
            </a:r>
          </a:p>
          <a:p>
            <a:pPr lvl="2"/>
            <a:r>
              <a:rPr lang="en-US" altLang="zh-CN" dirty="0" err="1"/>
              <a:t>nal_unit_type</a:t>
            </a:r>
            <a:r>
              <a:rPr lang="en-US" altLang="zh-CN" dirty="0"/>
              <a:t> = PREFIX_SET_NUT (39)</a:t>
            </a:r>
          </a:p>
          <a:p>
            <a:pPr lvl="2"/>
            <a:r>
              <a:rPr lang="en-US" altLang="zh-CN" dirty="0" err="1"/>
              <a:t>payloadType</a:t>
            </a:r>
            <a:r>
              <a:rPr lang="en-US" altLang="zh-CN" dirty="0"/>
              <a:t>=135</a:t>
            </a:r>
          </a:p>
          <a:p>
            <a:pPr lvl="2"/>
            <a:r>
              <a:rPr lang="en-US" altLang="zh-CN" dirty="0" err="1"/>
              <a:t>payloadSize</a:t>
            </a:r>
            <a:r>
              <a:rPr lang="en-US" altLang="zh-CN" dirty="0"/>
              <a:t> = </a:t>
            </a:r>
            <a:r>
              <a:rPr lang="en-US" altLang="zh-CN" dirty="0" smtClean="0"/>
              <a:t>variable</a:t>
            </a:r>
          </a:p>
          <a:p>
            <a:pPr lvl="1"/>
            <a:r>
              <a:rPr lang="en-US" altLang="zh-CN" dirty="0" smtClean="0"/>
              <a:t>If thumbnail pictures are inserted periodically, </a:t>
            </a:r>
            <a:r>
              <a:rPr lang="en-US" altLang="zh-CN" dirty="0" smtClean="0">
                <a:solidFill>
                  <a:srgbClr val="0071C5"/>
                </a:solidFill>
              </a:rPr>
              <a:t>thumbnail_spacing_minus1</a:t>
            </a:r>
            <a:r>
              <a:rPr lang="en-US" altLang="zh-CN" dirty="0" smtClean="0"/>
              <a:t> will specify the distance between thumbnails.</a:t>
            </a:r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B3AD96-2502-44FE-81BA-C78DE412395F}" type="datetime4">
              <a:rPr lang="en-US" altLang="zh-CN" smtClean="0"/>
              <a:t>July 22, 2013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715693"/>
              </p:ext>
            </p:extLst>
          </p:nvPr>
        </p:nvGraphicFramePr>
        <p:xfrm>
          <a:off x="1219200" y="4026932"/>
          <a:ext cx="6248400" cy="1600200"/>
        </p:xfrm>
        <a:graphic>
          <a:graphicData uri="http://schemas.openxmlformats.org/drawingml/2006/table">
            <a:tbl>
              <a:tblPr firstRow="1" firstCol="1" bandRow="1"/>
              <a:tblGrid>
                <a:gridCol w="5181600"/>
                <a:gridCol w="1066800"/>
              </a:tblGrid>
              <a:tr h="200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thumbnail_pictures_info( payloadSize ) {</a:t>
                      </a:r>
                      <a:endParaRPr lang="zh-CN" sz="13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1">
                        <a:spcAft>
                          <a:spcPts val="300"/>
                        </a:spcAf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CN" sz="13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</a:t>
                      </a: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thumbnail_present_flag</a:t>
                      </a:r>
                      <a:endParaRPr lang="zh-CN" sz="13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1">
                        <a:spcAft>
                          <a:spcPts val="300"/>
                        </a:spcAft>
                      </a:pPr>
                      <a:r>
                        <a:rPr lang="en-GB" sz="13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CN" sz="13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if (thumbnail_present_flag) {</a:t>
                      </a:r>
                      <a:endParaRPr lang="zh-CN" sz="13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1">
                        <a:spcAft>
                          <a:spcPts val="300"/>
                        </a:spcAft>
                      </a:pPr>
                      <a:r>
                        <a:rPr lang="en-GB" sz="13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CN" sz="13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    </a:t>
                      </a: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thumbnail_uniform_spacing_flag</a:t>
                      </a:r>
                      <a:endParaRPr lang="zh-CN" sz="13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1">
                        <a:spcAft>
                          <a:spcPts val="300"/>
                        </a:spcAft>
                      </a:pPr>
                      <a:r>
                        <a:rPr lang="en-GB" sz="13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CN" sz="13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    if (thumbnail_uniform_spacing_flag)</a:t>
                      </a:r>
                      <a:endParaRPr lang="zh-CN" sz="13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1">
                        <a:spcAft>
                          <a:spcPts val="300"/>
                        </a:spcAft>
                      </a:pPr>
                      <a:r>
                        <a:rPr lang="en-GB" sz="13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CN" sz="13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        </a:t>
                      </a:r>
                      <a:r>
                        <a:rPr lang="en-US" sz="13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thumbnail_spacing_minus1</a:t>
                      </a:r>
                      <a:endParaRPr lang="zh-CN" sz="13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1">
                        <a:spcAft>
                          <a:spcPts val="300"/>
                        </a:spcAft>
                      </a:pPr>
                      <a:r>
                        <a:rPr lang="en-GB" sz="13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ue(v)</a:t>
                      </a:r>
                      <a:endParaRPr lang="zh-CN" sz="13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3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}</a:t>
                      </a:r>
                      <a:endParaRPr lang="zh-CN" sz="13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1">
                        <a:spcAft>
                          <a:spcPts val="300"/>
                        </a:spcAft>
                      </a:pPr>
                      <a:r>
                        <a:rPr lang="en-GB" sz="1300" b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CN" sz="13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}</a:t>
                      </a:r>
                      <a:endParaRPr lang="zh-CN" sz="13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1">
                        <a:spcAft>
                          <a:spcPts val="300"/>
                        </a:spcAft>
                      </a:pPr>
                      <a:r>
                        <a:rPr lang="en-GB" sz="1300" b="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CN" sz="13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011" marR="90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3405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3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altLang="zh-CN" dirty="0"/>
              <a:t>One bit </a:t>
            </a:r>
            <a:r>
              <a:rPr lang="en-US" altLang="zh-CN" dirty="0" smtClean="0"/>
              <a:t>in </a:t>
            </a:r>
            <a:r>
              <a:rPr lang="en-US" altLang="zh-CN" i="1" dirty="0" err="1" smtClean="0"/>
              <a:t>profile_tier_level</a:t>
            </a:r>
            <a:r>
              <a:rPr lang="en-US" altLang="zh-CN" i="1" dirty="0"/>
              <a:t>()</a:t>
            </a:r>
          </a:p>
          <a:p>
            <a:pPr lvl="2"/>
            <a:r>
              <a:rPr lang="en-US" altLang="zh-CN" dirty="0"/>
              <a:t>Current </a:t>
            </a:r>
            <a:r>
              <a:rPr lang="en-US" altLang="zh-CN" dirty="0" smtClean="0"/>
              <a:t>general_reserved_zero_44bits is changed </a:t>
            </a:r>
            <a:r>
              <a:rPr lang="en-US" altLang="zh-CN" dirty="0"/>
              <a:t>to </a:t>
            </a:r>
            <a:r>
              <a:rPr lang="en-US" altLang="zh-CN" dirty="0" err="1" smtClean="0"/>
              <a:t>general_thumbnail_flag</a:t>
            </a:r>
            <a:r>
              <a:rPr lang="en-US" altLang="zh-CN" dirty="0" smtClean="0"/>
              <a:t> + general_reserved_zero_43bits.</a:t>
            </a:r>
          </a:p>
          <a:p>
            <a:pPr lvl="2"/>
            <a:r>
              <a:rPr lang="en-US" altLang="zh-CN" dirty="0" smtClean="0"/>
              <a:t>If </a:t>
            </a:r>
            <a:r>
              <a:rPr lang="en-US" altLang="zh-CN" dirty="0" err="1" smtClean="0">
                <a:solidFill>
                  <a:srgbClr val="0071C5"/>
                </a:solidFill>
              </a:rPr>
              <a:t>general_thumbnail_flag</a:t>
            </a:r>
            <a:r>
              <a:rPr lang="en-US" altLang="zh-CN" dirty="0" smtClean="0"/>
              <a:t> is equal to 1, thumbnail pictures will be inserted into current bitstream.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B3AD96-2502-44FE-81BA-C78DE412395F}" type="datetime4">
              <a:rPr lang="en-US" altLang="zh-CN" smtClean="0"/>
              <a:t>July 22, 2013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085410"/>
              </p:ext>
            </p:extLst>
          </p:nvPr>
        </p:nvGraphicFramePr>
        <p:xfrm>
          <a:off x="1524000" y="3124200"/>
          <a:ext cx="5867400" cy="2987040"/>
        </p:xfrm>
        <a:graphic>
          <a:graphicData uri="http://schemas.openxmlformats.org/drawingml/2006/table">
            <a:tbl>
              <a:tblPr firstRow="1" firstCol="1" bandRow="1"/>
              <a:tblGrid>
                <a:gridCol w="4572000"/>
                <a:gridCol w="1295400"/>
              </a:tblGrid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profile_tier_level</a:t>
                      </a: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( maxNumSubLayersMinus1 ) {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</a:t>
                      </a:r>
                      <a:r>
                        <a:rPr lang="en-GB" sz="1400" b="1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general_profile_space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dirty="0" smtClean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u(2)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</a:t>
                      </a:r>
                      <a:r>
                        <a:rPr lang="en-GB" sz="1400" b="1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general_tier_flag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dirty="0" smtClean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</a:t>
                      </a:r>
                      <a:r>
                        <a:rPr lang="en-GB" sz="1400" b="1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general_profile_idc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dirty="0" smtClean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u(5)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for( j = 0; j &lt; 32; j++ )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	general_profile_compatibility_flag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[ j ]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general_progressive_source_flag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general_interlaced_source_flag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general_non_packed_constraint_flag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general_frame_only_constraint_flag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GB" sz="1400" b="1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general_thumbnail_flag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general_reserved_zero_43bits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u(43)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	general_level_idc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u(8)</a:t>
                      </a:r>
                      <a:endParaRPr lang="zh-CN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2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… …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CN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5522" marR="95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264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Example</a:t>
            </a:r>
            <a:endParaRPr lang="zh-CN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E2C2B1-8716-4DB7-9D6F-F63217D3654A}" type="datetime4">
              <a:rPr lang="en-US" altLang="zh-CN" smtClean="0"/>
              <a:t>July 22, 2013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27" y="914400"/>
            <a:ext cx="8728224" cy="497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00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CCBB2-23CF-43DD-999B-A7E7F6652AA9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Compatible with HEVC bitstream.</a:t>
            </a:r>
          </a:p>
          <a:p>
            <a:pPr lvl="1"/>
            <a:r>
              <a:rPr lang="en-US" dirty="0"/>
              <a:t>No impact with normal conformed bitstream decoding. </a:t>
            </a:r>
            <a:endParaRPr lang="en-US" dirty="0" smtClean="0"/>
          </a:p>
          <a:p>
            <a:pPr lvl="1"/>
            <a:r>
              <a:rPr lang="en-US" dirty="0" smtClean="0"/>
              <a:t>No </a:t>
            </a:r>
            <a:r>
              <a:rPr lang="en-US" dirty="0"/>
              <a:t>impact on DPB.</a:t>
            </a:r>
          </a:p>
          <a:p>
            <a:pPr lvl="1"/>
            <a:r>
              <a:rPr lang="en-US" dirty="0"/>
              <a:t>Premium content can be protected by DRM, while thumbnail pictures are in clear. Greatly reduce the headache for preview application.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JCTVC-N0155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C07D074-C79A-4AA6-BA87-E0425913B44D}" type="datetime4">
              <a:rPr lang="en-US" altLang="zh-CN" smtClean="0"/>
              <a:t>July 22, 2013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783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l_PPT_LgtTmplt_Stndrd_v12">
  <a:themeElements>
    <a:clrScheme name="IntelColors">
      <a:dk1>
        <a:srgbClr val="061922"/>
      </a:dk1>
      <a:lt1>
        <a:srgbClr val="FFFFFF"/>
      </a:lt1>
      <a:dk2>
        <a:srgbClr val="939598"/>
      </a:dk2>
      <a:lt2>
        <a:srgbClr val="B4BABD"/>
      </a:lt2>
      <a:accent1>
        <a:srgbClr val="0071C5"/>
      </a:accent1>
      <a:accent2>
        <a:srgbClr val="00AEEF"/>
      </a:accent2>
      <a:accent3>
        <a:srgbClr val="004280"/>
      </a:accent3>
      <a:accent4>
        <a:srgbClr val="FFDA00"/>
      </a:accent4>
      <a:accent5>
        <a:srgbClr val="A6CE39"/>
      </a:accent5>
      <a:accent6>
        <a:srgbClr val="FDB813"/>
      </a:accent6>
      <a:hlink>
        <a:srgbClr val="0071C5"/>
      </a:hlink>
      <a:folHlink>
        <a:srgbClr val="00AEEF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5000">
              <a:schemeClr val="accent2"/>
            </a:gs>
            <a:gs pos="95000">
              <a:schemeClr val="accent1"/>
            </a:gs>
          </a:gsLst>
          <a:lin ang="16200000" scaled="0"/>
          <a:tileRect/>
        </a:gra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2000" b="1" smtClean="0">
            <a:solidFill>
              <a:schemeClr val="tx1"/>
            </a:solidFill>
            <a:latin typeface="Neo Sans Intel" pitchFamily="34" charset="0"/>
            <a:cs typeface="Arial" pitchFamily="34" charset="0"/>
          </a:defRPr>
        </a:defPPr>
      </a:lst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11189</TotalTime>
  <Words>434</Words>
  <Application>Microsoft Office PowerPoint</Application>
  <PresentationFormat>On-screen Show (4:3)</PresentationFormat>
  <Paragraphs>116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Malgun Gothic</vt:lpstr>
      <vt:lpstr>MS Gothic</vt:lpstr>
      <vt:lpstr>宋体</vt:lpstr>
      <vt:lpstr>微软雅黑</vt:lpstr>
      <vt:lpstr>Arial</vt:lpstr>
      <vt:lpstr>Calibri</vt:lpstr>
      <vt:lpstr>Neo Sans Intel</vt:lpstr>
      <vt:lpstr>Neo Sans Intel Medium</vt:lpstr>
      <vt:lpstr>Times New Roman</vt:lpstr>
      <vt:lpstr>Verdana</vt:lpstr>
      <vt:lpstr>intel_PPT_LgtTmplt_Stndrd_v12</vt:lpstr>
      <vt:lpstr>HLS: Thumbnail Support In HEVC</vt:lpstr>
      <vt:lpstr>Motivation</vt:lpstr>
      <vt:lpstr>Motivation</vt:lpstr>
      <vt:lpstr>Proposed method</vt:lpstr>
      <vt:lpstr>Modification 1</vt:lpstr>
      <vt:lpstr>Modification 2</vt:lpstr>
      <vt:lpstr>Modification 3</vt:lpstr>
      <vt:lpstr>Example</vt:lpstr>
      <vt:lpstr>Conclusion</vt:lpstr>
      <vt:lpstr>Q and A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amiller</dc:creator>
  <cp:lastModifiedBy>Zhang, Wenhao</cp:lastModifiedBy>
  <cp:revision>512</cp:revision>
  <dcterms:created xsi:type="dcterms:W3CDTF">2012-06-25T21:20:59Z</dcterms:created>
  <dcterms:modified xsi:type="dcterms:W3CDTF">2013-07-22T07:48:40Z</dcterms:modified>
</cp:coreProperties>
</file>