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65" r:id="rId2"/>
    <p:sldMasterId id="2147483667" r:id="rId3"/>
    <p:sldMasterId id="2147483669" r:id="rId4"/>
    <p:sldMasterId id="2147483671" r:id="rId5"/>
    <p:sldMasterId id="2147483673" r:id="rId6"/>
  </p:sldMasterIdLst>
  <p:notesMasterIdLst>
    <p:notesMasterId r:id="rId11"/>
  </p:notesMasterIdLst>
  <p:sldIdLst>
    <p:sldId id="275" r:id="rId7"/>
    <p:sldId id="361" r:id="rId8"/>
    <p:sldId id="396" r:id="rId9"/>
    <p:sldId id="397" r:id="rId10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4F81BD"/>
    <a:srgbClr val="C0504D"/>
    <a:srgbClr val="FFDE75"/>
    <a:srgbClr val="FFCE33"/>
    <a:srgbClr val="B9D37F"/>
    <a:srgbClr val="A8C860"/>
    <a:srgbClr val="000000"/>
    <a:srgbClr val="F2B800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 autoAdjust="0"/>
    <p:restoredTop sz="95597" autoAdjust="0"/>
  </p:normalViewPr>
  <p:slideViewPr>
    <p:cSldViewPr>
      <p:cViewPr varScale="1">
        <p:scale>
          <a:sx n="76" d="100"/>
          <a:sy n="76" d="100"/>
        </p:scale>
        <p:origin x="-156" y="-96"/>
      </p:cViewPr>
      <p:guideLst>
        <p:guide orient="horz" pos="3475"/>
        <p:guide pos="2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6B03-CE30-41C7-81DB-AD9C6B2BE5CD}" type="datetimeFigureOut">
              <a:rPr lang="ko-KR" altLang="en-US" smtClean="0"/>
              <a:pPr/>
              <a:t>2013-08-01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AC1FF-8650-4A77-9F43-503846084B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8507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394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Thursday, August 01, 2013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p:oleObj spid="_x0000_s9705" name="Image" r:id="rId3" imgW="7619048" imgH="1460317" progId="">
              <p:embed/>
            </p:oleObj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4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>
                <a:latin typeface="Cambria" pitchFamily="18" charset="0"/>
              </a:defRPr>
            </a:lvl1pPr>
            <a:lvl2pPr>
              <a:buFont typeface="Wingdings" pitchFamily="2" charset="2"/>
              <a:buChar char="v"/>
              <a:defRPr sz="1800" b="0">
                <a:latin typeface="Cambria" pitchFamily="18" charset="0"/>
              </a:defRPr>
            </a:lvl2pPr>
            <a:lvl3pPr>
              <a:buFont typeface="Wingdings" pitchFamily="2" charset="2"/>
              <a:buChar char="Ø"/>
              <a:defRPr sz="1600">
                <a:latin typeface="Cambria" pitchFamily="18" charset="0"/>
              </a:defRPr>
            </a:lvl3pPr>
            <a:lvl4pPr>
              <a:buFont typeface="Courier New" pitchFamily="49" charset="0"/>
              <a:buChar char="o"/>
              <a:defRPr sz="1400">
                <a:latin typeface="Cambria" pitchFamily="18" charset="0"/>
              </a:defRPr>
            </a:lvl4pPr>
            <a:lvl5pPr>
              <a:defRPr sz="1200">
                <a:latin typeface="Cambria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 latinLnBrk="0"/>
            <a:r>
              <a:rPr lang="en-GB" dirty="0" smtClean="0">
                <a:solidFill>
                  <a:prstClr val="black"/>
                </a:solidFill>
              </a:rPr>
              <a:t>ETRI Proprietary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-5 copy"/>
          <p:cNvPicPr>
            <a:picLocks noChangeArrowheads="1"/>
          </p:cNvPicPr>
          <p:nvPr userDrawn="1"/>
        </p:nvPicPr>
        <p:blipFill>
          <a:blip r:embed="rId2" cstate="print">
            <a:lum bright="10000"/>
          </a:blip>
          <a:srcRect l="88594"/>
          <a:stretch>
            <a:fillRect/>
          </a:stretch>
        </p:blipFill>
        <p:spPr bwMode="auto">
          <a:xfrm>
            <a:off x="714348" y="2027135"/>
            <a:ext cx="7786742" cy="2143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1362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857250" indent="-857250" algn="ctr">
              <a:buFontTx/>
              <a:buNone/>
              <a:defRPr sz="4000" b="0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1643042" y="3571887"/>
            <a:ext cx="6215106" cy="1571625"/>
          </a:xfrm>
          <a:prstGeom prst="rect">
            <a:avLst/>
          </a:prstGeom>
        </p:spPr>
        <p:txBody>
          <a:bodyPr anchor="b"/>
          <a:lstStyle>
            <a:lvl1pPr marL="0" indent="0"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 마스터 텍스트 스타일을 편집합니다</a:t>
            </a:r>
          </a:p>
        </p:txBody>
      </p:sp>
      <p:sp>
        <p:nvSpPr>
          <p:cNvPr id="1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5" name="Picture 3" descr="Untitled-3 cop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워드마크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6035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16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&lt;JCTVC-N0154/</a:t>
            </a:r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JCT3V-E0074&gt;</a:t>
            </a:r>
            <a:r>
              <a:rPr lang="en-US" sz="2400" b="1" dirty="0" smtClean="0">
                <a:solidFill>
                  <a:srgbClr val="FFC000"/>
                </a:solidFill>
              </a:rPr>
              <a:t/>
            </a:r>
            <a:br>
              <a:rPr lang="en-US" sz="2400" b="1" dirty="0" smtClean="0">
                <a:solidFill>
                  <a:srgbClr val="FFC000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MV-HEVC/SHVC HLS: On signalling of inter-layer RPS in slice segment header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11202" y="4095882"/>
            <a:ext cx="7103142" cy="17813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Jung Won Kang</a:t>
            </a:r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81328"/>
            <a:ext cx="1571353" cy="325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dirty="0" smtClean="0"/>
              <a:t>Problem Statement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ko-KR" dirty="0" smtClean="0"/>
              <a:t>In the SHVC draft text 2.0 and MV-HEVC draft text 4.0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Direct reference layers are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0000CC"/>
                </a:solidFill>
              </a:rPr>
              <a:t>in VPS extension </a:t>
            </a:r>
            <a:r>
              <a:rPr lang="en-US" altLang="ko-KR" dirty="0" smtClean="0"/>
              <a:t>to indicate </a:t>
            </a:r>
            <a:r>
              <a:rPr lang="en-US" altLang="ko-KR" dirty="0" smtClean="0">
                <a:solidFill>
                  <a:srgbClr val="0000CC"/>
                </a:solidFill>
              </a:rPr>
              <a:t>sequence-level dependency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Also, direct reference layers are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0000CC"/>
                </a:solidFill>
              </a:rPr>
              <a:t>in slice segment header </a:t>
            </a:r>
            <a:r>
              <a:rPr lang="en-US" altLang="ko-KR" dirty="0" smtClean="0"/>
              <a:t>to indicate </a:t>
            </a:r>
            <a:r>
              <a:rPr lang="en-US" altLang="ko-KR" dirty="0" smtClean="0">
                <a:solidFill>
                  <a:srgbClr val="0000CC"/>
                </a:solidFill>
              </a:rPr>
              <a:t>picture-level dependency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Subset of direct reference layers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VPS extension</a:t>
            </a:r>
          </a:p>
          <a:p>
            <a:pPr lvl="2">
              <a:spcBef>
                <a:spcPts val="600"/>
              </a:spcBef>
            </a:pPr>
            <a:r>
              <a:rPr lang="en-US" altLang="ko-KR" dirty="0" smtClean="0"/>
              <a:t>Always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even if the direct reference layers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slice segment header are identical to those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VPS extension</a:t>
            </a:r>
          </a:p>
          <a:p>
            <a:pPr>
              <a:spcBef>
                <a:spcPts val="600"/>
              </a:spcBef>
            </a:pPr>
            <a:endParaRPr lang="en-US" altLang="ko-KR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US" altLang="ko-KR" dirty="0" smtClean="0">
                <a:sym typeface="Wingdings" pitchFamily="2" charset="2"/>
              </a:rPr>
              <a:t> Better to remove redundant </a:t>
            </a:r>
            <a:r>
              <a:rPr lang="en-US" altLang="ko-KR" dirty="0" err="1" smtClean="0">
                <a:sym typeface="Wingdings" pitchFamily="2" charset="2"/>
              </a:rPr>
              <a:t>signalling</a:t>
            </a:r>
            <a:r>
              <a:rPr lang="en-US" altLang="ko-KR" dirty="0" smtClean="0">
                <a:sym typeface="Wingdings" pitchFamily="2" charset="2"/>
              </a:rPr>
              <a:t> in the slice segment header</a:t>
            </a:r>
            <a:endParaRPr lang="en-US" altLang="ko-KR" dirty="0" smtClean="0"/>
          </a:p>
          <a:p>
            <a:pPr>
              <a:spcBef>
                <a:spcPts val="600"/>
              </a:spcBef>
            </a:pPr>
            <a:endParaRPr lang="en-US" altLang="ko-KR" dirty="0" smtClean="0"/>
          </a:p>
        </p:txBody>
      </p:sp>
    </p:spTree>
    <p:extLst>
      <p:ext uri="{BB962C8B-B14F-4D97-AF65-F5344CB8AC3E}">
        <p14:creationId xmlns="" xmlns:p14="http://schemas.microsoft.com/office/powerpoint/2010/main" val="35464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-381000"/>
            <a:r>
              <a:rPr lang="en-US" altLang="ko-KR" sz="3200" b="1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ko-KR" dirty="0" smtClean="0"/>
              <a:t>Variant 1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Direct reference layers are not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slice segment header </a:t>
            </a:r>
            <a:r>
              <a:rPr lang="en-US" altLang="ko-KR" dirty="0" smtClean="0">
                <a:solidFill>
                  <a:srgbClr val="0000CC"/>
                </a:solidFill>
              </a:rPr>
              <a:t>when </a:t>
            </a:r>
            <a:r>
              <a:rPr lang="en-US" altLang="ko-KR" dirty="0" smtClean="0"/>
              <a:t>the number of direct reference layers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VPS extension, </a:t>
            </a:r>
            <a:r>
              <a:rPr lang="en-US" altLang="ko-KR" dirty="0" err="1" smtClean="0">
                <a:solidFill>
                  <a:srgbClr val="0000CC"/>
                </a:solidFill>
              </a:rPr>
              <a:t>NumDirectRefLayers</a:t>
            </a:r>
            <a:r>
              <a:rPr lang="en-US" altLang="ko-KR" dirty="0" smtClean="0">
                <a:solidFill>
                  <a:srgbClr val="0000CC"/>
                </a:solidFill>
              </a:rPr>
              <a:t>[</a:t>
            </a:r>
            <a:r>
              <a:rPr lang="en-US" altLang="ko-KR" dirty="0" err="1" smtClean="0">
                <a:solidFill>
                  <a:srgbClr val="0000CC"/>
                </a:solidFill>
              </a:rPr>
              <a:t>nuh_layer_id</a:t>
            </a:r>
            <a:r>
              <a:rPr lang="en-US" altLang="ko-KR" dirty="0" smtClean="0">
                <a:solidFill>
                  <a:srgbClr val="0000CC"/>
                </a:solidFill>
              </a:rPr>
              <a:t>], is same as </a:t>
            </a:r>
            <a:r>
              <a:rPr lang="en-US" altLang="ko-KR" dirty="0" smtClean="0"/>
              <a:t>the number of direct reference layers used by the current picture,</a:t>
            </a:r>
            <a:r>
              <a:rPr lang="en-US" altLang="ko-KR" dirty="0" smtClean="0">
                <a:solidFill>
                  <a:srgbClr val="0000CC"/>
                </a:solidFill>
              </a:rPr>
              <a:t> </a:t>
            </a:r>
            <a:r>
              <a:rPr lang="en-US" altLang="ko-KR" dirty="0" err="1" smtClean="0">
                <a:solidFill>
                  <a:srgbClr val="0000CC"/>
                </a:solidFill>
              </a:rPr>
              <a:t>NumActiveRefLayerPics</a:t>
            </a:r>
            <a:r>
              <a:rPr lang="en-US" altLang="ko-KR" dirty="0" smtClean="0">
                <a:solidFill>
                  <a:srgbClr val="0000CC"/>
                </a:solidFill>
              </a:rPr>
              <a:t> (=num_inter_layer_ref_pics_minus1 + 1).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Same proposal as </a:t>
            </a:r>
            <a:r>
              <a:rPr lang="en-US" altLang="ko-KR" dirty="0"/>
              <a:t>N0081, N0195, N0217</a:t>
            </a:r>
          </a:p>
          <a:p>
            <a:pPr lvl="1">
              <a:spcBef>
                <a:spcPts val="600"/>
              </a:spcBef>
            </a:pPr>
            <a:endParaRPr lang="en-US" altLang="ko-KR" dirty="0" smtClean="0">
              <a:solidFill>
                <a:srgbClr val="0000CC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54198232"/>
              </p:ext>
            </p:extLst>
          </p:nvPr>
        </p:nvGraphicFramePr>
        <p:xfrm>
          <a:off x="1259632" y="3212976"/>
          <a:ext cx="6912768" cy="3312368"/>
        </p:xfrm>
        <a:graphic>
          <a:graphicData uri="http://schemas.openxmlformats.org/drawingml/2006/table">
            <a:tbl>
              <a:tblPr/>
              <a:tblGrid>
                <a:gridCol w="6034956"/>
                <a:gridCol w="877812"/>
              </a:tblGrid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slice_segment_header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b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if( </a:t>
                      </a:r>
                      <a:r>
                        <a:rPr lang="en-GB" sz="1200" kern="1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nuh_layer_id</a:t>
                      </a:r>
                      <a:r>
                        <a:rPr lang="en-GB" sz="1200" kern="1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&gt; 0  &amp;&amp;  </a:t>
                      </a:r>
                      <a:r>
                        <a:rPr lang="en-CA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NumDirectRefLayers</a:t>
                      </a:r>
                      <a:r>
                        <a:rPr lang="en-GB" sz="1200" kern="1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200" kern="1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nuh_layer_id</a:t>
                      </a:r>
                      <a:r>
                        <a:rPr lang="en-GB" sz="1200" kern="1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] &gt; 0 ) {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inter_layer_pred_enabled_flag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if( inter_layer_pred_enabled_flag  &amp;&amp;  NumDirectRefLayers[ nuh_layer_id ] &gt; 1)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if( !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max_one_active_ref_layer_flag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)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num_inter_layer_ref_pics_minus1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if(NumDirectRefLayers[ nuh_layer_id ] != NumActiveRefLayerPics)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682625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for( i = 0; i &lt; NumActiveRefLayerPics; i++ ) 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815975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inter_layer_pred_layer_idc[ 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 ]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if( 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NumSamplePredRefLayers[ nuh_layer_id ]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&gt; 0  &amp;&amp;  NumActiveRefLayerPics &gt; 0 ) 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inter_layer_sample_pred_only_flag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023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336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85720" y="122332"/>
            <a:ext cx="8572560" cy="714380"/>
          </a:xfrm>
        </p:spPr>
        <p:txBody>
          <a:bodyPr>
            <a:noAutofit/>
          </a:bodyPr>
          <a:lstStyle/>
          <a:p>
            <a:pPr indent="-381000"/>
            <a:r>
              <a:rPr lang="en-US" altLang="ko-KR" sz="3200" b="1" dirty="0" smtClean="0"/>
              <a:t>Proposal</a:t>
            </a:r>
            <a:endParaRPr lang="en-US" altLang="ko-KR" sz="3200" b="1" dirty="0"/>
          </a:p>
        </p:txBody>
      </p:sp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altLang="ko-KR" dirty="0" smtClean="0"/>
              <a:t>Variant 2</a:t>
            </a:r>
          </a:p>
          <a:p>
            <a:pPr lvl="1">
              <a:spcBef>
                <a:spcPts val="600"/>
              </a:spcBef>
            </a:pPr>
            <a:r>
              <a:rPr lang="en-US" altLang="ko-KR" dirty="0" smtClean="0"/>
              <a:t>Add a flag, </a:t>
            </a:r>
            <a:r>
              <a:rPr lang="en-US" altLang="ko-KR" dirty="0" err="1" smtClean="0"/>
              <a:t>layer_dependency_vps_flag</a:t>
            </a:r>
            <a:r>
              <a:rPr lang="en-US" altLang="ko-KR" dirty="0" smtClean="0"/>
              <a:t>, to specify if direct reference layers used by the current picture are identical to those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in VPS extension.</a:t>
            </a:r>
            <a:endParaRPr lang="en-US" altLang="ko-KR" dirty="0" smtClean="0">
              <a:solidFill>
                <a:srgbClr val="0000CC"/>
              </a:solidFill>
            </a:endParaRPr>
          </a:p>
          <a:p>
            <a:pPr lvl="1">
              <a:spcBef>
                <a:spcPts val="600"/>
              </a:spcBef>
            </a:pPr>
            <a:endParaRPr lang="en-US" altLang="ko-KR" dirty="0" smtClean="0">
              <a:solidFill>
                <a:srgbClr val="0000CC"/>
              </a:solidFill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2749723"/>
              </p:ext>
            </p:extLst>
          </p:nvPr>
        </p:nvGraphicFramePr>
        <p:xfrm>
          <a:off x="1259633" y="2636912"/>
          <a:ext cx="6336703" cy="3429000"/>
        </p:xfrm>
        <a:graphic>
          <a:graphicData uri="http://schemas.openxmlformats.org/drawingml/2006/table">
            <a:tbl>
              <a:tblPr/>
              <a:tblGrid>
                <a:gridCol w="5472607"/>
                <a:gridCol w="864096"/>
              </a:tblGrid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slice_segment_header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</a:rPr>
                        <a:t>Descriptor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b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b="1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if( nuh_layer_id &gt; 0  &amp;&amp;  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NumDirectRefLayers</a:t>
                      </a:r>
                      <a:r>
                        <a:rPr lang="en-GB" sz="1200" kern="1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nuh_layer_id ] &gt; 0 ) {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inter_layer_pred_enabled_flag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if( inter_layer_pred_enabled_flag  &amp;&amp;  NumDirectRefLayers[ nuh_layer_id ] &gt; 1) {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446020" algn="ctr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200" b="1" dirty="0" err="1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layer_dependency_vps_flag</a:t>
                      </a:r>
                      <a:r>
                        <a:rPr lang="en-GB" sz="1200" b="1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	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				if( !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layer_dependency_vps_flag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 ){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682625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200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   if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 !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max_one_active_ref_layer_flag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)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815975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	</a:t>
                      </a:r>
                      <a:r>
                        <a:rPr lang="en-GB" sz="1200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    </a:t>
                      </a:r>
                      <a:r>
                        <a:rPr lang="en-GB" sz="1200" b="1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num_inter_layer_ref_pics_minus1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682625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200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   for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( 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= 0; 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&lt; 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NumActiveRefLayerPics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; 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++ ) 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815975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    </a:t>
                      </a:r>
                      <a:r>
                        <a:rPr lang="en-GB" sz="1200" b="1" dirty="0" err="1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inter_layer_pred_layer_idc</a:t>
                      </a:r>
                      <a:r>
                        <a:rPr lang="en-GB" sz="1200" b="1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200" dirty="0" err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 ]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u(v)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54610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dirty="0" smtClean="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   </a:t>
                      </a:r>
                      <a:r>
                        <a:rPr lang="en-GB" sz="1200" dirty="0" smtClean="0">
                          <a:effectLst/>
                          <a:highlight>
                            <a:srgbClr val="FFFF00"/>
                          </a:highlight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if( </a:t>
                      </a:r>
                      <a:r>
                        <a:rPr lang="en-CA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NumSamplePredRefLayers[ nuh_layer_id ]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 &gt; 0  &amp;&amp;  NumActiveRefLayerPics &gt; 0 ) 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inter_layer_sample_pred_only_flag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u(1)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…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ts val="1500"/>
                        </a:lnSpc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Arial Narrow" pitchFamily="34" charset="0"/>
                          <a:ea typeface="맑은 고딕"/>
                          <a:cs typeface="Times New Roman"/>
                        </a:rPr>
                        <a:t>}</a:t>
                      </a:r>
                      <a:endParaRPr lang="ko-KR" sz="1200">
                        <a:effectLst/>
                        <a:latin typeface="Arial Narrow" pitchFamily="34" charset="0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500"/>
                        </a:lnSpc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Arial Narrow" pitchFamily="34" charset="0"/>
                          <a:ea typeface="맑은 고딕"/>
                        </a:rPr>
                        <a:t> </a:t>
                      </a:r>
                      <a:endParaRPr lang="ko-KR" sz="1200" dirty="0">
                        <a:effectLst/>
                        <a:latin typeface="Arial Narrow" pitchFamily="34" charset="0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9278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tailEnd type="arrow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41455</TotalTime>
  <Words>206</Words>
  <Application>Microsoft Office PowerPoint</Application>
  <PresentationFormat>화면 슬라이드 쇼(4:3)</PresentationFormat>
  <Paragraphs>92</Paragraphs>
  <Slides>4</Slides>
  <Notes>4</Notes>
  <HiddenSlides>0</HiddenSlides>
  <MMClips>0</MMClips>
  <ScaleCrop>false</ScaleCrop>
  <HeadingPairs>
    <vt:vector size="6" baseType="variant">
      <vt:variant>
        <vt:lpstr>테마</vt:lpstr>
      </vt:variant>
      <vt:variant>
        <vt:i4>6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1_Office 테마</vt:lpstr>
      <vt:lpstr>1_디자인 사용자 지정</vt:lpstr>
      <vt:lpstr>2_디자인 사용자 지정</vt:lpstr>
      <vt:lpstr>3_디자인 사용자 지정</vt:lpstr>
      <vt:lpstr>4_디자인 사용자 지정</vt:lpstr>
      <vt:lpstr>5_디자인 사용자 지정</vt:lpstr>
      <vt:lpstr>Image</vt:lpstr>
      <vt:lpstr>&lt;JCTVC-N0154/JCT3V-E0074&gt; MV-HEVC/SHVC HLS: On signalling of inter-layer RPS in slice segment header</vt:lpstr>
      <vt:lpstr>Problem Statement</vt:lpstr>
      <vt:lpstr>Proposal</vt:lpstr>
      <vt:lpstr>Proposal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JCTVC-5차 결정사항 (화면내 부호화)</dc:title>
  <dc:creator>JS</dc:creator>
  <cp:lastModifiedBy>jungwon</cp:lastModifiedBy>
  <cp:revision>2587</cp:revision>
  <cp:lastPrinted>2012-10-05T07:44:31Z</cp:lastPrinted>
  <dcterms:created xsi:type="dcterms:W3CDTF">2006-10-05T04:04:58Z</dcterms:created>
  <dcterms:modified xsi:type="dcterms:W3CDTF">2013-08-01T08:35:13Z</dcterms:modified>
</cp:coreProperties>
</file>