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2" r:id="rId4"/>
    <p:sldId id="257" r:id="rId5"/>
    <p:sldId id="259" r:id="rId6"/>
    <p:sldId id="265" r:id="rId7"/>
    <p:sldId id="264" r:id="rId8"/>
    <p:sldId id="268" r:id="rId9"/>
    <p:sldId id="269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a\Documents\JCTVC-Mmeeting\filter_phase_amplitude_Le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Gain amplitude</c:v>
                </c:pt>
              </c:strCache>
            </c:strRef>
          </c:tx>
          <c:marker>
            <c:symbol val="none"/>
          </c:marker>
          <c:xVal>
            <c:numRef>
              <c:f>Sheet1!$D$4:$D$104</c:f>
              <c:numCache>
                <c:formatCode>General</c:formatCode>
                <c:ptCount val="101"/>
                <c:pt idx="0">
                  <c:v>0</c:v>
                </c:pt>
                <c:pt idx="1">
                  <c:v>4.9974652130855132E-3</c:v>
                </c:pt>
                <c:pt idx="2">
                  <c:v>9.9949304261710264E-3</c:v>
                </c:pt>
                <c:pt idx="3">
                  <c:v>1.4992395639256542E-2</c:v>
                </c:pt>
                <c:pt idx="4">
                  <c:v>2.0005776346651245E-2</c:v>
                </c:pt>
                <c:pt idx="5">
                  <c:v>2.5003241559736756E-2</c:v>
                </c:pt>
                <c:pt idx="6">
                  <c:v>3.0000706772822273E-2</c:v>
                </c:pt>
                <c:pt idx="7">
                  <c:v>3.4998171985907787E-2</c:v>
                </c:pt>
                <c:pt idx="8">
                  <c:v>3.9995637198993302E-2</c:v>
                </c:pt>
                <c:pt idx="9">
                  <c:v>4.4993102412078816E-2</c:v>
                </c:pt>
                <c:pt idx="10">
                  <c:v>5.0006483119473512E-2</c:v>
                </c:pt>
                <c:pt idx="11">
                  <c:v>5.5003948332559033E-2</c:v>
                </c:pt>
                <c:pt idx="12">
                  <c:v>6.0001413545644547E-2</c:v>
                </c:pt>
                <c:pt idx="13">
                  <c:v>6.4998878758730061E-2</c:v>
                </c:pt>
                <c:pt idx="14">
                  <c:v>6.9996343971815575E-2</c:v>
                </c:pt>
                <c:pt idx="15">
                  <c:v>7.4993809184901089E-2</c:v>
                </c:pt>
                <c:pt idx="16">
                  <c:v>8.0007189892295799E-2</c:v>
                </c:pt>
                <c:pt idx="17">
                  <c:v>8.5004655105381299E-2</c:v>
                </c:pt>
                <c:pt idx="18">
                  <c:v>9.0002120318466813E-2</c:v>
                </c:pt>
                <c:pt idx="19">
                  <c:v>9.4999585531552327E-2</c:v>
                </c:pt>
                <c:pt idx="20">
                  <c:v>9.9997050744637841E-2</c:v>
                </c:pt>
                <c:pt idx="21">
                  <c:v>0.10499451595772336</c:v>
                </c:pt>
                <c:pt idx="22">
                  <c:v>0.11000789666511807</c:v>
                </c:pt>
                <c:pt idx="23">
                  <c:v>0.11500536187820358</c:v>
                </c:pt>
                <c:pt idx="24">
                  <c:v>0.12000282709128909</c:v>
                </c:pt>
                <c:pt idx="25">
                  <c:v>0.12500029230437459</c:v>
                </c:pt>
                <c:pt idx="26">
                  <c:v>0.12999775751746012</c:v>
                </c:pt>
                <c:pt idx="27">
                  <c:v>0.13499522273054562</c:v>
                </c:pt>
                <c:pt idx="28">
                  <c:v>0.13999268794363115</c:v>
                </c:pt>
                <c:pt idx="29">
                  <c:v>0.14500606865102586</c:v>
                </c:pt>
                <c:pt idx="30">
                  <c:v>0.15000353386411136</c:v>
                </c:pt>
                <c:pt idx="31">
                  <c:v>0.15500099907719686</c:v>
                </c:pt>
                <c:pt idx="32">
                  <c:v>0.15999846429028239</c:v>
                </c:pt>
                <c:pt idx="33">
                  <c:v>0.16499592950336789</c:v>
                </c:pt>
                <c:pt idx="34">
                  <c:v>0.16999339471645342</c:v>
                </c:pt>
                <c:pt idx="35">
                  <c:v>0.1750067754238481</c:v>
                </c:pt>
                <c:pt idx="36">
                  <c:v>0.18000424063693363</c:v>
                </c:pt>
                <c:pt idx="37">
                  <c:v>0.18500170585001915</c:v>
                </c:pt>
                <c:pt idx="38">
                  <c:v>0.18999917106310465</c:v>
                </c:pt>
                <c:pt idx="39">
                  <c:v>0.19499663627619018</c:v>
                </c:pt>
                <c:pt idx="40">
                  <c:v>0.19999410148927568</c:v>
                </c:pt>
                <c:pt idx="41">
                  <c:v>0.20500748219667039</c:v>
                </c:pt>
                <c:pt idx="42">
                  <c:v>0.21000494740975589</c:v>
                </c:pt>
                <c:pt idx="43">
                  <c:v>0.21500241262284142</c:v>
                </c:pt>
                <c:pt idx="44">
                  <c:v>0.21999987783592695</c:v>
                </c:pt>
                <c:pt idx="45">
                  <c:v>0.22499734304901245</c:v>
                </c:pt>
                <c:pt idx="46">
                  <c:v>0.22999480826209798</c:v>
                </c:pt>
                <c:pt idx="47">
                  <c:v>0.23499227347518345</c:v>
                </c:pt>
                <c:pt idx="48">
                  <c:v>0.24000565418257819</c:v>
                </c:pt>
                <c:pt idx="49">
                  <c:v>0.24500311939566372</c:v>
                </c:pt>
                <c:pt idx="50">
                  <c:v>0.25000058460874919</c:v>
                </c:pt>
                <c:pt idx="51">
                  <c:v>0.25499804982183472</c:v>
                </c:pt>
                <c:pt idx="52">
                  <c:v>0.25999551503492024</c:v>
                </c:pt>
                <c:pt idx="53">
                  <c:v>0.26499298024800577</c:v>
                </c:pt>
                <c:pt idx="54">
                  <c:v>0.27000636095540043</c:v>
                </c:pt>
                <c:pt idx="55">
                  <c:v>0.27500382616848595</c:v>
                </c:pt>
                <c:pt idx="56">
                  <c:v>0.28000129138157148</c:v>
                </c:pt>
                <c:pt idx="57">
                  <c:v>0.28499875659465695</c:v>
                </c:pt>
                <c:pt idx="58">
                  <c:v>0.28999622180774254</c:v>
                </c:pt>
                <c:pt idx="59">
                  <c:v>0.29499368702082801</c:v>
                </c:pt>
                <c:pt idx="60">
                  <c:v>0.30000706772822272</c:v>
                </c:pt>
                <c:pt idx="61">
                  <c:v>0.30500453294130825</c:v>
                </c:pt>
                <c:pt idx="62">
                  <c:v>0.31000199815439372</c:v>
                </c:pt>
                <c:pt idx="63">
                  <c:v>0.31499946336747925</c:v>
                </c:pt>
                <c:pt idx="64">
                  <c:v>0.31999692858056478</c:v>
                </c:pt>
                <c:pt idx="65">
                  <c:v>0.32499439379365025</c:v>
                </c:pt>
                <c:pt idx="66">
                  <c:v>0.33000777450104501</c:v>
                </c:pt>
                <c:pt idx="67">
                  <c:v>0.33500523971413054</c:v>
                </c:pt>
                <c:pt idx="68">
                  <c:v>0.34000270492721602</c:v>
                </c:pt>
                <c:pt idx="69">
                  <c:v>0.34500017014030154</c:v>
                </c:pt>
                <c:pt idx="70">
                  <c:v>0.34999763535338707</c:v>
                </c:pt>
                <c:pt idx="71">
                  <c:v>0.3549951005664726</c:v>
                </c:pt>
                <c:pt idx="72">
                  <c:v>0.35999256577955802</c:v>
                </c:pt>
                <c:pt idx="73">
                  <c:v>0.36500594648695278</c:v>
                </c:pt>
                <c:pt idx="74">
                  <c:v>0.37000341170003831</c:v>
                </c:pt>
                <c:pt idx="75">
                  <c:v>0.37500087691312378</c:v>
                </c:pt>
                <c:pt idx="76">
                  <c:v>0.37999834212620931</c:v>
                </c:pt>
                <c:pt idx="77">
                  <c:v>0.38499580733929484</c:v>
                </c:pt>
                <c:pt idx="78">
                  <c:v>0.38999327255238037</c:v>
                </c:pt>
                <c:pt idx="79">
                  <c:v>0.39500665325977508</c:v>
                </c:pt>
                <c:pt idx="80">
                  <c:v>0.4000041184728606</c:v>
                </c:pt>
                <c:pt idx="81">
                  <c:v>0.40500158368594613</c:v>
                </c:pt>
                <c:pt idx="82">
                  <c:v>0.40999904889903155</c:v>
                </c:pt>
                <c:pt idx="83">
                  <c:v>0.41499651411211708</c:v>
                </c:pt>
                <c:pt idx="84">
                  <c:v>0.4199939793252026</c:v>
                </c:pt>
                <c:pt idx="85">
                  <c:v>0.42500736003259731</c:v>
                </c:pt>
                <c:pt idx="86">
                  <c:v>0.43000482524568284</c:v>
                </c:pt>
                <c:pt idx="87">
                  <c:v>0.43500229045876837</c:v>
                </c:pt>
                <c:pt idx="88">
                  <c:v>0.4399997556718539</c:v>
                </c:pt>
                <c:pt idx="89">
                  <c:v>0.44499722088493937</c:v>
                </c:pt>
                <c:pt idx="90">
                  <c:v>0.4499946860980249</c:v>
                </c:pt>
                <c:pt idx="91">
                  <c:v>0.45499215131111043</c:v>
                </c:pt>
                <c:pt idx="92">
                  <c:v>0.46000553201850508</c:v>
                </c:pt>
                <c:pt idx="93">
                  <c:v>0.46500299723159061</c:v>
                </c:pt>
                <c:pt idx="94">
                  <c:v>0.47000046244467614</c:v>
                </c:pt>
                <c:pt idx="95">
                  <c:v>0.47499792765776166</c:v>
                </c:pt>
                <c:pt idx="96">
                  <c:v>0.47999539287084714</c:v>
                </c:pt>
                <c:pt idx="97">
                  <c:v>0.48499285808393267</c:v>
                </c:pt>
                <c:pt idx="98">
                  <c:v>0.49000623879132743</c:v>
                </c:pt>
                <c:pt idx="99">
                  <c:v>0.49500370400441285</c:v>
                </c:pt>
              </c:numCache>
            </c:numRef>
          </c:xVal>
          <c:yVal>
            <c:numRef>
              <c:f>Sheet1!$J$4:$J$104</c:f>
              <c:numCache>
                <c:formatCode>General</c:formatCode>
                <c:ptCount val="101"/>
                <c:pt idx="0">
                  <c:v>1</c:v>
                </c:pt>
                <c:pt idx="1">
                  <c:v>1.0000615566897197</c:v>
                </c:pt>
                <c:pt idx="2">
                  <c:v>1.0002454375225573</c:v>
                </c:pt>
                <c:pt idx="3">
                  <c:v>1.0005492784399772</c:v>
                </c:pt>
                <c:pt idx="4">
                  <c:v>1.0009706685946484</c:v>
                </c:pt>
                <c:pt idx="5">
                  <c:v>1.0015014418635493</c:v>
                </c:pt>
                <c:pt idx="6">
                  <c:v>1.0021357549336189</c:v>
                </c:pt>
                <c:pt idx="7">
                  <c:v>1.0028651211528494</c:v>
                </c:pt>
                <c:pt idx="8">
                  <c:v>1.0036796053878703</c:v>
                </c:pt>
                <c:pt idx="9">
                  <c:v>1.0045678701535363</c:v>
                </c:pt>
                <c:pt idx="10">
                  <c:v>1.0055203347727049</c:v>
                </c:pt>
                <c:pt idx="11">
                  <c:v>1.0065169350489489</c:v>
                </c:pt>
                <c:pt idx="12">
                  <c:v>1.0075453976727822</c:v>
                </c:pt>
                <c:pt idx="13">
                  <c:v>1.0085893617105588</c:v>
                </c:pt>
                <c:pt idx="14">
                  <c:v>1.0096313887852872</c:v>
                </c:pt>
                <c:pt idx="15">
                  <c:v>1.0106530449625752</c:v>
                </c:pt>
                <c:pt idx="16">
                  <c:v>1.0116380300152465</c:v>
                </c:pt>
                <c:pt idx="17">
                  <c:v>1.0125598752420031</c:v>
                </c:pt>
                <c:pt idx="18">
                  <c:v>1.0134008972871451</c:v>
                </c:pt>
                <c:pt idx="19">
                  <c:v>1.0141395898529306</c:v>
                </c:pt>
                <c:pt idx="20">
                  <c:v>1.0147539271591846</c:v>
                </c:pt>
                <c:pt idx="21">
                  <c:v>1.0152214696244568</c:v>
                </c:pt>
                <c:pt idx="22">
                  <c:v>1.0155201258590372</c:v>
                </c:pt>
                <c:pt idx="23">
                  <c:v>1.0156249980290917</c:v>
                </c:pt>
                <c:pt idx="24">
                  <c:v>1.015514292436047</c:v>
                </c:pt>
                <c:pt idx="25">
                  <c:v>1.0151650150923515</c:v>
                </c:pt>
                <c:pt idx="26">
                  <c:v>1.0145543157730692</c:v>
                </c:pt>
                <c:pt idx="27">
                  <c:v>1.0136596019890503</c:v>
                </c:pt>
                <c:pt idx="28">
                  <c:v>1.0124586527059849</c:v>
                </c:pt>
                <c:pt idx="29">
                  <c:v>1.0109243155231282</c:v>
                </c:pt>
                <c:pt idx="30">
                  <c:v>1.0090451368538891</c:v>
                </c:pt>
                <c:pt idx="31">
                  <c:v>1.0067963479497308</c:v>
                </c:pt>
                <c:pt idx="32">
                  <c:v>1.0041583319829412</c:v>
                </c:pt>
                <c:pt idx="33">
                  <c:v>1.0011123922670568</c:v>
                </c:pt>
                <c:pt idx="34">
                  <c:v>0.99764085465567354</c:v>
                </c:pt>
                <c:pt idx="35">
                  <c:v>0.99371397951226925</c:v>
                </c:pt>
                <c:pt idx="36">
                  <c:v>0.98934132459108914</c:v>
                </c:pt>
                <c:pt idx="37">
                  <c:v>0.98449711175925869</c:v>
                </c:pt>
                <c:pt idx="38">
                  <c:v>0.97916871031540187</c:v>
                </c:pt>
                <c:pt idx="39">
                  <c:v>0.97334496438433882</c:v>
                </c:pt>
                <c:pt idx="40">
                  <c:v>0.96701626860876932</c:v>
                </c:pt>
                <c:pt idx="41">
                  <c:v>0.9601520229387428</c:v>
                </c:pt>
                <c:pt idx="42">
                  <c:v>0.95278949549143499</c:v>
                </c:pt>
                <c:pt idx="43">
                  <c:v>0.94490316290814147</c:v>
                </c:pt>
                <c:pt idx="44">
                  <c:v>0.93649026580814176</c:v>
                </c:pt>
                <c:pt idx="45">
                  <c:v>0.92754988237988023</c:v>
                </c:pt>
                <c:pt idx="46">
                  <c:v>0.91808296562389091</c:v>
                </c:pt>
                <c:pt idx="47">
                  <c:v>0.90809237340612858</c:v>
                </c:pt>
                <c:pt idx="48">
                  <c:v>0.89754859925047881</c:v>
                </c:pt>
                <c:pt idx="49">
                  <c:v>0.88652533700305991</c:v>
                </c:pt>
                <c:pt idx="50">
                  <c:v>0.87499862254471306</c:v>
                </c:pt>
                <c:pt idx="51">
                  <c:v>0.86297909144260299</c:v>
                </c:pt>
                <c:pt idx="52">
                  <c:v>0.85047932221921829</c:v>
                </c:pt>
                <c:pt idx="53">
                  <c:v>0.83751382107846284</c:v>
                </c:pt>
                <c:pt idx="54">
                  <c:v>0.82405557788822448</c:v>
                </c:pt>
                <c:pt idx="55">
                  <c:v>0.81020837858853523</c:v>
                </c:pt>
                <c:pt idx="56">
                  <c:v>0.79595033216294186</c:v>
                </c:pt>
                <c:pt idx="57">
                  <c:v>0.78130335677637308</c:v>
                </c:pt>
                <c:pt idx="58">
                  <c:v>0.766291108797168</c:v>
                </c:pt>
                <c:pt idx="59">
                  <c:v>0.75093892313939636</c:v>
                </c:pt>
                <c:pt idx="60">
                  <c:v>0.73522338766313622</c:v>
                </c:pt>
                <c:pt idx="61">
                  <c:v>0.71927284741375774</c:v>
                </c:pt>
                <c:pt idx="62">
                  <c:v>0.70306784514423515</c:v>
                </c:pt>
                <c:pt idx="63">
                  <c:v>0.68663970414771158</c:v>
                </c:pt>
                <c:pt idx="64">
                  <c:v>0.67002102985861267</c:v>
                </c:pt>
                <c:pt idx="65">
                  <c:v>0.65324561301334394</c:v>
                </c:pt>
                <c:pt idx="66">
                  <c:v>0.63629435802135181</c:v>
                </c:pt>
                <c:pt idx="67">
                  <c:v>0.61931083932984432</c:v>
                </c:pt>
                <c:pt idx="68">
                  <c:v>0.60227813763202598</c:v>
                </c:pt>
                <c:pt idx="69">
                  <c:v>0.58523372233985704</c:v>
                </c:pt>
                <c:pt idx="70">
                  <c:v>0.56821569477071698</c:v>
                </c:pt>
                <c:pt idx="71">
                  <c:v>0.55126266661744339</c:v>
                </c:pt>
                <c:pt idx="72">
                  <c:v>0.53441363580045975</c:v>
                </c:pt>
                <c:pt idx="73">
                  <c:v>0.51765492789698753</c:v>
                </c:pt>
                <c:pt idx="74">
                  <c:v>0.50113244185049211</c:v>
                </c:pt>
                <c:pt idx="75">
                  <c:v>0.48483211859877245</c:v>
                </c:pt>
                <c:pt idx="76">
                  <c:v>0.46879322286358249</c:v>
                </c:pt>
                <c:pt idx="77">
                  <c:v>0.45305476161472286</c:v>
                </c:pt>
                <c:pt idx="78">
                  <c:v>0.43765535416831741</c:v>
                </c:pt>
                <c:pt idx="79">
                  <c:v>0.42258590408959307</c:v>
                </c:pt>
                <c:pt idx="80">
                  <c:v>0.40797964649013063</c:v>
                </c:pt>
                <c:pt idx="81">
                  <c:v>0.39382480523080177</c:v>
                </c:pt>
                <c:pt idx="82">
                  <c:v>0.38015716907595137</c:v>
                </c:pt>
                <c:pt idx="83">
                  <c:v>0.36701151004422822</c:v>
                </c:pt>
                <c:pt idx="84">
                  <c:v>0.35442146516171175</c:v>
                </c:pt>
                <c:pt idx="85">
                  <c:v>0.34238217147548977</c:v>
                </c:pt>
                <c:pt idx="86">
                  <c:v>0.33100117604347362</c:v>
                </c:pt>
                <c:pt idx="87">
                  <c:v>0.32026886116857861</c:v>
                </c:pt>
                <c:pt idx="88">
                  <c:v>0.31021321401088287</c:v>
                </c:pt>
                <c:pt idx="89">
                  <c:v>0.30086055713535925</c:v>
                </c:pt>
                <c:pt idx="90">
                  <c:v>0.29223545786814564</c:v>
                </c:pt>
                <c:pt idx="91">
                  <c:v>0.28436064357094493</c:v>
                </c:pt>
                <c:pt idx="92">
                  <c:v>0.27723555222163693</c:v>
                </c:pt>
                <c:pt idx="93">
                  <c:v>0.27092428773296146</c:v>
                </c:pt>
                <c:pt idx="94">
                  <c:v>0.26541974866371826</c:v>
                </c:pt>
                <c:pt idx="95">
                  <c:v>0.26073657757695679</c:v>
                </c:pt>
                <c:pt idx="96">
                  <c:v>0.25688725248794642</c:v>
                </c:pt>
                <c:pt idx="97">
                  <c:v>0.25388204357012228</c:v>
                </c:pt>
                <c:pt idx="98">
                  <c:v>0.25172348858585597</c:v>
                </c:pt>
                <c:pt idx="99">
                  <c:v>0.25043105958302986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439744"/>
        <c:axId val="69097344"/>
      </c:scatterChart>
      <c:valAx>
        <c:axId val="59439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9097344"/>
        <c:crosses val="autoZero"/>
        <c:crossBetween val="midCat"/>
      </c:valAx>
      <c:valAx>
        <c:axId val="69097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439744"/>
        <c:crosses val="autoZero"/>
        <c:crossBetween val="midCat"/>
      </c:valAx>
    </c:plotArea>
    <c:plotVisOnly val="1"/>
    <c:dispBlanksAs val="gap"/>
    <c:showDLblsOverMax val="0"/>
  </c:chart>
  <c:spPr>
    <a:noFill/>
    <a:ln w="0"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B3B293-1F73-40E5-B241-5D159D38E373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DAFD69-A461-4EA2-9641-EAF63ED9A42F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2800" dirty="0"/>
              <a:t>SCE3: Results of test 3.1 on switchable alternative inter-layer filter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Qualcomm&amp;Samsung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9253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63272" cy="51621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De-noising inter-layer filter doesn’t introduce </a:t>
            </a:r>
            <a:r>
              <a:rPr lang="en-US" dirty="0" smtClean="0">
                <a:latin typeface="+mj-lt"/>
              </a:rPr>
              <a:t>non-existing in inter-layer process</a:t>
            </a:r>
          </a:p>
          <a:p>
            <a:r>
              <a:rPr lang="en-US" dirty="0" smtClean="0">
                <a:latin typeface="+mj-lt"/>
              </a:rPr>
              <a:t>Positive effect on visual quality was demonstrated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No-switchable de-noising filter</a:t>
            </a:r>
          </a:p>
          <a:p>
            <a:pPr lvl="1"/>
            <a:r>
              <a:rPr lang="en-US" dirty="0" smtClean="0">
                <a:latin typeface="+mj-lt"/>
              </a:rPr>
              <a:t>1,3% in SNR test</a:t>
            </a:r>
          </a:p>
          <a:p>
            <a:pPr lvl="1"/>
            <a:r>
              <a:rPr lang="en-US" dirty="0" smtClean="0">
                <a:latin typeface="+mj-lt"/>
              </a:rPr>
              <a:t>~1% memory usage in the worst case and in average</a:t>
            </a:r>
          </a:p>
          <a:p>
            <a:r>
              <a:rPr lang="en-US" dirty="0" smtClean="0">
                <a:latin typeface="+mj-lt"/>
              </a:rPr>
              <a:t>Picture based switchable de-noising filter</a:t>
            </a:r>
          </a:p>
          <a:p>
            <a:pPr lvl="1"/>
            <a:r>
              <a:rPr lang="en-US" dirty="0" smtClean="0">
                <a:latin typeface="+mj-lt"/>
              </a:rPr>
              <a:t>1,5% </a:t>
            </a:r>
            <a:r>
              <a:rPr lang="en-US" dirty="0">
                <a:latin typeface="+mj-lt"/>
              </a:rPr>
              <a:t>in SNR </a:t>
            </a:r>
            <a:r>
              <a:rPr lang="en-US" dirty="0" smtClean="0">
                <a:latin typeface="+mj-lt"/>
              </a:rPr>
              <a:t>test / 0,3% in spatial scalability test</a:t>
            </a:r>
            <a:endParaRPr lang="en-US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~1% </a:t>
            </a:r>
            <a:r>
              <a:rPr lang="en-US" dirty="0" smtClean="0">
                <a:latin typeface="+mj-lt"/>
              </a:rPr>
              <a:t>extra memory </a:t>
            </a:r>
            <a:r>
              <a:rPr lang="en-US" dirty="0">
                <a:latin typeface="+mj-lt"/>
              </a:rPr>
              <a:t>usage in the worst case and in </a:t>
            </a:r>
            <a:r>
              <a:rPr lang="en-US" dirty="0" smtClean="0">
                <a:latin typeface="+mj-lt"/>
              </a:rPr>
              <a:t>average</a:t>
            </a:r>
          </a:p>
          <a:p>
            <a:r>
              <a:rPr lang="en-US" dirty="0" smtClean="0">
                <a:latin typeface="+mj-lt"/>
              </a:rPr>
              <a:t>PU based </a:t>
            </a:r>
            <a:r>
              <a:rPr lang="en-US" dirty="0">
                <a:latin typeface="+mj-lt"/>
              </a:rPr>
              <a:t>switchable de-noising filter</a:t>
            </a:r>
          </a:p>
          <a:p>
            <a:pPr lvl="1"/>
            <a:r>
              <a:rPr lang="en-US" dirty="0" smtClean="0">
                <a:latin typeface="+mj-lt"/>
              </a:rPr>
              <a:t>1,9% </a:t>
            </a:r>
            <a:r>
              <a:rPr lang="en-US" dirty="0">
                <a:latin typeface="+mj-lt"/>
              </a:rPr>
              <a:t>in SNR test / </a:t>
            </a:r>
            <a:r>
              <a:rPr lang="en-US" dirty="0" smtClean="0">
                <a:latin typeface="+mj-lt"/>
              </a:rPr>
              <a:t>0,5% </a:t>
            </a:r>
            <a:r>
              <a:rPr lang="en-US" dirty="0">
                <a:latin typeface="+mj-lt"/>
              </a:rPr>
              <a:t>in spatial scalability test</a:t>
            </a:r>
          </a:p>
          <a:p>
            <a:pPr lvl="1"/>
            <a:r>
              <a:rPr lang="en-US" dirty="0" smtClean="0">
                <a:latin typeface="+mj-lt"/>
              </a:rPr>
              <a:t>~9% </a:t>
            </a:r>
            <a:r>
              <a:rPr lang="en-US" dirty="0" smtClean="0">
                <a:latin typeface="+mj-lt"/>
              </a:rPr>
              <a:t>extra memory </a:t>
            </a:r>
            <a:r>
              <a:rPr lang="en-US" dirty="0">
                <a:latin typeface="+mj-lt"/>
              </a:rPr>
              <a:t>usage in the worst </a:t>
            </a:r>
            <a:r>
              <a:rPr lang="en-US" dirty="0" smtClean="0">
                <a:latin typeface="+mj-lt"/>
              </a:rPr>
              <a:t>case</a:t>
            </a:r>
          </a:p>
          <a:p>
            <a:pPr lvl="1"/>
            <a:r>
              <a:rPr lang="en-US" dirty="0" smtClean="0">
                <a:latin typeface="+mj-lt"/>
              </a:rPr>
              <a:t>Additional inter-layer reference </a:t>
            </a:r>
            <a:r>
              <a:rPr lang="en-US" dirty="0" smtClean="0">
                <a:latin typeface="+mj-lt"/>
              </a:rPr>
              <a:t>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82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De-noising inter-layer filter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484785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Applied for interpolation with phase = 0 (</a:t>
            </a:r>
            <a:r>
              <a:rPr lang="en-US" sz="2400" dirty="0" err="1" smtClean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int-pel</a:t>
            </a:r>
            <a:r>
              <a:rPr lang="en-US" sz="2400" dirty="0" smtClean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5 </a:t>
            </a:r>
            <a:r>
              <a:rPr lang="en-US" sz="2400" dirty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taps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4 bits precision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Cambria Math" pitchFamily="18" charset="0"/>
                <a:ea typeface="Cambria Math" pitchFamily="18" charset="0"/>
              </a:rPr>
              <a:t>2D separable filter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{ -1,3,12,3,-1}/</a:t>
            </a:r>
            <a:r>
              <a:rPr lang="en-US" sz="2400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16</a:t>
            </a:r>
            <a:endParaRPr lang="en-US" sz="2400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181361899"/>
              </p:ext>
            </p:extLst>
          </p:nvPr>
        </p:nvGraphicFramePr>
        <p:xfrm>
          <a:off x="1547664" y="3573016"/>
          <a:ext cx="604867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753830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Switchable re-sampling filter for spatial scalability</a:t>
            </a:r>
            <a:endParaRPr lang="en-US" dirty="0"/>
          </a:p>
        </p:txBody>
      </p:sp>
      <p:sp>
        <p:nvSpPr>
          <p:cNvPr id="3" name="Diamond 2"/>
          <p:cNvSpPr/>
          <p:nvPr/>
        </p:nvSpPr>
        <p:spPr>
          <a:xfrm>
            <a:off x="2987824" y="1484784"/>
            <a:ext cx="3384376" cy="16561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De-Noising?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3140968"/>
            <a:ext cx="3096344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SHM2.0 inter-layer filtering: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int-pel</a:t>
            </a: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no filtering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fractional positions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2D separable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8-taps for </a:t>
            </a:r>
            <a:r>
              <a:rPr lang="en-US" dirty="0" err="1" smtClean="0">
                <a:sym typeface="Wingdings" pitchFamily="2" charset="2"/>
              </a:rPr>
              <a:t>Luma</a:t>
            </a:r>
            <a:endParaRPr lang="en-US" dirty="0" smtClean="0"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4 taps for Chroma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80112" y="3068960"/>
            <a:ext cx="3096344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Altentaive</a:t>
            </a:r>
            <a:r>
              <a:rPr lang="en-US" dirty="0" smtClean="0"/>
              <a:t> inter-layer filtering: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int-pel</a:t>
            </a: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De-noising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fractional positions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2D separable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6-taps for </a:t>
            </a:r>
            <a:r>
              <a:rPr lang="en-US" dirty="0" err="1" smtClean="0">
                <a:solidFill>
                  <a:srgbClr val="FFFF00"/>
                </a:solidFill>
                <a:sym typeface="Wingdings" pitchFamily="2" charset="2"/>
              </a:rPr>
              <a:t>Luma</a:t>
            </a:r>
            <a:endParaRPr lang="en-US" dirty="0" smtClean="0">
              <a:solidFill>
                <a:srgbClr val="FFFF00"/>
              </a:solidFill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4 taps for Chroma</a:t>
            </a:r>
            <a:endParaRPr lang="en-US" dirty="0"/>
          </a:p>
        </p:txBody>
      </p:sp>
      <p:cxnSp>
        <p:nvCxnSpPr>
          <p:cNvPr id="9" name="Elbow Connector 8"/>
          <p:cNvCxnSpPr>
            <a:stCxn id="3" idx="1"/>
            <a:endCxn id="4" idx="0"/>
          </p:cNvCxnSpPr>
          <p:nvPr/>
        </p:nvCxnSpPr>
        <p:spPr>
          <a:xfrm rot="10800000" flipV="1">
            <a:off x="2231740" y="2312876"/>
            <a:ext cx="756084" cy="8280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3" idx="3"/>
            <a:endCxn id="7" idx="0"/>
          </p:cNvCxnSpPr>
          <p:nvPr/>
        </p:nvCxnSpPr>
        <p:spPr>
          <a:xfrm>
            <a:off x="6372200" y="2312876"/>
            <a:ext cx="756084" cy="7560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11760" y="191683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21544" y="1916832"/>
            <a:ext cx="47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224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Inter-layer reference picture creation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73424" y="1268760"/>
            <a:ext cx="2458616" cy="14401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 err="1" smtClean="0">
                <a:latin typeface="Cambria Math" pitchFamily="18" charset="0"/>
                <a:ea typeface="Cambria Math" pitchFamily="18" charset="0"/>
              </a:rPr>
              <a:t>RefList</a:t>
            </a:r>
            <a:endParaRPr lang="en-US" sz="24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2100" dirty="0" err="1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Font typeface="Wingdings 3"/>
              <a:buNone/>
            </a:pP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217840" y="1268760"/>
            <a:ext cx="2458616" cy="144016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err="1" smtClean="0">
                <a:latin typeface="Cambria Math" pitchFamily="18" charset="0"/>
                <a:ea typeface="Cambria Math" pitchFamily="18" charset="0"/>
              </a:rPr>
              <a:t>RefList</a:t>
            </a:r>
            <a:endParaRPr lang="en-US" u="sng" dirty="0" smtClean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DenoisedILRef</a:t>
            </a:r>
            <a:r>
              <a:rPr lang="en-US" dirty="0" smtClean="0"/>
              <a:t> </a:t>
            </a:r>
          </a:p>
          <a:p>
            <a:pPr marL="0" indent="0">
              <a:buFont typeface="Wingdings 3"/>
              <a:buNone/>
            </a:pP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181836" y="3068960"/>
            <a:ext cx="2458616" cy="144016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 err="1" smtClean="0">
                <a:latin typeface="Cambria Math" pitchFamily="18" charset="0"/>
                <a:ea typeface="Cambria Math" pitchFamily="18" charset="0"/>
              </a:rPr>
              <a:t>RefList</a:t>
            </a:r>
            <a:endParaRPr lang="en-US" sz="24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21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endParaRPr lang="en-US" sz="2100" dirty="0" smtClean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sz="2000" dirty="0" err="1">
                <a:latin typeface="Cambria Math" pitchFamily="18" charset="0"/>
                <a:ea typeface="Cambria Math" pitchFamily="18" charset="0"/>
              </a:rPr>
              <a:t>DenoisedILRef</a:t>
            </a:r>
            <a:r>
              <a:rPr lang="en-US" sz="2000" dirty="0"/>
              <a:t> </a:t>
            </a:r>
            <a:endParaRPr lang="en-US" sz="2100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pPr marL="0" indent="0">
              <a:buFont typeface="Wingdings 3"/>
              <a:buNone/>
            </a:pP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827584" y="1252791"/>
            <a:ext cx="3384376" cy="144016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412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15616" y="177281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SHM2.0</a:t>
            </a:r>
            <a:endParaRPr lang="en-US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316" y="1618928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Non-switchable</a:t>
            </a:r>
            <a:endParaRPr lang="en-US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69668" y="3676962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PU-based</a:t>
            </a:r>
          </a:p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on/off</a:t>
            </a:r>
            <a:endParaRPr lang="en-US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525652" y="1273929"/>
            <a:ext cx="4150804" cy="144016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412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4525652" y="2924944"/>
            <a:ext cx="4150804" cy="18002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412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267744" y="3140968"/>
            <a:ext cx="2458616" cy="144016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 err="1" smtClean="0">
                <a:latin typeface="Cambria Math" pitchFamily="18" charset="0"/>
                <a:ea typeface="Cambria Math" pitchFamily="18" charset="0"/>
              </a:rPr>
              <a:t>RefList</a:t>
            </a:r>
            <a:endParaRPr lang="en-US" sz="2400" u="sng" dirty="0">
              <a:latin typeface="Cambria Math" pitchFamily="18" charset="0"/>
              <a:ea typeface="Cambria Math" pitchFamily="18" charset="0"/>
            </a:endParaRPr>
          </a:p>
          <a:p>
            <a:pPr lvl="1"/>
            <a:r>
              <a:rPr lang="en-US" dirty="0" smtClean="0">
                <a:latin typeface="Cambria Math" pitchFamily="18" charset="0"/>
                <a:ea typeface="Cambria Math" pitchFamily="18" charset="0"/>
              </a:rPr>
              <a:t>…</a:t>
            </a:r>
          </a:p>
          <a:p>
            <a:pPr lvl="1"/>
            <a:r>
              <a:rPr lang="en-US" sz="2100" dirty="0" err="1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ILRef</a:t>
            </a:r>
            <a:endParaRPr lang="en-US" sz="2100" dirty="0" smtClean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pPr marL="274320" lvl="1" indent="0">
              <a:buNone/>
            </a:pPr>
            <a:r>
              <a:rPr lang="en-US" sz="2100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/</a:t>
            </a:r>
            <a:r>
              <a:rPr lang="en-US" sz="2000" dirty="0" err="1" smtClean="0">
                <a:latin typeface="Cambria Math" pitchFamily="18" charset="0"/>
                <a:ea typeface="Cambria Math" pitchFamily="18" charset="0"/>
              </a:rPr>
              <a:t>DenoisedILRef</a:t>
            </a:r>
            <a:r>
              <a:rPr lang="en-US" sz="2000" dirty="0" smtClean="0"/>
              <a:t> </a:t>
            </a:r>
            <a:endParaRPr lang="en-US" sz="2100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pPr marL="0" indent="0">
              <a:buFont typeface="Wingdings 3"/>
              <a:buNone/>
            </a:pP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55576" y="374897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Pic-based</a:t>
            </a:r>
          </a:p>
          <a:p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on/off</a:t>
            </a:r>
            <a:endParaRPr lang="en-US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81236" y="2967697"/>
            <a:ext cx="3574740" cy="1757447"/>
          </a:xfrm>
          <a:prstGeom prst="roundRect">
            <a:avLst/>
          </a:prstGeom>
          <a:solidFill>
            <a:schemeClr val="accent1">
              <a:alpha val="0"/>
            </a:schemeClr>
          </a:solidFill>
          <a:ln w="412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Alternate Process 2"/>
          <p:cNvSpPr/>
          <p:nvPr/>
        </p:nvSpPr>
        <p:spPr>
          <a:xfrm>
            <a:off x="7380312" y="4509120"/>
            <a:ext cx="936104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5229200"/>
            <a:ext cx="8020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JCTVC-M0087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JCTVC-M0273                                    </a:t>
            </a:r>
            <a:r>
              <a:rPr lang="en-US" u="sng" dirty="0" smtClean="0">
                <a:latin typeface="Cambria Math" pitchFamily="18" charset="0"/>
                <a:ea typeface="Cambria Math" pitchFamily="18" charset="0"/>
              </a:rPr>
              <a:t>no additional inter-layer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JCTVC-N0151                            (modification of existing inter-layer processing)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3131840" y="5360442"/>
            <a:ext cx="365212" cy="792088"/>
          </a:xfrm>
          <a:prstGeom prst="rightBrace">
            <a:avLst>
              <a:gd name="adj1" fmla="val 8333"/>
              <a:gd name="adj2" fmla="val 481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840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Test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75618812"/>
              </p:ext>
            </p:extLst>
          </p:nvPr>
        </p:nvGraphicFramePr>
        <p:xfrm>
          <a:off x="611561" y="1484785"/>
          <a:ext cx="8136901" cy="2376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273"/>
                <a:gridCol w="1017438"/>
                <a:gridCol w="1017438"/>
                <a:gridCol w="1017438"/>
                <a:gridCol w="1017438"/>
                <a:gridCol w="1017438"/>
                <a:gridCol w="1017438"/>
              </a:tblGrid>
              <a:tr h="3186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SNR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×2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×1,5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86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  <a:endParaRPr lang="en-US" sz="1600" b="1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Chroma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  <a:endParaRPr lang="en-US" sz="1600" b="1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Chroma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  <a:endParaRPr lang="en-US" sz="1600" b="1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Chroma</a:t>
                      </a:r>
                    </a:p>
                  </a:txBody>
                  <a:tcPr marL="68580" marR="68580" marT="0" marB="0"/>
                </a:tc>
              </a:tr>
              <a:tr h="3186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Non-switchable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-1,3%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-0,9%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×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×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×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×</a:t>
                      </a:r>
                    </a:p>
                  </a:txBody>
                  <a:tcPr marL="68580" marR="68580" marT="0" marB="0"/>
                </a:tc>
              </a:tr>
              <a:tr h="3186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Pic. based (0-phase)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-1,5%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0,0%</a:t>
                      </a:r>
                    </a:p>
                  </a:txBody>
                  <a:tcPr marL="68580" marR="68580" marT="0" marB="0"/>
                </a:tc>
              </a:tr>
              <a:tr h="3186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 based (0-phase)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-1,9%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0,1%</a:t>
                      </a:r>
                    </a:p>
                  </a:txBody>
                  <a:tcPr marL="68580" marR="68580" marT="0" marB="0"/>
                </a:tc>
              </a:tr>
              <a:tr h="391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Pic. based (all phases)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-1,5%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0,0%</a:t>
                      </a:r>
                    </a:p>
                  </a:txBody>
                  <a:tcPr marL="68580" marR="68580" marT="0" marB="0"/>
                </a:tc>
              </a:tr>
              <a:tr h="391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 based (all phases)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-1,9%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-0,5%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0,3%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20072" y="4293096"/>
            <a:ext cx="2686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AI, RA, LD-B, LD-P averaged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1165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measurement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194190"/>
              </p:ext>
            </p:extLst>
          </p:nvPr>
        </p:nvGraphicFramePr>
        <p:xfrm>
          <a:off x="251519" y="1268761"/>
          <a:ext cx="8568955" cy="2824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2911"/>
                <a:gridCol w="612068"/>
                <a:gridCol w="699506"/>
                <a:gridCol w="786945"/>
                <a:gridCol w="699506"/>
                <a:gridCol w="781572"/>
                <a:gridCol w="672149"/>
                <a:gridCol w="672149"/>
                <a:gridCol w="672149"/>
              </a:tblGrid>
              <a:tr h="198038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Test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spatial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SNR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Avg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Worst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Avg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Worst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783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SHM2.0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%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07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Non-switchable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054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0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218%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204%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220%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237%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49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 (all phases)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720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 (all phases)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218%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204%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220%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237%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68144" y="5661248"/>
            <a:ext cx="2686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AI, RA, LD-B, LD-P averaged</a:t>
            </a:r>
            <a:endParaRPr lang="en-US" sz="1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446984"/>
            <a:ext cx="262963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2 inter-layer references:</a:t>
            </a:r>
          </a:p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× read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recBL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 2 ×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write inter-layer Ref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321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measurement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421865"/>
              </p:ext>
            </p:extLst>
          </p:nvPr>
        </p:nvGraphicFramePr>
        <p:xfrm>
          <a:off x="251519" y="1268761"/>
          <a:ext cx="8568955" cy="2824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2911"/>
                <a:gridCol w="612068"/>
                <a:gridCol w="699506"/>
                <a:gridCol w="786945"/>
                <a:gridCol w="699506"/>
                <a:gridCol w="781572"/>
                <a:gridCol w="672149"/>
                <a:gridCol w="672149"/>
                <a:gridCol w="672149"/>
              </a:tblGrid>
              <a:tr h="198038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Test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spatial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SNR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Avg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Worst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Avg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Worst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783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SHM2.0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%</a:t>
                      </a: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507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Non-switchable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054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0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167%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227%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149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 (all phases)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219%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720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 (all phases) on/off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145%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167%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200%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B05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227%</a:t>
                      </a:r>
                      <a:endParaRPr lang="en-US" sz="1800" dirty="0">
                        <a:solidFill>
                          <a:srgbClr val="00B050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1110" marR="1110" marT="11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544" y="4446984"/>
            <a:ext cx="262963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2 inter-layer references:</a:t>
            </a:r>
          </a:p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× read 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</a:rPr>
              <a:t>recBL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 2 ×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write inter-layer Ref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endParaRPr lang="en-US" sz="1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5661248"/>
            <a:ext cx="2686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AI, RA, LD-B, LD-P averaged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4921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90600"/>
          </a:xfrm>
        </p:spPr>
        <p:txBody>
          <a:bodyPr/>
          <a:lstStyle/>
          <a:p>
            <a:r>
              <a:rPr lang="en-US" dirty="0"/>
              <a:t>Visual Quality impact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41" y="1052736"/>
            <a:ext cx="745807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820269" y="3284984"/>
            <a:ext cx="792088" cy="11030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546251" y="3267317"/>
            <a:ext cx="792088" cy="11030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131840" y="1196752"/>
            <a:ext cx="792088" cy="11030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732240" y="1052736"/>
            <a:ext cx="792088" cy="11030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47864" y="4540478"/>
            <a:ext cx="792088" cy="11030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128284" y="4574416"/>
            <a:ext cx="792088" cy="11030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259278" y="2924556"/>
            <a:ext cx="107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Proposed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39599" y="2915652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Anchor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7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Layer Rec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96752"/>
            <a:ext cx="412432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37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169</TotalTime>
  <Words>644</Words>
  <Application>Microsoft Office PowerPoint</Application>
  <PresentationFormat>On-screen Show (4:3)</PresentationFormat>
  <Paragraphs>261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Origin</vt:lpstr>
      <vt:lpstr>SCE3: Results of test 3.1 on switchable alternative inter-layer filter</vt:lpstr>
      <vt:lpstr> De-noising inter-layer filter</vt:lpstr>
      <vt:lpstr>Switchable re-sampling filter for spatial scalability</vt:lpstr>
      <vt:lpstr>Inter-layer reference picture creation</vt:lpstr>
      <vt:lpstr>Performance Test Results</vt:lpstr>
      <vt:lpstr>Complexity measurement</vt:lpstr>
      <vt:lpstr>Complexity measurement</vt:lpstr>
      <vt:lpstr>Visual Quality impact</vt:lpstr>
      <vt:lpstr>Base Layer Rec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JCTVC-M0273: Non-SCE4: Switchable Filter on Integer Position</dc:title>
  <dc:creator>Lena</dc:creator>
  <cp:lastModifiedBy>Lena</cp:lastModifiedBy>
  <cp:revision>18</cp:revision>
  <dcterms:created xsi:type="dcterms:W3CDTF">2013-04-21T08:18:39Z</dcterms:created>
  <dcterms:modified xsi:type="dcterms:W3CDTF">2013-07-26T04:28:55Z</dcterms:modified>
</cp:coreProperties>
</file>