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60" r:id="rId1"/>
  </p:sldMasterIdLst>
  <p:notesMasterIdLst>
    <p:notesMasterId r:id="rId11"/>
  </p:notesMasterIdLst>
  <p:handoutMasterIdLst>
    <p:handoutMasterId r:id="rId12"/>
  </p:handoutMasterIdLst>
  <p:sldIdLst>
    <p:sldId id="376" r:id="rId2"/>
    <p:sldId id="377" r:id="rId3"/>
    <p:sldId id="378" r:id="rId4"/>
    <p:sldId id="380" r:id="rId5"/>
    <p:sldId id="382" r:id="rId6"/>
    <p:sldId id="379" r:id="rId7"/>
    <p:sldId id="384" r:id="rId8"/>
    <p:sldId id="383" r:id="rId9"/>
    <p:sldId id="3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2832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-381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29/07/2013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29/07/2013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08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2996952"/>
            <a:ext cx="7416824" cy="1120820"/>
          </a:xfrm>
        </p:spPr>
        <p:txBody>
          <a:bodyPr/>
          <a:lstStyle/>
          <a:p>
            <a:r>
              <a:rPr lang="fi-FI" dirty="0" smtClean="0"/>
              <a:t>K. Ugur, D. Bugdayci, M. M. Hannuksela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CA" b="1" dirty="0" smtClean="0"/>
              <a:t>JCTVC-N0145 </a:t>
            </a:r>
            <a:r>
              <a:rPr lang="en-US" dirty="0"/>
              <a:t>AHG20: Backwards compatible enhancement of </a:t>
            </a:r>
            <a:r>
              <a:rPr lang="en-US" dirty="0" err="1"/>
              <a:t>chroma</a:t>
            </a:r>
            <a:r>
              <a:rPr lang="en-US" dirty="0"/>
              <a:t> format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hangingPunct="0"/>
            <a:r>
              <a:rPr lang="en-US" dirty="0" smtClean="0"/>
              <a:t>A mechanism to enable coding of 4:4:4 video in a backwards compatible way with version 1 is proposed: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Base </a:t>
            </a:r>
            <a:r>
              <a:rPr lang="en-US" dirty="0"/>
              <a:t>layer codes </a:t>
            </a:r>
            <a:r>
              <a:rPr lang="en-US" dirty="0" smtClean="0"/>
              <a:t>4:2:0 video with </a:t>
            </a:r>
            <a:r>
              <a:rPr lang="en-US" dirty="0"/>
              <a:t>HEVC version 1 and enhancement layer codes 4:4:4 U,V </a:t>
            </a:r>
            <a:r>
              <a:rPr lang="en-US" dirty="0" err="1"/>
              <a:t>colour</a:t>
            </a:r>
            <a:r>
              <a:rPr lang="en-US" dirty="0"/>
              <a:t> planes separately, using the </a:t>
            </a:r>
            <a:r>
              <a:rPr lang="en-US" b="1" dirty="0" err="1" smtClean="0"/>
              <a:t>separate_colour_plane_flag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functionality in HEVC.</a:t>
            </a:r>
          </a:p>
          <a:p>
            <a:pPr hangingPunct="0"/>
            <a:endParaRPr lang="fi-FI" dirty="0" smtClean="0"/>
          </a:p>
          <a:p>
            <a:pPr hangingPunct="0"/>
            <a:r>
              <a:rPr lang="fi-FI" b="1" dirty="0" smtClean="0"/>
              <a:t>Goals: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/>
              <a:t>Help deployment of 4:4:4 content as initially it is expected HEVC version 1 decoders would be dominating the market.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endParaRPr lang="fi-FI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Achieve backwards compatibility </a:t>
            </a:r>
            <a:r>
              <a:rPr lang="fi-FI" dirty="0" smtClean="0"/>
              <a:t>with significant coding efficiency gains over simulcast.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endParaRPr lang="fi-FI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Re-uses the mechanisms in HEVC</a:t>
            </a:r>
            <a:r>
              <a:rPr lang="fi-FI" dirty="0" smtClean="0"/>
              <a:t>, therefore small changes to the existing HEVC v1 design is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3989239"/>
            <a:ext cx="8407400" cy="2464097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n-US" dirty="0" smtClean="0"/>
              <a:t>4:2:0 </a:t>
            </a:r>
            <a:r>
              <a:rPr lang="en-US" dirty="0"/>
              <a:t>video </a:t>
            </a:r>
            <a:r>
              <a:rPr lang="en-US" dirty="0" smtClean="0"/>
              <a:t>is coded using </a:t>
            </a:r>
            <a:r>
              <a:rPr lang="en-US" dirty="0"/>
              <a:t>a legacy </a:t>
            </a:r>
            <a:r>
              <a:rPr lang="en-US" dirty="0" smtClean="0"/>
              <a:t>coder. A </a:t>
            </a:r>
            <a:r>
              <a:rPr lang="en-US" dirty="0" err="1" smtClean="0"/>
              <a:t>chroma</a:t>
            </a:r>
            <a:r>
              <a:rPr lang="en-US" dirty="0" smtClean="0"/>
              <a:t> </a:t>
            </a:r>
            <a:r>
              <a:rPr lang="en-US" dirty="0"/>
              <a:t>fidelity enhancement </a:t>
            </a:r>
            <a:r>
              <a:rPr lang="en-US" dirty="0" smtClean="0"/>
              <a:t>layer is coded where: </a:t>
            </a:r>
          </a:p>
          <a:p>
            <a:pPr marL="342900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color planes of </a:t>
            </a:r>
            <a:r>
              <a:rPr lang="en-US" dirty="0" err="1"/>
              <a:t>chroma</a:t>
            </a:r>
            <a:r>
              <a:rPr lang="en-US" dirty="0"/>
              <a:t> fidelity </a:t>
            </a:r>
            <a:r>
              <a:rPr lang="en-US" dirty="0" smtClean="0"/>
              <a:t>EL </a:t>
            </a:r>
            <a:r>
              <a:rPr lang="en-US" dirty="0"/>
              <a:t>are coded </a:t>
            </a:r>
            <a:r>
              <a:rPr lang="en-US" dirty="0" smtClean="0"/>
              <a:t>separately using </a:t>
            </a:r>
            <a:r>
              <a:rPr lang="en-US" b="1" dirty="0" err="1"/>
              <a:t>separate_colour_plane_flag</a:t>
            </a:r>
            <a:r>
              <a:rPr lang="en-US" dirty="0"/>
              <a:t> </a:t>
            </a:r>
            <a:r>
              <a:rPr lang="en-US" dirty="0" smtClean="0"/>
              <a:t>functionality. </a:t>
            </a:r>
          </a:p>
          <a:p>
            <a:pPr marL="342900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/>
              <a:t>chroma</a:t>
            </a:r>
            <a:r>
              <a:rPr lang="en-US" dirty="0"/>
              <a:t> fidelity EL does not contain any slices belonging to luminance component of the </a:t>
            </a:r>
            <a:r>
              <a:rPr lang="en-US" dirty="0" smtClean="0"/>
              <a:t>picture. During reconstruction, luminance component of base  layer is used.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chroma</a:t>
            </a:r>
            <a:r>
              <a:rPr lang="en-US" dirty="0" smtClean="0"/>
              <a:t> components of EL can </a:t>
            </a:r>
            <a:r>
              <a:rPr lang="en-US" dirty="0"/>
              <a:t>optionally be coded predictively using the base layer </a:t>
            </a:r>
            <a:r>
              <a:rPr lang="en-US" dirty="0" err="1"/>
              <a:t>chroma</a:t>
            </a:r>
            <a:r>
              <a:rPr lang="en-US" dirty="0"/>
              <a:t> components for improved coding efficiency.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4722813" cy="32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7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/>
              <a:t>Results </a:t>
            </a:r>
            <a:r>
              <a:rPr lang="fi-FI" dirty="0" smtClean="0"/>
              <a:t>(1)</a:t>
            </a:r>
            <a:r>
              <a:rPr lang="fi-FI" dirty="0"/>
              <a:t/>
            </a:r>
            <a:br>
              <a:rPr lang="fi-FI" dirty="0"/>
            </a:br>
            <a:r>
              <a:rPr lang="fi-FI" sz="3000" dirty="0"/>
              <a:t>4:2:0 is calculated by direct </a:t>
            </a:r>
            <a:r>
              <a:rPr lang="fi-FI" sz="3000" dirty="0" smtClean="0"/>
              <a:t>subsampling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5576" y="4581128"/>
            <a:ext cx="2728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Gain over simulcast:</a:t>
            </a:r>
          </a:p>
          <a:p>
            <a:r>
              <a:rPr lang="fi-FI" dirty="0" smtClean="0"/>
              <a:t>4:4:4: 35.4% on average</a:t>
            </a:r>
          </a:p>
          <a:p>
            <a:r>
              <a:rPr lang="fi-FI" dirty="0" smtClean="0"/>
              <a:t>4:2:2: 42.1% on average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4566270"/>
            <a:ext cx="2728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Loss over single layer:</a:t>
            </a:r>
          </a:p>
          <a:p>
            <a:r>
              <a:rPr lang="fi-FI" dirty="0" smtClean="0"/>
              <a:t>4:4:4: 17.9% on average</a:t>
            </a:r>
          </a:p>
          <a:p>
            <a:r>
              <a:rPr lang="fi-FI" dirty="0" smtClean="0"/>
              <a:t>4:2:2: 12.5% on average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013706"/>
              </p:ext>
            </p:extLst>
          </p:nvPr>
        </p:nvGraphicFramePr>
        <p:xfrm>
          <a:off x="611560" y="1869202"/>
          <a:ext cx="3404229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987756"/>
                <a:gridCol w="805197"/>
                <a:gridCol w="805197"/>
                <a:gridCol w="806079"/>
              </a:tblGrid>
              <a:tr h="137861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47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8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-36.0%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-38.5%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-38.6%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4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-41.4%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-45.4%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-45.9%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47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861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47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-35.1%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-31.2%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4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-42.3%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-43.7%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-42.9%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47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7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47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8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-35.0%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-34.0%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-29.9%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4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-42.6%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-43.0%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-40.3%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39202"/>
              </p:ext>
            </p:extLst>
          </p:nvPr>
        </p:nvGraphicFramePr>
        <p:xfrm>
          <a:off x="4788024" y="1844824"/>
          <a:ext cx="3700999" cy="2664298"/>
        </p:xfrm>
        <a:graphic>
          <a:graphicData uri="http://schemas.openxmlformats.org/drawingml/2006/table">
            <a:tbl>
              <a:tblPr firstRow="1" firstCol="1" bandRow="1"/>
              <a:tblGrid>
                <a:gridCol w="1170921"/>
                <a:gridCol w="842716"/>
                <a:gridCol w="842716"/>
                <a:gridCol w="844646"/>
              </a:tblGrid>
              <a:tr h="190307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16.3%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9.8%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11.2%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13.4%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4.9%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4.3%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18.6%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17.9%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25.8%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12.3%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9.2%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18.9%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18.2%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27.9%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11.9%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16.2%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9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Results (2)</a:t>
            </a:r>
            <a:br>
              <a:rPr lang="fi-FI" dirty="0" smtClean="0"/>
            </a:br>
            <a:r>
              <a:rPr lang="fi-FI" sz="3000" dirty="0"/>
              <a:t>4:2:0 </a:t>
            </a:r>
            <a:r>
              <a:rPr lang="fi-FI" sz="3000" dirty="0" smtClean="0"/>
              <a:t>is calculated </a:t>
            </a:r>
            <a:r>
              <a:rPr lang="fi-FI" sz="3000" dirty="0"/>
              <a:t>by </a:t>
            </a:r>
            <a:r>
              <a:rPr lang="fi-FI" sz="3000" dirty="0" smtClean="0"/>
              <a:t>first anti-aliasing filtering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67544" y="4581128"/>
            <a:ext cx="32207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Gain over simulcast:</a:t>
            </a:r>
          </a:p>
          <a:p>
            <a:r>
              <a:rPr lang="fi-FI" dirty="0" smtClean="0"/>
              <a:t>4:4:4: 36.1% gain on average</a:t>
            </a:r>
          </a:p>
          <a:p>
            <a:r>
              <a:rPr lang="fi-FI" dirty="0" smtClean="0"/>
              <a:t>4:2:2: 42.9% gain on average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95696" y="4566270"/>
            <a:ext cx="2728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Loss over single layer:</a:t>
            </a:r>
          </a:p>
          <a:p>
            <a:r>
              <a:rPr lang="fi-FI" dirty="0" smtClean="0"/>
              <a:t>4:4:4: 13.8% on average</a:t>
            </a:r>
          </a:p>
          <a:p>
            <a:r>
              <a:rPr lang="fi-FI" dirty="0" smtClean="0"/>
              <a:t>4:2:2: 8.8% on average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152050"/>
              </p:ext>
            </p:extLst>
          </p:nvPr>
        </p:nvGraphicFramePr>
        <p:xfrm>
          <a:off x="467544" y="1628800"/>
          <a:ext cx="3456383" cy="2592282"/>
        </p:xfrm>
        <a:graphic>
          <a:graphicData uri="http://schemas.openxmlformats.org/drawingml/2006/table">
            <a:tbl>
              <a:tblPr firstRow="1" firstCol="1" bandRow="1"/>
              <a:tblGrid>
                <a:gridCol w="1002888"/>
                <a:gridCol w="817533"/>
                <a:gridCol w="817533"/>
                <a:gridCol w="818429"/>
              </a:tblGrid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1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-36.6%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-39.1%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-39.1%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51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-42.3%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-46.3%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-46.4%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1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-35.8%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-35.1%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-31.9%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51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-43.0%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-44.5%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-44.0%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16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1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-35.8%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-34.7%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-30.7%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51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-43.3%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-43.7%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-41.2%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050794"/>
              </p:ext>
            </p:extLst>
          </p:nvPr>
        </p:nvGraphicFramePr>
        <p:xfrm>
          <a:off x="4644008" y="1628800"/>
          <a:ext cx="4026943" cy="2664298"/>
        </p:xfrm>
        <a:graphic>
          <a:graphicData uri="http://schemas.openxmlformats.org/drawingml/2006/table">
            <a:tbl>
              <a:tblPr firstRow="1" firstCol="1" bandRow="1"/>
              <a:tblGrid>
                <a:gridCol w="1273556"/>
                <a:gridCol w="917454"/>
                <a:gridCol w="917454"/>
                <a:gridCol w="918479"/>
              </a:tblGrid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13.2%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5.9%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8.1%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9.1%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14.4%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13.4%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21.5%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8.7%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5.5%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6.2%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Main-tier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30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4:4:4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13.9%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12.7%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22.7%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YCbCr 4:2:2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8.7%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7.5%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12.4%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7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fi-FI" dirty="0" smtClean="0"/>
              <a:t>Specification text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4009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91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Specification text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4784"/>
            <a:ext cx="746760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14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Introduces backwards compatible enhancement of chroma format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Compared to simulcast significant gains are achieved </a:t>
            </a:r>
            <a:br>
              <a:rPr lang="fi-FI" dirty="0" smtClean="0"/>
            </a:br>
            <a:r>
              <a:rPr lang="fi-FI" dirty="0" smtClean="0"/>
              <a:t>(~36-43% gain on average)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Compared to single layer small coding efficiency loss (~8.8% – 13.8% overhead on average</a:t>
            </a:r>
            <a:endParaRPr lang="en-US" dirty="0"/>
          </a:p>
          <a:p>
            <a:endParaRPr lang="fi-FI" b="1" dirty="0" smtClean="0"/>
          </a:p>
          <a:p>
            <a:r>
              <a:rPr lang="fi-FI" b="1" dirty="0" smtClean="0"/>
              <a:t>Benefits:</a:t>
            </a:r>
            <a:endParaRPr lang="en-US" b="1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Help </a:t>
            </a:r>
            <a:r>
              <a:rPr lang="fi-FI" dirty="0"/>
              <a:t>deployment of 4:4:4 content as initially it is expected HEVC version 1 decoders would be dominating the market.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/>
              <a:t>Achieve </a:t>
            </a:r>
            <a:r>
              <a:rPr lang="fi-FI" dirty="0"/>
              <a:t>backwards compatibility with </a:t>
            </a:r>
            <a:r>
              <a:rPr lang="fi-FI" dirty="0">
                <a:solidFill>
                  <a:srgbClr val="00B050"/>
                </a:solidFill>
              </a:rPr>
              <a:t>significant coding efficiency gains over simulcast</a:t>
            </a:r>
            <a:r>
              <a:rPr lang="fi-FI" dirty="0"/>
              <a:t>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Re-uses </a:t>
            </a:r>
            <a:r>
              <a:rPr lang="fi-FI" dirty="0">
                <a:solidFill>
                  <a:srgbClr val="00B050"/>
                </a:solidFill>
              </a:rPr>
              <a:t>the mechanisms </a:t>
            </a:r>
            <a:r>
              <a:rPr lang="fi-FI" dirty="0" smtClean="0">
                <a:solidFill>
                  <a:srgbClr val="00B050"/>
                </a:solidFill>
              </a:rPr>
              <a:t>already presented in </a:t>
            </a:r>
            <a:r>
              <a:rPr lang="fi-FI" dirty="0">
                <a:solidFill>
                  <a:srgbClr val="00B050"/>
                </a:solidFill>
              </a:rPr>
              <a:t>HEVC</a:t>
            </a:r>
            <a:r>
              <a:rPr lang="fi-FI" dirty="0"/>
              <a:t>, therefore small changes to the existing HEVC v1 design is needed</a:t>
            </a:r>
            <a:r>
              <a:rPr lang="fi-FI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64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Potential options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180694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If there is interest to enable this functionality, there are three options:</a:t>
            </a:r>
          </a:p>
          <a:p>
            <a:pPr marL="457200" indent="-457200">
              <a:buFont typeface="+mj-lt"/>
              <a:buAutoNum type="arabicPeriod"/>
            </a:pPr>
            <a:endParaRPr lang="fi-FI" dirty="0"/>
          </a:p>
          <a:p>
            <a:r>
              <a:rPr lang="fi-FI" dirty="0" smtClean="0"/>
              <a:t>1. </a:t>
            </a:r>
            <a:r>
              <a:rPr lang="fi-FI" dirty="0"/>
              <a:t>Functionality could be </a:t>
            </a:r>
            <a:r>
              <a:rPr lang="fi-FI" dirty="0">
                <a:solidFill>
                  <a:srgbClr val="00B050"/>
                </a:solidFill>
              </a:rPr>
              <a:t>included as auxiliary pictures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Full resolution chroma components are coded as auxiliary picture layers</a:t>
            </a:r>
          </a:p>
          <a:p>
            <a:endParaRPr lang="fi-FI" dirty="0" smtClean="0"/>
          </a:p>
          <a:p>
            <a:r>
              <a:rPr lang="fi-FI" dirty="0" smtClean="0"/>
              <a:t>2. Functionality could be </a:t>
            </a:r>
            <a:r>
              <a:rPr lang="fi-FI" dirty="0" smtClean="0">
                <a:solidFill>
                  <a:srgbClr val="00B050"/>
                </a:solidFill>
              </a:rPr>
              <a:t>included in </a:t>
            </a:r>
            <a:r>
              <a:rPr lang="fi-FI" dirty="0" smtClean="0">
                <a:solidFill>
                  <a:srgbClr val="00B050"/>
                </a:solidFill>
              </a:rPr>
              <a:t>Rext</a:t>
            </a:r>
          </a:p>
          <a:p>
            <a:endParaRPr lang="fi-FI" dirty="0" smtClean="0"/>
          </a:p>
          <a:p>
            <a:r>
              <a:rPr lang="fi-FI" dirty="0" smtClean="0"/>
              <a:t>3. Functionality could be </a:t>
            </a:r>
            <a:r>
              <a:rPr lang="fi-FI" dirty="0" smtClean="0">
                <a:solidFill>
                  <a:srgbClr val="00B050"/>
                </a:solidFill>
              </a:rPr>
              <a:t>included in SHVC as a new scalability type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Brings 4:4:4 functionality to SHVC</a:t>
            </a:r>
            <a:r>
              <a:rPr lang="fi-FI" dirty="0" smtClean="0"/>
              <a:t>.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67787420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977</TotalTime>
  <Words>674</Words>
  <Application>Microsoft Office PowerPoint</Application>
  <PresentationFormat>On-screen Show (4:3)</PresentationFormat>
  <Paragraphs>209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Nokia-Short-v1</vt:lpstr>
      <vt:lpstr>JCTVC-N0145 AHG20: Backwards compatible enhancement of chroma format</vt:lpstr>
      <vt:lpstr>Introduction</vt:lpstr>
      <vt:lpstr>Proposal</vt:lpstr>
      <vt:lpstr>Results (1) 4:2:0 is calculated by direct subsampling</vt:lpstr>
      <vt:lpstr>Results (2) 4:2:0 is calculated by first anti-aliasing filtering</vt:lpstr>
      <vt:lpstr>Specification text</vt:lpstr>
      <vt:lpstr>Specification text</vt:lpstr>
      <vt:lpstr>Conclusions</vt:lpstr>
      <vt:lpstr>Potential options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JCTVC-M0035: AHG13: Slice based upsampling filter for improved error resiliency</dc:title>
  <dc:creator>Ugur Kemal</dc:creator>
  <cp:lastModifiedBy>Ugur Kemal</cp:lastModifiedBy>
  <cp:revision>20</cp:revision>
  <dcterms:created xsi:type="dcterms:W3CDTF">2013-04-18T01:05:24Z</dcterms:created>
  <dcterms:modified xsi:type="dcterms:W3CDTF">2013-07-29T12:35:02Z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10fdb06d-ce58-4d9d-830e-8bcaedf6e4bd</vt:lpwstr>
  </property>
  <property fmtid="{D5CDD505-2E9C-101B-9397-08002B2CF9AE}" pid="3" name="NokiaConfidentiality">
    <vt:lpwstr>Public</vt:lpwstr>
  </property>
</Properties>
</file>