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39" r:id="rId3"/>
    <p:sldId id="309" r:id="rId4"/>
    <p:sldId id="386" r:id="rId5"/>
    <p:sldId id="391" r:id="rId6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DA46"/>
    <a:srgbClr val="FFFF99"/>
    <a:srgbClr val="04EA4B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4" autoAdjust="0"/>
    <p:restoredTop sz="95349" autoAdjust="0"/>
  </p:normalViewPr>
  <p:slideViewPr>
    <p:cSldViewPr>
      <p:cViewPr>
        <p:scale>
          <a:sx n="90" d="100"/>
          <a:sy n="90" d="100"/>
        </p:scale>
        <p:origin x="-1968" y="-9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7/25/2013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 smtClean="0"/>
              <a:t>JCTVC-N0143</a:t>
            </a:r>
            <a:br>
              <a:rPr lang="en-US" sz="3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CA" sz="3600" dirty="0"/>
              <a:t>On Mode Dependent Intra Smoothing for Range Extension</a:t>
            </a:r>
            <a:endParaRPr lang="fr-FR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Laroche, </a:t>
            </a:r>
            <a:r>
              <a:rPr lang="fr-FR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fr-FR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Poirier</a:t>
            </a:r>
            <a:endParaRPr lang="en-US" dirty="0" smtClean="0"/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JCT-VC 14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Meeting, Vienna, July 2013</a:t>
            </a:r>
          </a:p>
          <a:p>
            <a:pPr>
              <a:defRPr/>
            </a:pPr>
            <a:endParaRPr lang="fr-FR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MDIS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6300068" cy="5067300"/>
          </a:xfrm>
        </p:spPr>
        <p:txBody>
          <a:bodyPr/>
          <a:lstStyle/>
          <a:p>
            <a:r>
              <a:rPr lang="en-US" sz="2400" dirty="0" smtClean="0"/>
              <a:t>Mode-dependent Intra Smoothing in HEVC v1</a:t>
            </a:r>
          </a:p>
          <a:p>
            <a:pPr lvl="1"/>
            <a:r>
              <a:rPr lang="en-US" sz="2000" dirty="0" smtClean="0"/>
              <a:t>A way to only predict low frequency content</a:t>
            </a:r>
          </a:p>
          <a:p>
            <a:pPr lvl="1"/>
            <a:r>
              <a:rPr lang="en-US" sz="2000" dirty="0" err="1" smtClean="0"/>
              <a:t>Luma</a:t>
            </a:r>
            <a:r>
              <a:rPr lang="en-US" sz="2000" dirty="0" smtClean="0"/>
              <a:t>-only</a:t>
            </a:r>
          </a:p>
          <a:p>
            <a:pPr lvl="2"/>
            <a:r>
              <a:rPr lang="en-US" sz="1800" dirty="0" smtClean="0"/>
              <a:t>Chroma in 4:2:0 has little high frequency</a:t>
            </a:r>
          </a:p>
          <a:p>
            <a:pPr lvl="1"/>
            <a:r>
              <a:rPr lang="en-US" sz="2000" dirty="0" smtClean="0"/>
              <a:t>No filtering for 4x4 TU size</a:t>
            </a:r>
          </a:p>
          <a:p>
            <a:pPr lvl="1"/>
            <a:r>
              <a:rPr lang="en-US" sz="2000" dirty="0" smtClean="0"/>
              <a:t>No filtering for DC, VER and HOR</a:t>
            </a:r>
          </a:p>
          <a:p>
            <a:pPr lvl="1"/>
            <a:r>
              <a:rPr lang="en-US" sz="2000" dirty="0" smtClean="0"/>
              <a:t>Other modes are filtered according to a table</a:t>
            </a:r>
          </a:p>
          <a:p>
            <a:r>
              <a:rPr lang="en-US" sz="2400" dirty="0" smtClean="0"/>
              <a:t>MDIS in </a:t>
            </a:r>
            <a:r>
              <a:rPr lang="en-US" sz="2400" dirty="0" err="1" smtClean="0"/>
              <a:t>Rext</a:t>
            </a:r>
            <a:endParaRPr lang="en-US" sz="2400" dirty="0" smtClean="0"/>
          </a:p>
          <a:p>
            <a:pPr lvl="1"/>
            <a:r>
              <a:rPr lang="en-US" sz="2000" dirty="0" smtClean="0"/>
              <a:t>Activated for Chroma in 4:4:4 using the same conditions as </a:t>
            </a:r>
            <a:r>
              <a:rPr lang="en-US" sz="2000" dirty="0" err="1" smtClean="0"/>
              <a:t>Luma</a:t>
            </a:r>
            <a:endParaRPr lang="en-US" sz="2000" dirty="0" smtClean="0"/>
          </a:p>
          <a:p>
            <a:pPr lvl="1"/>
            <a:r>
              <a:rPr lang="en-US" sz="2000" dirty="0" smtClean="0"/>
              <a:t>M0106: even more filtering for chroma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5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825098"/>
              </p:ext>
            </p:extLst>
          </p:nvPr>
        </p:nvGraphicFramePr>
        <p:xfrm>
          <a:off x="6465169" y="692696"/>
          <a:ext cx="2664297" cy="5616627"/>
        </p:xfrm>
        <a:graphic>
          <a:graphicData uri="http://schemas.openxmlformats.org/drawingml/2006/table">
            <a:tbl>
              <a:tblPr/>
              <a:tblGrid>
                <a:gridCol w="590573"/>
                <a:gridCol w="624130"/>
                <a:gridCol w="483198"/>
                <a:gridCol w="483198"/>
                <a:gridCol w="483198"/>
              </a:tblGrid>
              <a:tr h="166124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TU size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 (DC)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00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(HOR)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1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26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(VER)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001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43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12" y="115888"/>
            <a:ext cx="9217024" cy="609600"/>
          </a:xfrm>
        </p:spPr>
        <p:txBody>
          <a:bodyPr/>
          <a:lstStyle/>
          <a:p>
            <a:r>
              <a:rPr lang="en-US" dirty="0" smtClean="0"/>
              <a:t>Proposed modification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65100" y="809972"/>
            <a:ext cx="6660108" cy="5067300"/>
          </a:xfrm>
        </p:spPr>
        <p:txBody>
          <a:bodyPr/>
          <a:lstStyle/>
          <a:p>
            <a:r>
              <a:rPr lang="en-US" sz="2400" dirty="0" smtClean="0"/>
              <a:t>Also increase filtering of luma</a:t>
            </a:r>
          </a:p>
          <a:p>
            <a:pPr lvl="1"/>
            <a:r>
              <a:rPr lang="en-US" sz="2000" dirty="0" smtClean="0"/>
              <a:t>Current table more adapted to unequal frequency content behavior between chroma and luma in 4:2:0</a:t>
            </a:r>
          </a:p>
          <a:p>
            <a:pPr lvl="1"/>
            <a:r>
              <a:rPr lang="en-US" sz="2000" dirty="0" smtClean="0"/>
              <a:t>Chroma and luma now behave a lot more </a:t>
            </a:r>
            <a:r>
              <a:rPr lang="en-US" sz="2000" dirty="0"/>
              <a:t>similarly  for </a:t>
            </a:r>
            <a:r>
              <a:rPr lang="en-US" sz="2000" dirty="0" smtClean="0"/>
              <a:t>4:4:4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Complexity considerations</a:t>
            </a:r>
          </a:p>
          <a:p>
            <a:pPr lvl="1"/>
            <a:r>
              <a:rPr lang="en-US" sz="2000" dirty="0" smtClean="0"/>
              <a:t>What should not be modified:</a:t>
            </a:r>
          </a:p>
          <a:p>
            <a:pPr lvl="2"/>
            <a:r>
              <a:rPr lang="en-US" sz="1600" dirty="0" smtClean="0"/>
              <a:t>4x4 because it is the worst case</a:t>
            </a:r>
          </a:p>
          <a:p>
            <a:pPr lvl="2"/>
            <a:r>
              <a:rPr lang="en-US" sz="1600" dirty="0" smtClean="0"/>
              <a:t>DC/HOR/VER do not benefit from filtering and can be considered simple modes for a fast encoder</a:t>
            </a:r>
          </a:p>
          <a:p>
            <a:pPr lvl="1"/>
            <a:r>
              <a:rPr lang="en-US" sz="2000" dirty="0" smtClean="0"/>
              <a:t>Table reuse:</a:t>
            </a:r>
          </a:p>
          <a:p>
            <a:pPr lvl="2"/>
            <a:r>
              <a:rPr lang="en-US" sz="1600" dirty="0" smtClean="0"/>
              <a:t>4x4 not modified</a:t>
            </a:r>
          </a:p>
          <a:p>
            <a:pPr lvl="2"/>
            <a:r>
              <a:rPr lang="en-US" sz="1600" dirty="0" smtClean="0"/>
              <a:t>All other TU sizes use the existing 32x32 table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625583"/>
              </p:ext>
            </p:extLst>
          </p:nvPr>
        </p:nvGraphicFramePr>
        <p:xfrm>
          <a:off x="6969225" y="620688"/>
          <a:ext cx="2376263" cy="5688638"/>
        </p:xfrm>
        <a:graphic>
          <a:graphicData uri="http://schemas.openxmlformats.org/drawingml/2006/table">
            <a:tbl>
              <a:tblPr/>
              <a:tblGrid>
                <a:gridCol w="574611"/>
                <a:gridCol w="505508"/>
                <a:gridCol w="432048"/>
                <a:gridCol w="432048"/>
                <a:gridCol w="432048"/>
              </a:tblGrid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TU size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N=4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N&gt;4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703" marR="4703" marT="47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 (DC)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78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(HOR)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75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26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(VER)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65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8064794" y="620688"/>
            <a:ext cx="858309" cy="5688632"/>
          </a:xfrm>
          <a:prstGeom prst="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505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RExt3.0 software and following K1006 common test conditions</a:t>
            </a:r>
          </a:p>
          <a:p>
            <a:r>
              <a:rPr lang="en-US" dirty="0" smtClean="0"/>
              <a:t>Results for AI configurations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Runtime unaffected</a:t>
            </a:r>
          </a:p>
          <a:p>
            <a:r>
              <a:rPr lang="en-US" dirty="0" smtClean="0"/>
              <a:t>Inter configurations have smaller yet present gain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047404"/>
              </p:ext>
            </p:extLst>
          </p:nvPr>
        </p:nvGraphicFramePr>
        <p:xfrm>
          <a:off x="488504" y="2636912"/>
          <a:ext cx="9001002" cy="2067855"/>
        </p:xfrm>
        <a:graphic>
          <a:graphicData uri="http://schemas.openxmlformats.org/drawingml/2006/table">
            <a:tbl>
              <a:tblPr firstRow="1" firstCol="1" bandRow="1"/>
              <a:tblGrid>
                <a:gridCol w="1114301"/>
                <a:gridCol w="640414"/>
                <a:gridCol w="658494"/>
                <a:gridCol w="659445"/>
                <a:gridCol w="658494"/>
                <a:gridCol w="658494"/>
                <a:gridCol w="658494"/>
                <a:gridCol w="659445"/>
                <a:gridCol w="658494"/>
                <a:gridCol w="658494"/>
                <a:gridCol w="658494"/>
                <a:gridCol w="659445"/>
                <a:gridCol w="658494"/>
              </a:tblGrid>
              <a:tr h="311942"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Main-tier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High-tier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 Super-High-tier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6857"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YUV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RGB 4:4:4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25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4:4:4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8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4:2:2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N.A.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9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24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594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Provides interesting gains for AI (MT/HT/SHT):</a:t>
            </a:r>
            <a:br>
              <a:rPr lang="en-US" sz="2400" dirty="0" smtClean="0"/>
            </a:br>
            <a:r>
              <a:rPr lang="en-US" sz="2400" dirty="0" smtClean="0"/>
              <a:t>-0.34%(Y), -0.14%(U), -0.21%(V)</a:t>
            </a:r>
          </a:p>
          <a:p>
            <a:pPr lvl="2"/>
            <a:endParaRPr lang="en-US" sz="1600" dirty="0" smtClean="0"/>
          </a:p>
          <a:p>
            <a:r>
              <a:rPr lang="en-US" sz="2400" dirty="0" smtClean="0"/>
              <a:t>Designed to not increase worst case and reuse</a:t>
            </a:r>
          </a:p>
          <a:p>
            <a:endParaRPr lang="en-US" sz="2400" dirty="0" smtClean="0"/>
          </a:p>
          <a:p>
            <a:r>
              <a:rPr lang="en-US" sz="2400" dirty="0" smtClean="0"/>
              <a:t>Minor modification</a:t>
            </a:r>
            <a:endParaRPr lang="en-US" sz="2000" dirty="0" smtClean="0"/>
          </a:p>
          <a:p>
            <a:pPr lvl="2"/>
            <a:endParaRPr lang="en-US" sz="1600" dirty="0" smtClean="0"/>
          </a:p>
          <a:p>
            <a:r>
              <a:rPr lang="en-US" sz="2400" dirty="0" smtClean="0"/>
              <a:t>It is proposed to adopt the modification into </a:t>
            </a:r>
            <a:r>
              <a:rPr lang="en-US" sz="2400" dirty="0" err="1" smtClean="0"/>
              <a:t>RExt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690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748</Words>
  <Application>Microsoft Office PowerPoint</Application>
  <PresentationFormat>A4 Paper (210x297 mm)</PresentationFormat>
  <Paragraphs>501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標準デザイン</vt:lpstr>
      <vt:lpstr>JCTVC-N0143  On Mode Dependent Intra Smoothing for Range Extension</vt:lpstr>
      <vt:lpstr>Current status of MDIS</vt:lpstr>
      <vt:lpstr>Proposed modification</vt:lpstr>
      <vt:lpstr>Experiment</vt:lpstr>
      <vt:lpstr>Conclusions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2013-07-24T13:04:21Z</dcterms:created>
  <dcterms:modified xsi:type="dcterms:W3CDTF">2013-07-25T12:14:23Z</dcterms:modified>
</cp:coreProperties>
</file>