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78" r:id="rId3"/>
    <p:sldId id="269" r:id="rId4"/>
    <p:sldId id="281" r:id="rId5"/>
    <p:sldId id="279" r:id="rId6"/>
    <p:sldId id="268" r:id="rId7"/>
    <p:sldId id="284" r:id="rId8"/>
    <p:sldId id="275" r:id="rId9"/>
    <p:sldId id="282" r:id="rId10"/>
    <p:sldId id="283" r:id="rId11"/>
    <p:sldId id="274" r:id="rId12"/>
    <p:sldId id="28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69"/>
            <p14:sldId id="281"/>
            <p14:sldId id="279"/>
            <p14:sldId id="268"/>
            <p14:sldId id="284"/>
            <p14:sldId id="275"/>
            <p14:sldId id="282"/>
            <p14:sldId id="283"/>
            <p14:sldId id="274"/>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7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7/14/2013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US" b="1" dirty="0"/>
              <a:t>RCE2 Test A.3: Simplified update of the coefficient level Rice parameter</a:t>
            </a:r>
            <a:r>
              <a:rPr lang="en-CA" b="1" dirty="0" smtClean="0"/>
              <a:t/>
            </a:r>
            <a:br>
              <a:rPr lang="en-CA" b="1" dirty="0" smtClean="0"/>
            </a:br>
            <a:r>
              <a:rPr lang="en-CA" b="1" dirty="0" smtClean="0"/>
              <a:t/>
            </a:r>
            <a:br>
              <a:rPr lang="en-CA" b="1" dirty="0" smtClean="0"/>
            </a:br>
            <a:r>
              <a:rPr lang="en-CA" b="1" dirty="0" smtClean="0"/>
              <a:t>JCTVC-N0101</a:t>
            </a:r>
            <a:endParaRPr lang="en-US" dirty="0"/>
          </a:p>
        </p:txBody>
      </p:sp>
      <p:sp>
        <p:nvSpPr>
          <p:cNvPr id="3" name="Subtitle 2"/>
          <p:cNvSpPr>
            <a:spLocks noGrp="1"/>
          </p:cNvSpPr>
          <p:nvPr>
            <p:ph type="subTitle" idx="1"/>
          </p:nvPr>
        </p:nvSpPr>
        <p:spPr>
          <a:xfrm>
            <a:off x="3124200" y="5715000"/>
            <a:ext cx="3723446" cy="364390"/>
          </a:xfrm>
        </p:spPr>
        <p:txBody>
          <a:bodyPr/>
          <a:lstStyle/>
          <a:p>
            <a:pPr hangingPunct="0"/>
            <a:r>
              <a:rPr lang="en-US" sz="1800" dirty="0" smtClean="0"/>
              <a:t>Joel Sole,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a:t>Similar results </a:t>
            </a:r>
            <a:r>
              <a:rPr lang="en-US" dirty="0" smtClean="0"/>
              <a:t>when applied only to transform skip</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77822887"/>
              </p:ext>
            </p:extLst>
          </p:nvPr>
        </p:nvGraphicFramePr>
        <p:xfrm>
          <a:off x="620712" y="1415415"/>
          <a:ext cx="7797802" cy="5137785"/>
        </p:xfrm>
        <a:graphic>
          <a:graphicData uri="http://schemas.openxmlformats.org/drawingml/2006/table">
            <a:tbl>
              <a:tblPr/>
              <a:tblGrid>
                <a:gridCol w="934447"/>
                <a:gridCol w="762595"/>
                <a:gridCol w="762595"/>
                <a:gridCol w="762595"/>
                <a:gridCol w="762595"/>
                <a:gridCol w="762595"/>
                <a:gridCol w="762595"/>
                <a:gridCol w="762595"/>
                <a:gridCol w="762595"/>
                <a:gridCol w="762595"/>
              </a:tblGrid>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
        <p:nvSpPr>
          <p:cNvPr id="7" name="TextBox 6"/>
          <p:cNvSpPr txBox="1"/>
          <p:nvPr/>
        </p:nvSpPr>
        <p:spPr>
          <a:xfrm>
            <a:off x="304800" y="914993"/>
            <a:ext cx="6553200" cy="523220"/>
          </a:xfrm>
          <a:prstGeom prst="rect">
            <a:avLst/>
          </a:prstGeom>
          <a:noFill/>
        </p:spPr>
        <p:txBody>
          <a:bodyPr wrap="square" rtlCol="0">
            <a:spAutoFit/>
          </a:bodyPr>
          <a:lstStyle/>
          <a:p>
            <a:r>
              <a:rPr lang="en-US" sz="1400" b="1" dirty="0" smtClean="0"/>
              <a:t>Case: Method  3 </a:t>
            </a:r>
            <a:r>
              <a:rPr lang="en-US" sz="1400" b="1" dirty="0"/>
              <a:t>–</a:t>
            </a:r>
            <a:r>
              <a:rPr lang="en-US" sz="1400" b="1" dirty="0" smtClean="0"/>
              <a:t> Max Rice 4 – Applied to transform skip</a:t>
            </a:r>
          </a:p>
          <a:p>
            <a:endParaRPr lang="en-US" sz="1400" b="1" dirty="0"/>
          </a:p>
        </p:txBody>
      </p:sp>
    </p:spTree>
    <p:extLst>
      <p:ext uri="{BB962C8B-B14F-4D97-AF65-F5344CB8AC3E}">
        <p14:creationId xmlns:p14="http://schemas.microsoft.com/office/powerpoint/2010/main" val="3490639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dirty="0" smtClean="0"/>
          </a:p>
          <a:p>
            <a:pPr lvl="0" hangingPunct="0"/>
            <a:r>
              <a:rPr lang="en-US" dirty="0" smtClean="0"/>
              <a:t>Effective Rice parameter update process for screen content and lossless</a:t>
            </a:r>
          </a:p>
          <a:p>
            <a:pPr lvl="1" hangingPunct="0"/>
            <a:r>
              <a:rPr lang="en-US" dirty="0" smtClean="0"/>
              <a:t>Removes one condition present in HEVC version 1</a:t>
            </a:r>
          </a:p>
          <a:p>
            <a:pPr lvl="0" hangingPunct="0"/>
            <a:endParaRPr lang="en-US" dirty="0" smtClean="0"/>
          </a:p>
          <a:p>
            <a:pPr lvl="0" hangingPunct="0"/>
            <a:r>
              <a:rPr lang="en-US" dirty="0" smtClean="0"/>
              <a:t>Large gains for lossless, especially for screen content</a:t>
            </a:r>
          </a:p>
          <a:p>
            <a:pPr lvl="1" hangingPunct="0"/>
            <a:r>
              <a:rPr lang="en-US" dirty="0"/>
              <a:t>Maximum Rice parameter 4 has better performance for natural content</a:t>
            </a:r>
          </a:p>
          <a:p>
            <a:pPr lvl="1" hangingPunct="0"/>
            <a:r>
              <a:rPr lang="en-US" dirty="0" smtClean="0"/>
              <a:t>Maximum </a:t>
            </a:r>
            <a:r>
              <a:rPr lang="en-US" dirty="0"/>
              <a:t>Rice parameter 5 has better performance for screen content </a:t>
            </a:r>
            <a:endParaRPr lang="en-US" dirty="0" smtClean="0"/>
          </a:p>
          <a:p>
            <a:pPr lvl="1" hangingPunct="0"/>
            <a:endParaRPr lang="en-US" dirty="0" smtClean="0"/>
          </a:p>
          <a:p>
            <a:pPr hangingPunct="0"/>
            <a:r>
              <a:rPr lang="en-US" dirty="0" smtClean="0"/>
              <a:t>For </a:t>
            </a:r>
            <a:r>
              <a:rPr lang="en-US" dirty="0" err="1" smtClean="0"/>
              <a:t>lossy</a:t>
            </a:r>
            <a:r>
              <a:rPr lang="en-US" dirty="0" smtClean="0"/>
              <a:t>, methods provide gains for screen content</a:t>
            </a:r>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US" b="1" dirty="0"/>
              <a:t>RCE2 Test A.3: Simplified update of the coefficient level Rice parameter</a:t>
            </a:r>
            <a:r>
              <a:rPr lang="en-CA" b="1" dirty="0"/>
              <a:t/>
            </a:r>
            <a:br>
              <a:rPr lang="en-CA" b="1" dirty="0"/>
            </a:br>
            <a:r>
              <a:rPr lang="en-CA" b="1" dirty="0"/>
              <a:t/>
            </a:r>
            <a:br>
              <a:rPr lang="en-CA" b="1" dirty="0"/>
            </a:br>
            <a:r>
              <a:rPr lang="en-CA" b="1" dirty="0" smtClean="0"/>
              <a:t>JCTVC-N0101</a:t>
            </a:r>
            <a:endParaRPr lang="en-US" dirty="0"/>
          </a:p>
        </p:txBody>
      </p:sp>
      <p:sp>
        <p:nvSpPr>
          <p:cNvPr id="3" name="Subtitle 2"/>
          <p:cNvSpPr>
            <a:spLocks noGrp="1"/>
          </p:cNvSpPr>
          <p:nvPr>
            <p:ph type="subTitle" idx="1"/>
          </p:nvPr>
        </p:nvSpPr>
        <p:spPr>
          <a:xfrm>
            <a:off x="3124200" y="5715000"/>
            <a:ext cx="3723446" cy="364390"/>
          </a:xfrm>
        </p:spPr>
        <p:txBody>
          <a:bodyPr/>
          <a:lstStyle/>
          <a:p>
            <a:pPr hangingPunct="0"/>
            <a:r>
              <a:rPr lang="en-US" sz="1800" dirty="0" smtClean="0"/>
              <a:t>Joel Sole, Marta Karczewicz</a:t>
            </a:r>
            <a:endParaRPr lang="en-US" sz="1800" dirty="0"/>
          </a:p>
        </p:txBody>
      </p:sp>
    </p:spTree>
    <p:extLst>
      <p:ext uri="{BB962C8B-B14F-4D97-AF65-F5344CB8AC3E}">
        <p14:creationId xmlns:p14="http://schemas.microsoft.com/office/powerpoint/2010/main" val="997385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smtClean="0"/>
              <a:t>Prediction </a:t>
            </a:r>
            <a:r>
              <a:rPr lang="en-CA" dirty="0"/>
              <a:t>error of screen content </a:t>
            </a:r>
            <a:r>
              <a:rPr lang="en-CA" dirty="0" smtClean="0"/>
              <a:t>and lossless coding has different statistics than </a:t>
            </a:r>
            <a:r>
              <a:rPr lang="en-CA" dirty="0" err="1" smtClean="0"/>
              <a:t>lossy</a:t>
            </a:r>
            <a:r>
              <a:rPr lang="en-CA" dirty="0" smtClean="0"/>
              <a:t> coded natural content</a:t>
            </a:r>
          </a:p>
          <a:p>
            <a:pPr lvl="1" hangingPunct="0"/>
            <a:endParaRPr lang="en-CA" dirty="0" smtClean="0"/>
          </a:p>
          <a:p>
            <a:pPr lvl="1" hangingPunct="0"/>
            <a:r>
              <a:rPr lang="en-CA" dirty="0" smtClean="0"/>
              <a:t>This can </a:t>
            </a:r>
            <a:r>
              <a:rPr lang="en-CA" dirty="0"/>
              <a:t>be exploited at the residue coding </a:t>
            </a:r>
            <a:r>
              <a:rPr lang="en-CA" dirty="0" smtClean="0"/>
              <a:t>by a </a:t>
            </a:r>
            <a:r>
              <a:rPr lang="en-CA" dirty="0"/>
              <a:t>fast update process for the Rice parameter </a:t>
            </a:r>
            <a:r>
              <a:rPr lang="en-CA" dirty="0" smtClean="0"/>
              <a:t>(cRiceParam)</a:t>
            </a:r>
          </a:p>
          <a:p>
            <a:pPr lvl="1" hangingPunct="0"/>
            <a:endParaRPr lang="en-CA" dirty="0" smtClean="0"/>
          </a:p>
          <a:p>
            <a:pPr lvl="1" hangingPunct="0"/>
            <a:endParaRPr lang="en-CA" dirty="0"/>
          </a:p>
          <a:p>
            <a:pPr lvl="1" hangingPunct="0"/>
            <a:endParaRPr lang="en-CA" dirty="0" smtClean="0"/>
          </a:p>
          <a:p>
            <a:pPr hangingPunct="0"/>
            <a:r>
              <a:rPr lang="en-CA" dirty="0" smtClean="0"/>
              <a:t>In HEVC, the Rice parameter is conditionally updated depending on the absolute value of the coefficient:</a:t>
            </a:r>
          </a:p>
          <a:p>
            <a:pPr hangingPunct="0"/>
            <a:endParaRPr lang="en-CA" dirty="0"/>
          </a:p>
          <a:p>
            <a:pPr marL="0" indent="0" hangingPunct="0">
              <a:buNone/>
            </a:pPr>
            <a:r>
              <a:rPr lang="en-US" sz="1800" dirty="0" smtClean="0"/>
              <a:t> cRiceParam </a:t>
            </a:r>
            <a:r>
              <a:rPr lang="en-US" sz="1800" dirty="0"/>
              <a:t>= Min( </a:t>
            </a:r>
            <a:r>
              <a:rPr lang="en-US" sz="1800" dirty="0" smtClean="0"/>
              <a:t>cLastRice  </a:t>
            </a:r>
            <a:r>
              <a:rPr lang="en-US" sz="1800" dirty="0"/>
              <a:t>+ </a:t>
            </a:r>
            <a:r>
              <a:rPr lang="en-US" sz="1800" dirty="0" smtClean="0"/>
              <a:t>( AbsLevel </a:t>
            </a:r>
            <a:r>
              <a:rPr lang="en-US" sz="1800" dirty="0"/>
              <a:t>&gt; ( 3 * ( 1  &lt;&lt;  </a:t>
            </a:r>
            <a:r>
              <a:rPr lang="en-US" sz="1800" dirty="0" smtClean="0"/>
              <a:t>cLastRice </a:t>
            </a:r>
            <a:r>
              <a:rPr lang="en-US" sz="1800" dirty="0"/>
              <a:t>) ) ? 1 : 0 ), 4 )</a:t>
            </a:r>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Proposing </a:t>
            </a:r>
            <a:r>
              <a:rPr lang="en-US" dirty="0" smtClean="0"/>
              <a:t>simple, </a:t>
            </a:r>
            <a:r>
              <a:rPr lang="en-US" dirty="0"/>
              <a:t>fast </a:t>
            </a:r>
            <a:r>
              <a:rPr lang="en-US" dirty="0" smtClean="0"/>
              <a:t>updates for </a:t>
            </a:r>
            <a:r>
              <a:rPr lang="en-US" dirty="0"/>
              <a:t>the </a:t>
            </a:r>
            <a:r>
              <a:rPr lang="en-US" dirty="0" smtClean="0"/>
              <a:t>Rice parameter</a:t>
            </a:r>
            <a:endParaRPr lang="en-US" dirty="0"/>
          </a:p>
        </p:txBody>
      </p:sp>
      <p:sp>
        <p:nvSpPr>
          <p:cNvPr id="3" name="Content Placeholder 2"/>
          <p:cNvSpPr>
            <a:spLocks noGrp="1"/>
          </p:cNvSpPr>
          <p:nvPr>
            <p:ph idx="1"/>
          </p:nvPr>
        </p:nvSpPr>
        <p:spPr/>
        <p:txBody>
          <a:bodyPr>
            <a:normAutofit/>
          </a:bodyPr>
          <a:lstStyle/>
          <a:p>
            <a:pPr hangingPunct="0"/>
            <a:endParaRPr lang="en-US" sz="1800" dirty="0" smtClean="0"/>
          </a:p>
          <a:p>
            <a:pPr marL="0" indent="0" hangingPunct="0">
              <a:buNone/>
            </a:pPr>
            <a:r>
              <a:rPr lang="en-US" b="1" dirty="0" smtClean="0"/>
              <a:t>Original:</a:t>
            </a:r>
            <a:endParaRPr lang="en-US" b="1" dirty="0"/>
          </a:p>
          <a:p>
            <a:pPr marL="0" indent="0" hangingPunct="0">
              <a:buNone/>
            </a:pPr>
            <a:r>
              <a:rPr lang="en-US" sz="1800" dirty="0" smtClean="0"/>
              <a:t>cRiceParam </a:t>
            </a:r>
            <a:r>
              <a:rPr lang="en-US" sz="1800" dirty="0"/>
              <a:t>= Min( cLastRice  + ( AbsLevel &gt; ( 3 * ( 1  &lt;&lt;  cLastRice ) ) ? 1 : 0 ), 4 </a:t>
            </a:r>
            <a:r>
              <a:rPr lang="en-US" sz="1800" dirty="0" smtClean="0"/>
              <a:t>)</a:t>
            </a:r>
          </a:p>
          <a:p>
            <a:pPr marL="287337" lvl="1" indent="0" hangingPunct="0">
              <a:buNone/>
            </a:pPr>
            <a:endParaRPr lang="en-US" dirty="0" smtClean="0"/>
          </a:p>
          <a:p>
            <a:pPr marL="0" indent="0" hangingPunct="0">
              <a:buNone/>
            </a:pPr>
            <a:r>
              <a:rPr lang="en-US" b="1" dirty="0" smtClean="0"/>
              <a:t>Method 1:</a:t>
            </a:r>
            <a:endParaRPr lang="en-US" b="1" dirty="0"/>
          </a:p>
          <a:p>
            <a:pPr marL="0" indent="0" hangingPunct="0">
              <a:buNone/>
            </a:pPr>
            <a:r>
              <a:rPr lang="en-US" sz="1800" dirty="0" smtClean="0"/>
              <a:t>cRiceParam </a:t>
            </a:r>
            <a:r>
              <a:rPr lang="en-US" sz="1800" dirty="0"/>
              <a:t>= Min( cLastRice + ( AbsLevel &gt;&gt; ( 2  &lt;&lt;  cLastRice ) ), 4 </a:t>
            </a:r>
            <a:r>
              <a:rPr lang="en-US" sz="1800" dirty="0" smtClean="0"/>
              <a:t>)</a:t>
            </a:r>
            <a:endParaRPr lang="en-US" dirty="0"/>
          </a:p>
          <a:p>
            <a:pPr marL="0" indent="0" hangingPunct="0">
              <a:buNone/>
            </a:pPr>
            <a:endParaRPr lang="en-US" dirty="0"/>
          </a:p>
          <a:p>
            <a:pPr marL="0" indent="0" hangingPunct="0">
              <a:buNone/>
            </a:pPr>
            <a:r>
              <a:rPr lang="en-US" b="1" dirty="0"/>
              <a:t>Method </a:t>
            </a:r>
            <a:r>
              <a:rPr lang="en-US" b="1" dirty="0" smtClean="0"/>
              <a:t>2:</a:t>
            </a:r>
            <a:endParaRPr lang="en-US" b="1" dirty="0"/>
          </a:p>
          <a:p>
            <a:pPr marL="0" indent="0" hangingPunct="0">
              <a:buNone/>
            </a:pPr>
            <a:r>
              <a:rPr lang="en-US" sz="1800" dirty="0" err="1"/>
              <a:t>cRiceParam</a:t>
            </a:r>
            <a:r>
              <a:rPr lang="en-US" sz="1800" dirty="0"/>
              <a:t> = Min( </a:t>
            </a:r>
            <a:r>
              <a:rPr lang="en-US" sz="1800" dirty="0" err="1"/>
              <a:t>cLastRice</a:t>
            </a:r>
            <a:r>
              <a:rPr lang="en-US" sz="1800" dirty="0"/>
              <a:t> + ( </a:t>
            </a:r>
            <a:r>
              <a:rPr lang="en-US" sz="1800" dirty="0" err="1"/>
              <a:t>AbsLevel</a:t>
            </a:r>
            <a:r>
              <a:rPr lang="en-US" sz="1800" dirty="0"/>
              <a:t> &gt;&gt; ( </a:t>
            </a:r>
            <a:r>
              <a:rPr lang="en-US" sz="1800" dirty="0" smtClean="0"/>
              <a:t>1 + ( 1  </a:t>
            </a:r>
            <a:r>
              <a:rPr lang="en-US" sz="1800" dirty="0"/>
              <a:t>&lt;&lt;  </a:t>
            </a:r>
            <a:r>
              <a:rPr lang="en-US" sz="1800" dirty="0" err="1"/>
              <a:t>cLastRice</a:t>
            </a:r>
            <a:r>
              <a:rPr lang="en-US" sz="1800" dirty="0"/>
              <a:t> </a:t>
            </a:r>
            <a:r>
              <a:rPr lang="en-US" sz="1800" dirty="0" smtClean="0"/>
              <a:t>) ) </a:t>
            </a:r>
            <a:r>
              <a:rPr lang="en-US" sz="1800" dirty="0"/>
              <a:t>), 4 )</a:t>
            </a:r>
          </a:p>
          <a:p>
            <a:pPr marL="0" indent="0" hangingPunct="0">
              <a:buNone/>
            </a:pPr>
            <a:endParaRPr lang="en-US" dirty="0" smtClean="0"/>
          </a:p>
          <a:p>
            <a:pPr marL="0" indent="0" hangingPunct="0">
              <a:buNone/>
            </a:pPr>
            <a:r>
              <a:rPr lang="en-US" b="1" dirty="0" smtClean="0"/>
              <a:t>Method 3:</a:t>
            </a:r>
            <a:endParaRPr lang="en-US" b="1" dirty="0"/>
          </a:p>
          <a:p>
            <a:pPr marL="0" indent="0" hangingPunct="0">
              <a:buNone/>
            </a:pPr>
            <a:r>
              <a:rPr lang="en-US" sz="1800" dirty="0" err="1"/>
              <a:t>cRiceParam</a:t>
            </a:r>
            <a:r>
              <a:rPr lang="en-US" sz="1800" dirty="0"/>
              <a:t> = Min( </a:t>
            </a:r>
            <a:r>
              <a:rPr lang="en-US" sz="1800" dirty="0" err="1"/>
              <a:t>cLastRice</a:t>
            </a:r>
            <a:r>
              <a:rPr lang="en-US" sz="1800" dirty="0"/>
              <a:t> + ( </a:t>
            </a:r>
            <a:r>
              <a:rPr lang="en-US" sz="1800" dirty="0" err="1"/>
              <a:t>AbsLevel</a:t>
            </a:r>
            <a:r>
              <a:rPr lang="en-US" sz="1800" dirty="0"/>
              <a:t> &gt;&gt; ( 2  +</a:t>
            </a:r>
            <a:r>
              <a:rPr lang="en-US" sz="1800" dirty="0" smtClean="0"/>
              <a:t>  </a:t>
            </a:r>
            <a:r>
              <a:rPr lang="en-US" sz="1800" dirty="0" err="1"/>
              <a:t>cLastRice</a:t>
            </a:r>
            <a:r>
              <a:rPr lang="en-US" sz="1800" dirty="0"/>
              <a:t> ) ), 4 )</a:t>
            </a:r>
          </a:p>
          <a:p>
            <a:pPr marL="0" indent="0" hangingPunct="0">
              <a:buNone/>
            </a:pPr>
            <a:endParaRPr lang="en-US" dirty="0"/>
          </a:p>
          <a:p>
            <a:pPr marL="0" indent="0" hangingPunct="0">
              <a:buNone/>
            </a:pPr>
            <a:endParaRPr lang="en-US" dirty="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Proposing simple, fast updates for the Rice parameter</a:t>
            </a:r>
          </a:p>
        </p:txBody>
      </p:sp>
      <p:sp>
        <p:nvSpPr>
          <p:cNvPr id="3" name="Content Placeholder 2"/>
          <p:cNvSpPr>
            <a:spLocks noGrp="1"/>
          </p:cNvSpPr>
          <p:nvPr>
            <p:ph idx="1"/>
          </p:nvPr>
        </p:nvSpPr>
        <p:spPr/>
        <p:txBody>
          <a:bodyPr>
            <a:normAutofit/>
          </a:bodyPr>
          <a:lstStyle/>
          <a:p>
            <a:pPr marL="0" indent="0" hangingPunct="0">
              <a:buNone/>
            </a:pPr>
            <a:endParaRPr lang="en-US" dirty="0"/>
          </a:p>
          <a:p>
            <a:pPr hangingPunct="0">
              <a:lnSpc>
                <a:spcPct val="150000"/>
              </a:lnSpc>
            </a:pPr>
            <a:r>
              <a:rPr lang="en-US" dirty="0" smtClean="0"/>
              <a:t>Fast </a:t>
            </a:r>
            <a:r>
              <a:rPr lang="en-US" dirty="0"/>
              <a:t>adaptation and removal of a condition in the coefficient coding </a:t>
            </a:r>
            <a:r>
              <a:rPr lang="en-US" dirty="0" smtClean="0"/>
              <a:t>loop</a:t>
            </a:r>
          </a:p>
          <a:p>
            <a:pPr hangingPunct="0">
              <a:lnSpc>
                <a:spcPct val="150000"/>
              </a:lnSpc>
            </a:pPr>
            <a:endParaRPr lang="en-US" dirty="0" smtClean="0"/>
          </a:p>
          <a:p>
            <a:pPr hangingPunct="0">
              <a:lnSpc>
                <a:spcPct val="150000"/>
              </a:lnSpc>
            </a:pPr>
            <a:r>
              <a:rPr lang="en-US" dirty="0" smtClean="0"/>
              <a:t>Methods </a:t>
            </a:r>
            <a:r>
              <a:rPr lang="en-US" dirty="0"/>
              <a:t>tested for lossless and </a:t>
            </a:r>
            <a:r>
              <a:rPr lang="en-US" dirty="0" err="1"/>
              <a:t>lossy</a:t>
            </a:r>
            <a:r>
              <a:rPr lang="en-US" dirty="0"/>
              <a:t> </a:t>
            </a:r>
            <a:r>
              <a:rPr lang="en-US" dirty="0" smtClean="0"/>
              <a:t>scenarios</a:t>
            </a:r>
          </a:p>
          <a:p>
            <a:pPr lvl="1" hangingPunct="0">
              <a:lnSpc>
                <a:spcPct val="150000"/>
              </a:lnSpc>
            </a:pPr>
            <a:r>
              <a:rPr lang="en-US" dirty="0" smtClean="0"/>
              <a:t>For </a:t>
            </a:r>
            <a:r>
              <a:rPr lang="en-US" dirty="0" err="1" smtClean="0"/>
              <a:t>lossy</a:t>
            </a:r>
            <a:r>
              <a:rPr lang="en-US" dirty="0" smtClean="0"/>
              <a:t>, tested always and also, only for transform skip</a:t>
            </a:r>
            <a:endParaRPr lang="en-US" dirty="0"/>
          </a:p>
          <a:p>
            <a:pPr hangingPunct="0">
              <a:lnSpc>
                <a:spcPct val="150000"/>
              </a:lnSpc>
            </a:pPr>
            <a:endParaRPr lang="en-US" dirty="0" smtClean="0"/>
          </a:p>
          <a:p>
            <a:pPr hangingPunct="0">
              <a:lnSpc>
                <a:spcPct val="150000"/>
              </a:lnSpc>
            </a:pPr>
            <a:r>
              <a:rPr lang="en-US" dirty="0" smtClean="0"/>
              <a:t>Tested </a:t>
            </a:r>
            <a:r>
              <a:rPr lang="en-US" dirty="0"/>
              <a:t>with maximum Rice parameter equals 4 and </a:t>
            </a:r>
            <a:r>
              <a:rPr lang="en-US" dirty="0" smtClean="0"/>
              <a:t>5</a:t>
            </a:r>
            <a:endParaRPr lang="en-US" dirty="0"/>
          </a:p>
        </p:txBody>
      </p:sp>
    </p:spTree>
    <p:extLst>
      <p:ext uri="{BB962C8B-B14F-4D97-AF65-F5344CB8AC3E}">
        <p14:creationId xmlns:p14="http://schemas.microsoft.com/office/powerpoint/2010/main" val="1216193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smtClean="0"/>
              <a:t>Alternatively, for the lossy case, </a:t>
            </a:r>
            <a:br>
              <a:rPr lang="en-US" dirty="0" smtClean="0"/>
            </a:br>
            <a:r>
              <a:rPr lang="en-US" dirty="0" smtClean="0"/>
              <a:t>the proposed updates are used only for </a:t>
            </a:r>
            <a:r>
              <a:rPr lang="en-US" dirty="0"/>
              <a:t>transform </a:t>
            </a:r>
            <a:r>
              <a:rPr lang="en-US" dirty="0" smtClean="0"/>
              <a:t>skip</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pPr marL="0" lvl="0" indent="0" hangingPunct="0">
              <a:buNone/>
            </a:pPr>
            <a:endParaRPr lang="en-US" dirty="0" smtClean="0"/>
          </a:p>
          <a:p>
            <a:pPr marL="0" lvl="0" indent="0" hangingPunct="0">
              <a:buNone/>
            </a:pPr>
            <a:endParaRPr lang="en-US" dirty="0" smtClean="0"/>
          </a:p>
          <a:p>
            <a:pPr marL="0" lvl="0" indent="0" hangingPunct="0">
              <a:buNone/>
            </a:pPr>
            <a:r>
              <a:rPr lang="en-US" dirty="0" smtClean="0"/>
              <a:t>Fast update applied only when there is no transform (transform skip and lossless transform bypass)</a:t>
            </a:r>
          </a:p>
          <a:p>
            <a:pPr lvl="1" hangingPunct="0"/>
            <a:r>
              <a:rPr lang="en-US" dirty="0" smtClean="0"/>
              <a:t>In this way, exercised mainly for screen content</a:t>
            </a:r>
          </a:p>
          <a:p>
            <a:pPr lvl="1" hangingPunct="0"/>
            <a:endParaRPr lang="en-US" dirty="0" smtClean="0"/>
          </a:p>
          <a:p>
            <a:pPr lvl="1" hangingPunct="0"/>
            <a:endParaRPr lang="en-US" dirty="0"/>
          </a:p>
          <a:p>
            <a:pPr marL="0" indent="0" hangingPunct="0">
              <a:buNone/>
            </a:pPr>
            <a:r>
              <a:rPr lang="en-US" b="1" dirty="0" smtClean="0"/>
              <a:t>For the method 3 and max Rice parameter equal to 4:</a:t>
            </a:r>
            <a:endParaRPr lang="en-US" b="1" dirty="0"/>
          </a:p>
          <a:p>
            <a:pPr marL="0" indent="0" hangingPunct="0">
              <a:lnSpc>
                <a:spcPct val="150000"/>
              </a:lnSpc>
              <a:buNone/>
            </a:pPr>
            <a:r>
              <a:rPr lang="en-US" sz="1800" dirty="0" smtClean="0"/>
              <a:t>If </a:t>
            </a:r>
            <a:r>
              <a:rPr lang="en-US" sz="1800" dirty="0"/>
              <a:t>transform_skip_flag is equal to </a:t>
            </a:r>
            <a:r>
              <a:rPr lang="en-US" sz="1800" dirty="0" smtClean="0"/>
              <a:t>1 </a:t>
            </a:r>
            <a:r>
              <a:rPr lang="en-US" sz="1800" dirty="0"/>
              <a:t>or cu_transquant_bypass_flag is equal to </a:t>
            </a:r>
            <a:r>
              <a:rPr lang="en-US" sz="1800" dirty="0" smtClean="0"/>
              <a:t>1,</a:t>
            </a:r>
            <a:endParaRPr lang="en-US" sz="1800" dirty="0"/>
          </a:p>
          <a:p>
            <a:pPr marL="287337" lvl="1" indent="0" hangingPunct="0">
              <a:lnSpc>
                <a:spcPct val="150000"/>
              </a:lnSpc>
              <a:buNone/>
            </a:pPr>
            <a:r>
              <a:rPr lang="en-US" dirty="0" err="1"/>
              <a:t>cRiceParam</a:t>
            </a:r>
            <a:r>
              <a:rPr lang="en-US" dirty="0"/>
              <a:t> = Min( </a:t>
            </a:r>
            <a:r>
              <a:rPr lang="en-US" dirty="0" err="1"/>
              <a:t>cLastRice</a:t>
            </a:r>
            <a:r>
              <a:rPr lang="en-US" dirty="0"/>
              <a:t> + ( </a:t>
            </a:r>
            <a:r>
              <a:rPr lang="en-US" dirty="0" err="1"/>
              <a:t>AbsLevel</a:t>
            </a:r>
            <a:r>
              <a:rPr lang="en-US" dirty="0"/>
              <a:t> &gt;&gt; ( 2  </a:t>
            </a:r>
            <a:r>
              <a:rPr lang="en-US" dirty="0" smtClean="0"/>
              <a:t>+  </a:t>
            </a:r>
            <a:r>
              <a:rPr lang="en-US" dirty="0" err="1"/>
              <a:t>cLastRice</a:t>
            </a:r>
            <a:r>
              <a:rPr lang="en-US" dirty="0"/>
              <a:t> ) ), 4 )</a:t>
            </a:r>
          </a:p>
          <a:p>
            <a:pPr marL="0" indent="0" hangingPunct="0">
              <a:lnSpc>
                <a:spcPct val="150000"/>
              </a:lnSpc>
              <a:buNone/>
            </a:pPr>
            <a:r>
              <a:rPr lang="en-US" sz="1800" dirty="0" smtClean="0"/>
              <a:t>Otherwise,</a:t>
            </a:r>
          </a:p>
          <a:p>
            <a:pPr marL="287337" lvl="1" indent="0" hangingPunct="0">
              <a:buNone/>
            </a:pPr>
            <a:r>
              <a:rPr lang="en-US" dirty="0" err="1"/>
              <a:t>cRiceParam</a:t>
            </a:r>
            <a:r>
              <a:rPr lang="en-US" dirty="0"/>
              <a:t> = Min( </a:t>
            </a:r>
            <a:r>
              <a:rPr lang="en-US" dirty="0" err="1"/>
              <a:t>cLastRice</a:t>
            </a:r>
            <a:r>
              <a:rPr lang="en-US" dirty="0"/>
              <a:t> + ( </a:t>
            </a:r>
            <a:r>
              <a:rPr lang="en-US" dirty="0" err="1"/>
              <a:t>AbsLevel</a:t>
            </a:r>
            <a:r>
              <a:rPr lang="en-US" dirty="0"/>
              <a:t> &gt; ( 3 * ( 1  &lt;&lt;  </a:t>
            </a:r>
            <a:r>
              <a:rPr lang="en-US" dirty="0" err="1"/>
              <a:t>cLastRice</a:t>
            </a:r>
            <a:r>
              <a:rPr lang="en-US" dirty="0"/>
              <a:t> ) ) ? 1 : 0 ), 4 </a:t>
            </a:r>
            <a:r>
              <a:rPr lang="en-US" dirty="0" smtClean="0"/>
              <a:t>)</a:t>
            </a:r>
            <a:endParaRPr lang="en-US" dirty="0"/>
          </a:p>
        </p:txBody>
      </p:sp>
    </p:spTree>
    <p:extLst>
      <p:ext uri="{BB962C8B-B14F-4D97-AF65-F5344CB8AC3E}">
        <p14:creationId xmlns:p14="http://schemas.microsoft.com/office/powerpoint/2010/main" val="4071140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Gains on lossless, with large gains for screen content</a:t>
            </a:r>
            <a:endParaRPr lang="en-US" dirty="0"/>
          </a:p>
        </p:txBody>
      </p:sp>
      <p:sp>
        <p:nvSpPr>
          <p:cNvPr id="8" name="Rectangle 1"/>
          <p:cNvSpPr>
            <a:spLocks noChangeArrowheads="1"/>
          </p:cNvSpPr>
          <p:nvPr/>
        </p:nvSpPr>
        <p:spPr bwMode="auto">
          <a:xfrm>
            <a:off x="1852613" y="32575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7" name="Table 16"/>
          <p:cNvGraphicFramePr>
            <a:graphicFrameLocks noGrp="1"/>
          </p:cNvGraphicFramePr>
          <p:nvPr>
            <p:extLst>
              <p:ext uri="{D42A27DB-BD31-4B8C-83A1-F6EECF244321}">
                <p14:modId xmlns:p14="http://schemas.microsoft.com/office/powerpoint/2010/main" val="3468803336"/>
              </p:ext>
            </p:extLst>
          </p:nvPr>
        </p:nvGraphicFramePr>
        <p:xfrm>
          <a:off x="1447800" y="1143000"/>
          <a:ext cx="6248400" cy="731520"/>
        </p:xfrm>
        <a:graphic>
          <a:graphicData uri="http://schemas.openxmlformats.org/drawingml/2006/table">
            <a:tbl>
              <a:tblPr firstRow="1" firstCol="1" bandRow="1"/>
              <a:tblGrid>
                <a:gridCol w="1041400"/>
                <a:gridCol w="1041400"/>
                <a:gridCol w="1041400"/>
                <a:gridCol w="1041400"/>
                <a:gridCol w="1041400"/>
                <a:gridCol w="1041400"/>
              </a:tblGrid>
              <a:tr h="1409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Times New Roman"/>
                          <a:ea typeface="Times New Roman"/>
                        </a:rPr>
                        <a:t> Method 1</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Class F</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Class 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SC RGB444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SC YUV444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RangeExt</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AI</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-0.8%</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-4.5%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-3.0%</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-2.7%</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LB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-2.9%</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0.3%</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150282628"/>
              </p:ext>
            </p:extLst>
          </p:nvPr>
        </p:nvGraphicFramePr>
        <p:xfrm>
          <a:off x="1447800" y="1981200"/>
          <a:ext cx="6248400" cy="731520"/>
        </p:xfrm>
        <a:graphic>
          <a:graphicData uri="http://schemas.openxmlformats.org/drawingml/2006/table">
            <a:tbl>
              <a:tblPr firstRow="1" firstCol="1" bandRow="1"/>
              <a:tblGrid>
                <a:gridCol w="1041400"/>
                <a:gridCol w="1041400"/>
                <a:gridCol w="1041400"/>
                <a:gridCol w="1041400"/>
                <a:gridCol w="1041400"/>
                <a:gridCol w="1041400"/>
              </a:tblGrid>
              <a:tr h="1409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Times New Roman"/>
                          <a:ea typeface="Times New Roman"/>
                        </a:rPr>
                        <a:t> Method 2</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F</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B</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RGB444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YUV444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err="1" smtClean="0">
                          <a:solidFill>
                            <a:srgbClr val="000000"/>
                          </a:solidFill>
                          <a:effectLst/>
                          <a:latin typeface="Times New Roman"/>
                          <a:ea typeface="Times New Roman"/>
                        </a:rPr>
                        <a:t>RangeExt</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AI</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-0.9%</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-4.7%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-0.9%</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RA</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-0.5%</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-2.9%</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-0.5%</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LB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-3.0%</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-0.4%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099254300"/>
              </p:ext>
            </p:extLst>
          </p:nvPr>
        </p:nvGraphicFramePr>
        <p:xfrm>
          <a:off x="1447800" y="2819400"/>
          <a:ext cx="6248400" cy="731520"/>
        </p:xfrm>
        <a:graphic>
          <a:graphicData uri="http://schemas.openxmlformats.org/drawingml/2006/table">
            <a:tbl>
              <a:tblPr firstRow="1" firstCol="1" bandRow="1"/>
              <a:tblGrid>
                <a:gridCol w="1041400"/>
                <a:gridCol w="1041400"/>
                <a:gridCol w="1041400"/>
                <a:gridCol w="1041400"/>
                <a:gridCol w="1041400"/>
                <a:gridCol w="1041400"/>
              </a:tblGrid>
              <a:tr h="1409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Times New Roman"/>
                          <a:ea typeface="Times New Roman"/>
                        </a:rPr>
                        <a:t>  Method 3</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F</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B</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RGB444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YUV444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err="1" smtClean="0">
                          <a:solidFill>
                            <a:srgbClr val="000000"/>
                          </a:solidFill>
                          <a:effectLst/>
                          <a:latin typeface="Times New Roman"/>
                          <a:ea typeface="Times New Roman"/>
                        </a:rPr>
                        <a:t>RangeExt</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AI</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-1.0%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-4.8%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-1.1%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-0.5%</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-4.0%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-3.0%</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-0.6%</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LB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-0.6%</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44166335"/>
              </p:ext>
            </p:extLst>
          </p:nvPr>
        </p:nvGraphicFramePr>
        <p:xfrm>
          <a:off x="1447800" y="3962400"/>
          <a:ext cx="6248400" cy="731520"/>
        </p:xfrm>
        <a:graphic>
          <a:graphicData uri="http://schemas.openxmlformats.org/drawingml/2006/table">
            <a:tbl>
              <a:tblPr firstRow="1" firstCol="1" bandRow="1"/>
              <a:tblGrid>
                <a:gridCol w="1041400"/>
                <a:gridCol w="1041400"/>
                <a:gridCol w="1041400"/>
                <a:gridCol w="1041400"/>
                <a:gridCol w="1041400"/>
                <a:gridCol w="1041400"/>
              </a:tblGrid>
              <a:tr h="1409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Times New Roman"/>
                          <a:ea typeface="Times New Roman"/>
                        </a:rPr>
                        <a:t> Method 1</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Class F</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Class B</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SC RGB444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SC YUV444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RangeExt</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AI</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-0.9%</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-6.9%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0.5%</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-5.6%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1.3%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LB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-5.2%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1.3%</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104282505"/>
              </p:ext>
            </p:extLst>
          </p:nvPr>
        </p:nvGraphicFramePr>
        <p:xfrm>
          <a:off x="1447800" y="4800600"/>
          <a:ext cx="6248400" cy="731520"/>
        </p:xfrm>
        <a:graphic>
          <a:graphicData uri="http://schemas.openxmlformats.org/drawingml/2006/table">
            <a:tbl>
              <a:tblPr firstRow="1" firstCol="1" bandRow="1"/>
              <a:tblGrid>
                <a:gridCol w="1041400"/>
                <a:gridCol w="1041400"/>
                <a:gridCol w="1041400"/>
                <a:gridCol w="1041400"/>
                <a:gridCol w="1041400"/>
                <a:gridCol w="1041400"/>
              </a:tblGrid>
              <a:tr h="1409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Times New Roman"/>
                          <a:ea typeface="Times New Roman"/>
                        </a:rPr>
                        <a:t> Method 2</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F</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B</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RGB444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YUV444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err="1" smtClean="0">
                          <a:solidFill>
                            <a:srgbClr val="000000"/>
                          </a:solidFill>
                          <a:effectLst/>
                          <a:latin typeface="Times New Roman"/>
                          <a:ea typeface="Times New Roman"/>
                        </a:rPr>
                        <a:t>RangeExt</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AI</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-1.1%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latin typeface="Times New Roman"/>
                          <a:ea typeface="Times New Roman"/>
                        </a:rPr>
                        <a:t>-7.1%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-4.1%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-0.7%</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-0.6%</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latin typeface="Times New Roman"/>
                          <a:ea typeface="Times New Roman"/>
                        </a:rPr>
                        <a:t>-5.7%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LB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latin typeface="Times New Roman"/>
                          <a:ea typeface="Times New Roman"/>
                        </a:rPr>
                        <a:t>-5.4%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0.1%</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1701040711"/>
              </p:ext>
            </p:extLst>
          </p:nvPr>
        </p:nvGraphicFramePr>
        <p:xfrm>
          <a:off x="1447800" y="5638800"/>
          <a:ext cx="6248400" cy="731520"/>
        </p:xfrm>
        <a:graphic>
          <a:graphicData uri="http://schemas.openxmlformats.org/drawingml/2006/table">
            <a:tbl>
              <a:tblPr firstRow="1" firstCol="1" bandRow="1"/>
              <a:tblGrid>
                <a:gridCol w="1041400"/>
                <a:gridCol w="1041400"/>
                <a:gridCol w="1041400"/>
                <a:gridCol w="1041400"/>
                <a:gridCol w="1041400"/>
                <a:gridCol w="1041400"/>
              </a:tblGrid>
              <a:tr h="1409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Times New Roman"/>
                          <a:ea typeface="Times New Roman"/>
                        </a:rPr>
                        <a:t> Method 3</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F</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Class B</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RGB444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smtClean="0">
                          <a:solidFill>
                            <a:srgbClr val="000000"/>
                          </a:solidFill>
                          <a:effectLst/>
                          <a:latin typeface="Times New Roman"/>
                          <a:ea typeface="Times New Roman"/>
                        </a:rPr>
                        <a:t>SC YUV444</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err="1" smtClean="0">
                          <a:solidFill>
                            <a:srgbClr val="000000"/>
                          </a:solidFill>
                          <a:effectLst/>
                          <a:latin typeface="Times New Roman"/>
                          <a:ea typeface="Times New Roman"/>
                        </a:rPr>
                        <a:t>RangeExt</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AI</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-1.2%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latin typeface="Times New Roman"/>
                          <a:ea typeface="Times New Roman"/>
                        </a:rPr>
                        <a:t>-7.3%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-4.2%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-0.9%</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RA</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-0.6%</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latin typeface="Times New Roman"/>
                          <a:ea typeface="Times New Roman"/>
                        </a:rPr>
                        <a:t>-6.0%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97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LB</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Times New Roman"/>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latin typeface="Times New Roman"/>
                          <a:ea typeface="Times New Roman"/>
                        </a:rPr>
                        <a:t>-5.4%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latin typeface="Times New Roman"/>
                          <a:ea typeface="Times New Roman"/>
                        </a:rPr>
                        <a:t>-3.9%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Times New Roman"/>
                          <a:ea typeface="Times New Roman"/>
                        </a:rPr>
                        <a:t>0.0%</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 name="TextBox 22"/>
          <p:cNvSpPr txBox="1"/>
          <p:nvPr/>
        </p:nvSpPr>
        <p:spPr>
          <a:xfrm>
            <a:off x="228600" y="1143000"/>
            <a:ext cx="1219200" cy="307777"/>
          </a:xfrm>
          <a:prstGeom prst="rect">
            <a:avLst/>
          </a:prstGeom>
          <a:noFill/>
        </p:spPr>
        <p:txBody>
          <a:bodyPr wrap="square" rtlCol="0">
            <a:spAutoFit/>
          </a:bodyPr>
          <a:lstStyle/>
          <a:p>
            <a:r>
              <a:rPr lang="en-US" sz="1400" b="1" dirty="0" smtClean="0"/>
              <a:t>Max Rice 4</a:t>
            </a:r>
            <a:endParaRPr lang="en-US" sz="1400" b="1" dirty="0"/>
          </a:p>
        </p:txBody>
      </p:sp>
      <p:sp>
        <p:nvSpPr>
          <p:cNvPr id="24" name="TextBox 23"/>
          <p:cNvSpPr txBox="1"/>
          <p:nvPr/>
        </p:nvSpPr>
        <p:spPr>
          <a:xfrm>
            <a:off x="228600" y="3959423"/>
            <a:ext cx="1219200" cy="307777"/>
          </a:xfrm>
          <a:prstGeom prst="rect">
            <a:avLst/>
          </a:prstGeom>
          <a:noFill/>
        </p:spPr>
        <p:txBody>
          <a:bodyPr wrap="square" rtlCol="0">
            <a:spAutoFit/>
          </a:bodyPr>
          <a:lstStyle/>
          <a:p>
            <a:r>
              <a:rPr lang="en-US" sz="1400" b="1" dirty="0" smtClean="0"/>
              <a:t>Max Rice 5</a:t>
            </a:r>
            <a:endParaRPr lang="en-US" sz="1400" b="1" dirty="0"/>
          </a:p>
        </p:txBody>
      </p:sp>
    </p:spTree>
    <p:extLst>
      <p:ext uri="{BB962C8B-B14F-4D97-AF65-F5344CB8AC3E}">
        <p14:creationId xmlns:p14="http://schemas.microsoft.com/office/powerpoint/2010/main" val="3260117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err="1" smtClean="0"/>
              <a:t>Lossy</a:t>
            </a:r>
            <a:r>
              <a:rPr lang="en-US" dirty="0" smtClean="0"/>
              <a:t>-case gains are mainly on screen content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44491523"/>
              </p:ext>
            </p:extLst>
          </p:nvPr>
        </p:nvGraphicFramePr>
        <p:xfrm>
          <a:off x="620712" y="1415415"/>
          <a:ext cx="7797802" cy="5137785"/>
        </p:xfrm>
        <a:graphic>
          <a:graphicData uri="http://schemas.openxmlformats.org/drawingml/2006/table">
            <a:tbl>
              <a:tblPr/>
              <a:tblGrid>
                <a:gridCol w="934447"/>
                <a:gridCol w="762595"/>
                <a:gridCol w="762595"/>
                <a:gridCol w="762595"/>
                <a:gridCol w="762595"/>
                <a:gridCol w="762595"/>
                <a:gridCol w="762595"/>
                <a:gridCol w="762595"/>
                <a:gridCol w="762595"/>
                <a:gridCol w="762595"/>
              </a:tblGrid>
              <a:tr h="175412">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dirty="0">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Random Access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Random Access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dirty="0">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Low delay B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Low delay B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dirty="0">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dirty="0">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
        <p:nvSpPr>
          <p:cNvPr id="7" name="TextBox 6"/>
          <p:cNvSpPr txBox="1"/>
          <p:nvPr/>
        </p:nvSpPr>
        <p:spPr>
          <a:xfrm>
            <a:off x="304800" y="914993"/>
            <a:ext cx="7010400" cy="523220"/>
          </a:xfrm>
          <a:prstGeom prst="rect">
            <a:avLst/>
          </a:prstGeom>
          <a:noFill/>
        </p:spPr>
        <p:txBody>
          <a:bodyPr wrap="square" rtlCol="0">
            <a:spAutoFit/>
          </a:bodyPr>
          <a:lstStyle/>
          <a:p>
            <a:r>
              <a:rPr lang="en-US" sz="1400" b="1" dirty="0" smtClean="0"/>
              <a:t>Case: Method  2 </a:t>
            </a:r>
            <a:r>
              <a:rPr lang="en-US" sz="1400" b="1" dirty="0"/>
              <a:t>–</a:t>
            </a:r>
            <a:r>
              <a:rPr lang="en-US" sz="1400" b="1" dirty="0" smtClean="0"/>
              <a:t> Max Rice 4 – Always applied </a:t>
            </a:r>
            <a:r>
              <a:rPr lang="en-US" sz="1400" dirty="0" smtClean="0"/>
              <a:t>(transform &amp; transform skip)</a:t>
            </a:r>
          </a:p>
          <a:p>
            <a:r>
              <a:rPr lang="en-US" sz="1400" b="1" dirty="0" smtClean="0"/>
              <a:t> </a:t>
            </a:r>
            <a:endParaRPr lang="en-US" sz="1400" b="1" dirty="0"/>
          </a:p>
        </p:txBody>
      </p:sp>
    </p:spTree>
    <p:extLst>
      <p:ext uri="{BB962C8B-B14F-4D97-AF65-F5344CB8AC3E}">
        <p14:creationId xmlns:p14="http://schemas.microsoft.com/office/powerpoint/2010/main" val="742773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err="1"/>
              <a:t>Lossy</a:t>
            </a:r>
            <a:r>
              <a:rPr lang="en-US" dirty="0"/>
              <a:t>-case gains are mainly on screen content</a:t>
            </a:r>
          </a:p>
        </p:txBody>
      </p:sp>
      <p:graphicFrame>
        <p:nvGraphicFramePr>
          <p:cNvPr id="6" name="Table 5"/>
          <p:cNvGraphicFramePr>
            <a:graphicFrameLocks noGrp="1"/>
          </p:cNvGraphicFramePr>
          <p:nvPr>
            <p:extLst>
              <p:ext uri="{D42A27DB-BD31-4B8C-83A1-F6EECF244321}">
                <p14:modId xmlns:p14="http://schemas.microsoft.com/office/powerpoint/2010/main" val="530387913"/>
              </p:ext>
            </p:extLst>
          </p:nvPr>
        </p:nvGraphicFramePr>
        <p:xfrm>
          <a:off x="620712" y="1415415"/>
          <a:ext cx="7797802" cy="5137785"/>
        </p:xfrm>
        <a:graphic>
          <a:graphicData uri="http://schemas.openxmlformats.org/drawingml/2006/table">
            <a:tbl>
              <a:tblPr/>
              <a:tblGrid>
                <a:gridCol w="934447"/>
                <a:gridCol w="762595"/>
                <a:gridCol w="762595"/>
                <a:gridCol w="762595"/>
                <a:gridCol w="762595"/>
                <a:gridCol w="762595"/>
                <a:gridCol w="762595"/>
                <a:gridCol w="762595"/>
                <a:gridCol w="762595"/>
                <a:gridCol w="762595"/>
              </a:tblGrid>
              <a:tr h="175412">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-2.5%</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-4.0%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Random Access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Random Access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Low delay B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Low delay B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
        <p:nvSpPr>
          <p:cNvPr id="7" name="TextBox 6"/>
          <p:cNvSpPr txBox="1"/>
          <p:nvPr/>
        </p:nvSpPr>
        <p:spPr>
          <a:xfrm>
            <a:off x="304800" y="914993"/>
            <a:ext cx="6553200" cy="523220"/>
          </a:xfrm>
          <a:prstGeom prst="rect">
            <a:avLst/>
          </a:prstGeom>
          <a:noFill/>
        </p:spPr>
        <p:txBody>
          <a:bodyPr wrap="square" rtlCol="0">
            <a:spAutoFit/>
          </a:bodyPr>
          <a:lstStyle/>
          <a:p>
            <a:r>
              <a:rPr lang="en-US" sz="1400" b="1" dirty="0" smtClean="0"/>
              <a:t>Case: Method  3 </a:t>
            </a:r>
            <a:r>
              <a:rPr lang="en-US" sz="1400" b="1" dirty="0"/>
              <a:t>–</a:t>
            </a:r>
            <a:r>
              <a:rPr lang="en-US" sz="1400" b="1" dirty="0" smtClean="0"/>
              <a:t> Max Rice 4 – Always applied</a:t>
            </a:r>
          </a:p>
          <a:p>
            <a:endParaRPr lang="en-US" sz="1400" b="1" dirty="0"/>
          </a:p>
        </p:txBody>
      </p:sp>
    </p:spTree>
    <p:extLst>
      <p:ext uri="{BB962C8B-B14F-4D97-AF65-F5344CB8AC3E}">
        <p14:creationId xmlns:p14="http://schemas.microsoft.com/office/powerpoint/2010/main" val="181907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Similar results for maximum Rice equals to 5</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975892842"/>
              </p:ext>
            </p:extLst>
          </p:nvPr>
        </p:nvGraphicFramePr>
        <p:xfrm>
          <a:off x="620712" y="1415415"/>
          <a:ext cx="7797802" cy="5137785"/>
        </p:xfrm>
        <a:graphic>
          <a:graphicData uri="http://schemas.openxmlformats.org/drawingml/2006/table">
            <a:tbl>
              <a:tblPr/>
              <a:tblGrid>
                <a:gridCol w="934447"/>
                <a:gridCol w="762595"/>
                <a:gridCol w="762595"/>
                <a:gridCol w="762595"/>
                <a:gridCol w="762595"/>
                <a:gridCol w="762595"/>
                <a:gridCol w="762595"/>
                <a:gridCol w="762595"/>
                <a:gridCol w="762595"/>
                <a:gridCol w="762595"/>
              </a:tblGrid>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-4.1%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412">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
        <p:nvSpPr>
          <p:cNvPr id="7" name="TextBox 6"/>
          <p:cNvSpPr txBox="1"/>
          <p:nvPr/>
        </p:nvSpPr>
        <p:spPr>
          <a:xfrm>
            <a:off x="304800" y="914993"/>
            <a:ext cx="6553200" cy="523220"/>
          </a:xfrm>
          <a:prstGeom prst="rect">
            <a:avLst/>
          </a:prstGeom>
          <a:noFill/>
        </p:spPr>
        <p:txBody>
          <a:bodyPr wrap="square" rtlCol="0">
            <a:spAutoFit/>
          </a:bodyPr>
          <a:lstStyle/>
          <a:p>
            <a:r>
              <a:rPr lang="en-US" sz="1400" b="1" dirty="0" smtClean="0"/>
              <a:t>Case: Method  3 </a:t>
            </a:r>
            <a:r>
              <a:rPr lang="en-US" sz="1400" b="1" dirty="0"/>
              <a:t>–</a:t>
            </a:r>
            <a:r>
              <a:rPr lang="en-US" sz="1400" b="1" dirty="0" smtClean="0"/>
              <a:t> Max Rice 5 – Always applied</a:t>
            </a:r>
          </a:p>
          <a:p>
            <a:endParaRPr lang="en-US" sz="1400" b="1" dirty="0"/>
          </a:p>
        </p:txBody>
      </p:sp>
    </p:spTree>
    <p:extLst>
      <p:ext uri="{BB962C8B-B14F-4D97-AF65-F5344CB8AC3E}">
        <p14:creationId xmlns:p14="http://schemas.microsoft.com/office/powerpoint/2010/main" val="321283844"/>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7401</TotalTime>
  <Words>2445</Words>
  <Application>Microsoft Office PowerPoint</Application>
  <PresentationFormat>On-screen Show (4:3)</PresentationFormat>
  <Paragraphs>978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JCTVC-D257</vt:lpstr>
      <vt:lpstr>RCE2 Test A.3: Simplified update of the coefficient level Rice parameter  JCTVC-N0101</vt:lpstr>
      <vt:lpstr>Introduction</vt:lpstr>
      <vt:lpstr>Proposing simple, fast updates for the Rice parameter</vt:lpstr>
      <vt:lpstr>Proposing simple, fast updates for the Rice parameter</vt:lpstr>
      <vt:lpstr>Alternatively, for the lossy case,  the proposed updates are used only for transform skip</vt:lpstr>
      <vt:lpstr>Gains on lossless, with large gains for screen content</vt:lpstr>
      <vt:lpstr>Lossy-case gains are mainly on screen content</vt:lpstr>
      <vt:lpstr>Lossy-case gains are mainly on screen content</vt:lpstr>
      <vt:lpstr>Similar results for maximum Rice equals to 5</vt:lpstr>
      <vt:lpstr>Similar results when applied only to transform skip</vt:lpstr>
      <vt:lpstr>Conclusions</vt:lpstr>
      <vt:lpstr>RCE2 Test A.3: Simplified update of the coefficient level Rice parameter  JCTVC-N0101</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225</cp:revision>
  <dcterms:created xsi:type="dcterms:W3CDTF">2011-12-07T01:29:30Z</dcterms:created>
  <dcterms:modified xsi:type="dcterms:W3CDTF">2013-07-15T02:13:11Z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