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ppt" ContentType="application/vnd.ms-powerpoi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7" r:id="rId2"/>
    <p:sldId id="259" r:id="rId3"/>
    <p:sldId id="260" r:id="rId4"/>
    <p:sldId id="258" r:id="rId5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1362" y="-78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E663AD-709D-41FF-895D-5A4489980A77}" type="datetimeFigureOut">
              <a:rPr lang="en-SG" smtClean="0"/>
              <a:t>27/7/2013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17903-C9A3-4B8C-883B-9996BE38ED29}" type="slidenum">
              <a:rPr lang="en-SG" smtClean="0"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7711B-076E-4F43-A4E2-B0EC3C38435F}" type="datetimeFigureOut">
              <a:rPr lang="en-SG" smtClean="0"/>
              <a:pPr/>
              <a:t>27/7/2013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036D71-C7BA-4538-B5AF-9E4E7ACC636E}" type="slidenum">
              <a:rPr lang="en-SG" smtClean="0"/>
              <a:pPr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DC4104-55F4-484C-8E18-C5A1D93EA418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DC4104-55F4-484C-8E18-C5A1D93EA418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DC4104-55F4-484C-8E18-C5A1D93EA418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DC4104-55F4-484C-8E18-C5A1D93EA418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Helvetica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Microsoft_Office_PowerPoint_97-2003_Presentation1.ppt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npo0000c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894388"/>
            <a:ext cx="1066800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npo0000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5146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497888" y="6400800"/>
            <a:ext cx="184150" cy="4572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mtClean="0">
              <a:solidFill>
                <a:srgbClr val="000000"/>
              </a:solidFill>
            </a:endParaRPr>
          </a:p>
        </p:txBody>
      </p:sp>
      <p:graphicFrame>
        <p:nvGraphicFramePr>
          <p:cNvPr id="9" name="Base" hidden="1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1026" r:id="rId5" imgW="0" imgH="0" progId="PowerPoint.Show.8">
              <p:embed/>
            </p:oleObj>
          </a:graphicData>
        </a:graphic>
      </p:graphicFrame>
      <p:sp>
        <p:nvSpPr>
          <p:cNvPr id="165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2133600"/>
            <a:ext cx="5562600" cy="1470025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589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657600" y="3886200"/>
            <a:ext cx="4114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43650" y="609600"/>
            <a:ext cx="211455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609600"/>
            <a:ext cx="619125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 descr="npo0000c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77200" y="5894388"/>
            <a:ext cx="1066800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269875"/>
            <a:ext cx="9144000" cy="919163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0400" y="1589088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Text Box 9"/>
          <p:cNvSpPr txBox="1">
            <a:spLocks noChangeArrowheads="1"/>
          </p:cNvSpPr>
          <p:nvPr/>
        </p:nvSpPr>
        <p:spPr bwMode="auto">
          <a:xfrm>
            <a:off x="8497888" y="6400800"/>
            <a:ext cx="184150" cy="4572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u="sng">
          <a:solidFill>
            <a:schemeClr val="tx2"/>
          </a:solidFill>
          <a:latin typeface="+mj-lt"/>
          <a:ea typeface="MS PGothic" pitchFamily="34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u="sng">
          <a:solidFill>
            <a:schemeClr val="tx2"/>
          </a:solidFill>
          <a:latin typeface="Helvetica" charset="0"/>
          <a:ea typeface="MS PGothic" pitchFamily="34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u="sng">
          <a:solidFill>
            <a:schemeClr val="tx2"/>
          </a:solidFill>
          <a:latin typeface="Helvetica" charset="0"/>
          <a:ea typeface="MS PGothic" pitchFamily="34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u="sng">
          <a:solidFill>
            <a:schemeClr val="tx2"/>
          </a:solidFill>
          <a:latin typeface="Helvetica" charset="0"/>
          <a:ea typeface="MS PGothic" pitchFamily="34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u="sng">
          <a:solidFill>
            <a:schemeClr val="tx2"/>
          </a:solidFill>
          <a:latin typeface="Helvetica" charset="0"/>
          <a:ea typeface="MS PGothic" pitchFamily="34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u="sng">
          <a:solidFill>
            <a:schemeClr val="tx2"/>
          </a:solidFill>
          <a:latin typeface="Helvetic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u="sng">
          <a:solidFill>
            <a:schemeClr val="tx2"/>
          </a:solidFill>
          <a:latin typeface="Helvetic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u="sng">
          <a:solidFill>
            <a:schemeClr val="tx2"/>
          </a:solidFill>
          <a:latin typeface="Helvetic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u="sng">
          <a:solidFill>
            <a:schemeClr val="tx2"/>
          </a:solidFill>
          <a:latin typeface="Helvetic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2"/>
          <p:cNvSpPr txBox="1">
            <a:spLocks noChangeArrowheads="1"/>
          </p:cNvSpPr>
          <p:nvPr/>
        </p:nvSpPr>
        <p:spPr bwMode="auto">
          <a:xfrm>
            <a:off x="760413" y="1800225"/>
            <a:ext cx="1951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charset="0"/>
              <a:ea typeface="MS PGothic" pitchFamily="34" charset="-128"/>
            </a:endParaRPr>
          </a:p>
        </p:txBody>
      </p:sp>
      <p:sp>
        <p:nvSpPr>
          <p:cNvPr id="11266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320675"/>
            <a:ext cx="9144000" cy="1171575"/>
          </a:xfrm>
        </p:spPr>
        <p:txBody>
          <a:bodyPr/>
          <a:lstStyle/>
          <a:p>
            <a:pPr eaLnBrk="1" hangingPunct="1"/>
            <a:r>
              <a:rPr lang="en-US" sz="2800" dirty="0" smtClean="0"/>
              <a:t>N100: </a:t>
            </a:r>
            <a:r>
              <a:rPr lang="en-CA" sz="2800" b="1" dirty="0" smtClean="0"/>
              <a:t>Non-RCE2: Unified lossless residue coding</a:t>
            </a:r>
            <a:endParaRPr lang="en-US" sz="2800" dirty="0" smtClean="0"/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36550" y="1592263"/>
            <a:ext cx="8369300" cy="4373562"/>
          </a:xfrm>
        </p:spPr>
        <p:txBody>
          <a:bodyPr/>
          <a:lstStyle/>
          <a:p>
            <a:pPr eaLnBrk="1" hangingPunct="1"/>
            <a:r>
              <a:rPr lang="en-CA" sz="2400" dirty="0" smtClean="0"/>
              <a:t>Applied </a:t>
            </a:r>
            <a:r>
              <a:rPr lang="en-CA" sz="2400" dirty="0" smtClean="0"/>
              <a:t>uniformly to all </a:t>
            </a:r>
            <a:r>
              <a:rPr lang="en-CA" sz="2400" dirty="0" smtClean="0"/>
              <a:t>residues, </a:t>
            </a:r>
            <a:r>
              <a:rPr lang="en-CA" sz="2400" dirty="0" smtClean="0"/>
              <a:t>independent of coding mode (inter/intra) or color </a:t>
            </a:r>
            <a:r>
              <a:rPr lang="en-CA" sz="2400" dirty="0" smtClean="0"/>
              <a:t>components</a:t>
            </a:r>
          </a:p>
          <a:p>
            <a:pPr eaLnBrk="1" hangingPunct="1"/>
            <a:r>
              <a:rPr lang="en-CA" sz="2400" dirty="0" smtClean="0"/>
              <a:t>A TU-level flag </a:t>
            </a:r>
            <a:r>
              <a:rPr lang="en-CA" sz="2400" dirty="0" smtClean="0"/>
              <a:t>is used to signal whether DPCM is </a:t>
            </a:r>
            <a:r>
              <a:rPr lang="en-CA" sz="2400" dirty="0" smtClean="0"/>
              <a:t>used</a:t>
            </a:r>
          </a:p>
          <a:p>
            <a:pPr eaLnBrk="1" hangingPunct="1"/>
            <a:r>
              <a:rPr lang="en-CA" sz="2400" dirty="0" smtClean="0"/>
              <a:t>If </a:t>
            </a:r>
            <a:r>
              <a:rPr lang="en-CA" sz="2400" dirty="0" smtClean="0"/>
              <a:t>so, another flag is used to signal if the prediction used in DPCM is in the horizontal or vertical </a:t>
            </a:r>
            <a:r>
              <a:rPr lang="en-CA" sz="2400" dirty="0" smtClean="0"/>
              <a:t>direction</a:t>
            </a:r>
          </a:p>
          <a:p>
            <a:pPr eaLnBrk="1" hangingPunct="1"/>
            <a:r>
              <a:rPr lang="en-CA" sz="2400" dirty="0" smtClean="0"/>
              <a:t>An extension of N0074 in RCE to intra coding</a:t>
            </a:r>
          </a:p>
          <a:p>
            <a:pPr eaLnBrk="1" hangingPunct="1">
              <a:buNone/>
            </a:pPr>
            <a:endParaRPr lang="en-US" sz="2400" dirty="0" smtClean="0"/>
          </a:p>
          <a:p>
            <a:pPr lvl="1" eaLnBrk="1" hangingPunct="1"/>
            <a:endParaRPr lang="en-SG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2"/>
          <p:cNvSpPr txBox="1">
            <a:spLocks noChangeArrowheads="1"/>
          </p:cNvSpPr>
          <p:nvPr/>
        </p:nvSpPr>
        <p:spPr bwMode="auto">
          <a:xfrm>
            <a:off x="760413" y="1800225"/>
            <a:ext cx="1951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charset="0"/>
              <a:ea typeface="MS PGothic" pitchFamily="34" charset="-128"/>
            </a:endParaRPr>
          </a:p>
        </p:txBody>
      </p:sp>
      <p:sp>
        <p:nvSpPr>
          <p:cNvPr id="11266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320675"/>
            <a:ext cx="9144000" cy="11715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Results</a:t>
            </a:r>
            <a:endParaRPr lang="en-US" sz="360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7859" y="1484784"/>
          <a:ext cx="8736629" cy="4320480"/>
        </p:xfrm>
        <a:graphic>
          <a:graphicData uri="http://schemas.openxmlformats.org/drawingml/2006/table">
            <a:tbl>
              <a:tblPr/>
              <a:tblGrid>
                <a:gridCol w="1412933"/>
                <a:gridCol w="812436"/>
                <a:gridCol w="812436"/>
                <a:gridCol w="816360"/>
                <a:gridCol w="812436"/>
                <a:gridCol w="812436"/>
                <a:gridCol w="816360"/>
                <a:gridCol w="812436"/>
                <a:gridCol w="812436"/>
                <a:gridCol w="816360"/>
              </a:tblGrid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SG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 Intra Main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SG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Random Access Main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SG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Low delay B Main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SG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SG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SG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Reference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Reference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Reference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F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5.2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5.2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31.7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32.9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-3.0%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49.8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53.4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-4.7%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B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-1.2%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-0.6%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-0.6%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 RGB 444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10.1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10.2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-1.3%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103.9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-3.8%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381.6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406.3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-5.3%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 YUV 444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11.3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128.9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130.7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-1.5%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325.6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341.9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-3.7%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RangeExt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-0.9%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104%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SG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105%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SG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2"/>
          <p:cNvSpPr txBox="1">
            <a:spLocks noChangeArrowheads="1"/>
          </p:cNvSpPr>
          <p:nvPr/>
        </p:nvSpPr>
        <p:spPr bwMode="auto">
          <a:xfrm>
            <a:off x="760413" y="1800225"/>
            <a:ext cx="1951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charset="0"/>
              <a:ea typeface="MS PGothic" pitchFamily="34" charset="-128"/>
            </a:endParaRPr>
          </a:p>
        </p:txBody>
      </p:sp>
      <p:sp>
        <p:nvSpPr>
          <p:cNvPr id="11266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320675"/>
            <a:ext cx="9144000" cy="11715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Results</a:t>
            </a:r>
            <a:endParaRPr lang="en-US" sz="360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55576" y="1844824"/>
          <a:ext cx="5688633" cy="4014549"/>
        </p:xfrm>
        <a:graphic>
          <a:graphicData uri="http://schemas.openxmlformats.org/drawingml/2006/table">
            <a:tbl>
              <a:tblPr/>
              <a:tblGrid>
                <a:gridCol w="2088232"/>
                <a:gridCol w="1267653"/>
                <a:gridCol w="1064060"/>
                <a:gridCol w="1268688"/>
              </a:tblGrid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n-SG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SG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All Intra Main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SG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RA Main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SG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LD-B Main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n-SG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Class 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G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-2.55%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G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-2.32%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SG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n-SG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Class 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G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-0.77%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G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G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n-SG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Class 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G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G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-0.69%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G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n-SG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Class 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G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-1.27%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G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-1.14%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G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n-SG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Class 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G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-1.81%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SG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G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-0.94%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n-SG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Class 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G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G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-2.96%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G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-0.36%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n-SG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G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G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G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b"/>
                      <a:r>
                        <a:rPr lang="en-SG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G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G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SG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2"/>
          <p:cNvSpPr txBox="1">
            <a:spLocks noChangeArrowheads="1"/>
          </p:cNvSpPr>
          <p:nvPr/>
        </p:nvSpPr>
        <p:spPr bwMode="auto">
          <a:xfrm>
            <a:off x="760413" y="1800225"/>
            <a:ext cx="1951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" charset="0"/>
              <a:ea typeface="MS PGothic" pitchFamily="34" charset="-128"/>
            </a:endParaRPr>
          </a:p>
        </p:txBody>
      </p:sp>
      <p:sp>
        <p:nvSpPr>
          <p:cNvPr id="11266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320675"/>
            <a:ext cx="9144000" cy="117157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Conclusion</a:t>
            </a:r>
            <a:endParaRPr lang="en-US" sz="3600" dirty="0" smtClean="0"/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36550" y="1592263"/>
            <a:ext cx="8369300" cy="4373562"/>
          </a:xfrm>
        </p:spPr>
        <p:txBody>
          <a:bodyPr/>
          <a:lstStyle/>
          <a:p>
            <a:pPr eaLnBrk="1" hangingPunct="1"/>
            <a:r>
              <a:rPr lang="en-US" sz="2400" dirty="0" smtClean="0"/>
              <a:t>Unifies lossless residue coding (inter/intra, color components)</a:t>
            </a:r>
          </a:p>
          <a:p>
            <a:pPr eaLnBrk="1" hangingPunct="1"/>
            <a:r>
              <a:rPr lang="en-US" sz="2400" dirty="0" smtClean="0"/>
              <a:t>Coding gains on RCE and HEVC sequences</a:t>
            </a:r>
          </a:p>
          <a:p>
            <a:pPr eaLnBrk="1" hangingPunct="1"/>
            <a:r>
              <a:rPr lang="en-US" sz="2400" dirty="0" smtClean="0"/>
              <a:t>Retains prediction process of HEVC</a:t>
            </a:r>
            <a:endParaRPr lang="en-US" sz="2400" dirty="0" smtClean="0"/>
          </a:p>
          <a:p>
            <a:pPr eaLnBrk="1" hangingPunct="1"/>
            <a:endParaRPr lang="en-US" sz="2400" dirty="0" smtClean="0"/>
          </a:p>
          <a:p>
            <a:pPr lvl="1" eaLnBrk="1" hangingPunct="1"/>
            <a:endParaRPr lang="en-SG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ject template for presentation V0.2 20060906">
  <a:themeElements>
    <a:clrScheme name="Project template for presentation V0.2 2006090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ct template for presentation V0.2 20060906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Project template for presentation V0.2 200609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template for presentation V0.2 200609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template for presentation V0.2 200609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template for presentation V0.2 200609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template for presentation V0.2 200609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template for presentation V0.2 200609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template for presentation V0.2 200609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template for presentation V0.2 200609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template for presentation V0.2 200609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template for presentation V0.2 200609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template for presentation V0.2 200609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template for presentation V0.2 200609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2629</TotalTime>
  <Words>307</Words>
  <Application>Microsoft Office PowerPoint</Application>
  <PresentationFormat>On-screen Show (4:3)</PresentationFormat>
  <Paragraphs>126</Paragraphs>
  <Slides>4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Project template for presentation V0.2 20060906</vt:lpstr>
      <vt:lpstr>Microsoft Office PowerPoint 97-2003 Presentation</vt:lpstr>
      <vt:lpstr>N100: Non-RCE2: Unified lossless residue coding</vt:lpstr>
      <vt:lpstr>Results</vt:lpstr>
      <vt:lpstr>Results</vt:lpstr>
      <vt:lpstr>Conclusion</vt:lpstr>
    </vt:vector>
  </TitlesOfParts>
  <Company>I2R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Intended Area of Research</dc:title>
  <dc:creator>Tan Yih Han</dc:creator>
  <cp:lastModifiedBy>Tan Yih Han</cp:lastModifiedBy>
  <cp:revision>7</cp:revision>
  <dcterms:created xsi:type="dcterms:W3CDTF">2013-07-26T02:58:56Z</dcterms:created>
  <dcterms:modified xsi:type="dcterms:W3CDTF">2013-07-28T07:42:59Z</dcterms:modified>
</cp:coreProperties>
</file>