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10"/>
  </p:notesMasterIdLst>
  <p:handoutMasterIdLst>
    <p:handoutMasterId r:id="rId11"/>
  </p:handoutMasterIdLst>
  <p:sldIdLst>
    <p:sldId id="376" r:id="rId2"/>
    <p:sldId id="377" r:id="rId3"/>
    <p:sldId id="379" r:id="rId4"/>
    <p:sldId id="378" r:id="rId5"/>
    <p:sldId id="380" r:id="rId6"/>
    <p:sldId id="381" r:id="rId7"/>
    <p:sldId id="382" r:id="rId8"/>
    <p:sldId id="3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1992" y="-354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25/07/2013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25/07/2013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3861048"/>
            <a:ext cx="4200525" cy="751488"/>
          </a:xfrm>
        </p:spPr>
        <p:txBody>
          <a:bodyPr/>
          <a:lstStyle/>
          <a:p>
            <a:r>
              <a:rPr lang="fi-FI" dirty="0" smtClean="0"/>
              <a:t>Kemal Ugur, Miska Hannuksela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US" dirty="0"/>
              <a:t>Motion and inter-layer prediction constrained SEI </a:t>
            </a:r>
            <a:r>
              <a:rPr lang="en-US" dirty="0" smtClean="0"/>
              <a:t>message JCTVC-N0069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Use-case:</a:t>
            </a:r>
            <a:r>
              <a:rPr lang="en-CA" dirty="0" smtClean="0"/>
              <a:t> </a:t>
            </a:r>
            <a:r>
              <a:rPr lang="en-CA" dirty="0" smtClean="0">
                <a:solidFill>
                  <a:srgbClr val="00B050"/>
                </a:solidFill>
              </a:rPr>
              <a:t>Region </a:t>
            </a:r>
            <a:r>
              <a:rPr lang="en-CA" dirty="0">
                <a:solidFill>
                  <a:srgbClr val="00B050"/>
                </a:solidFill>
              </a:rPr>
              <a:t>of interest (ROI) </a:t>
            </a:r>
            <a:r>
              <a:rPr lang="en-CA" dirty="0" smtClean="0">
                <a:solidFill>
                  <a:srgbClr val="00B050"/>
                </a:solidFill>
              </a:rPr>
              <a:t>enhancement </a:t>
            </a:r>
            <a:r>
              <a:rPr lang="en-CA" dirty="0" smtClean="0"/>
              <a:t>of </a:t>
            </a:r>
            <a:r>
              <a:rPr lang="en-CA" dirty="0"/>
              <a:t>the base layer picture with the enhancement layer. </a:t>
            </a:r>
            <a:endParaRPr lang="en-CA" dirty="0" smtClean="0"/>
          </a:p>
          <a:p>
            <a:endParaRPr lang="en-CA" dirty="0"/>
          </a:p>
          <a:p>
            <a:r>
              <a:rPr lang="en-CA" b="1" dirty="0" smtClean="0"/>
              <a:t>Main motivation: </a:t>
            </a:r>
            <a:r>
              <a:rPr lang="en-CA" dirty="0" smtClean="0"/>
              <a:t>If the </a:t>
            </a:r>
            <a:r>
              <a:rPr lang="en-CA" dirty="0"/>
              <a:t>details of this operation </a:t>
            </a:r>
            <a:r>
              <a:rPr lang="en-CA" dirty="0" smtClean="0"/>
              <a:t>is signaled </a:t>
            </a:r>
            <a:r>
              <a:rPr lang="en-CA" dirty="0" smtClean="0">
                <a:solidFill>
                  <a:srgbClr val="00B050"/>
                </a:solidFill>
              </a:rPr>
              <a:t>redundant </a:t>
            </a:r>
            <a:r>
              <a:rPr lang="en-CA" dirty="0">
                <a:solidFill>
                  <a:srgbClr val="00B050"/>
                </a:solidFill>
              </a:rPr>
              <a:t>decoding of certain regions </a:t>
            </a:r>
            <a:r>
              <a:rPr lang="en-CA" dirty="0" smtClean="0">
                <a:solidFill>
                  <a:srgbClr val="00B050"/>
                </a:solidFill>
              </a:rPr>
              <a:t>can be avoided</a:t>
            </a:r>
            <a:r>
              <a:rPr lang="en-CA" dirty="0" smtClean="0"/>
              <a:t>. </a:t>
            </a:r>
          </a:p>
          <a:p>
            <a:endParaRPr lang="en-CA" dirty="0"/>
          </a:p>
          <a:p>
            <a:r>
              <a:rPr lang="en-CA" b="1" dirty="0" smtClean="0"/>
              <a:t>Proposal:</a:t>
            </a:r>
            <a:r>
              <a:rPr lang="en-CA" dirty="0" smtClean="0"/>
              <a:t> We propose </a:t>
            </a:r>
            <a:r>
              <a:rPr lang="en-CA" dirty="0"/>
              <a:t>some modifications to the motion-constrained tile sets SEI </a:t>
            </a:r>
            <a:r>
              <a:rPr lang="en-CA" dirty="0" smtClean="0"/>
              <a:t>message to support these ROI enhancement use-cases better.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83768" y="1340768"/>
            <a:ext cx="6268603" cy="4949502"/>
          </a:xfrm>
        </p:spPr>
        <p:txBody>
          <a:bodyPr>
            <a:normAutofit fontScale="92500" lnSpcReduction="20000"/>
          </a:bodyPr>
          <a:lstStyle/>
          <a:p>
            <a:pPr hangingPunct="0"/>
            <a:r>
              <a:rPr lang="en-CA" sz="2100" b="1" dirty="0"/>
              <a:t>Scenario-1: </a:t>
            </a:r>
            <a:r>
              <a:rPr lang="en-CA" sz="2100" dirty="0"/>
              <a:t>In order to reconstruct the EL picture, SHVC decoder could first decode the entire BL picture and </a:t>
            </a:r>
            <a:r>
              <a:rPr lang="en-CA" sz="2100" dirty="0">
                <a:solidFill>
                  <a:srgbClr val="00B050"/>
                </a:solidFill>
              </a:rPr>
              <a:t>only the </a:t>
            </a:r>
            <a:r>
              <a:rPr lang="en-CA" sz="2100" dirty="0" smtClean="0">
                <a:solidFill>
                  <a:srgbClr val="00B050"/>
                </a:solidFill>
              </a:rPr>
              <a:t>ROI</a:t>
            </a:r>
            <a:r>
              <a:rPr lang="en-CA" sz="2100" baseline="-25000" dirty="0" smtClean="0">
                <a:solidFill>
                  <a:srgbClr val="00B050"/>
                </a:solidFill>
              </a:rPr>
              <a:t>EL</a:t>
            </a:r>
            <a:r>
              <a:rPr lang="en-CA" sz="2100" dirty="0" smtClean="0">
                <a:solidFill>
                  <a:srgbClr val="00B050"/>
                </a:solidFill>
              </a:rPr>
              <a:t> </a:t>
            </a:r>
            <a:r>
              <a:rPr lang="en-CA" sz="2100" dirty="0">
                <a:solidFill>
                  <a:srgbClr val="00B050"/>
                </a:solidFill>
              </a:rPr>
              <a:t>tile set of the EL picture as it knows that decoded samples within non-ROI</a:t>
            </a:r>
            <a:r>
              <a:rPr lang="en-CA" sz="2100" baseline="-25000" dirty="0">
                <a:solidFill>
                  <a:srgbClr val="00B050"/>
                </a:solidFill>
              </a:rPr>
              <a:t>EL</a:t>
            </a:r>
            <a:r>
              <a:rPr lang="en-CA" sz="2100" dirty="0">
                <a:solidFill>
                  <a:srgbClr val="00B050"/>
                </a:solidFill>
              </a:rPr>
              <a:t> tile set are identical to those of non-ROI</a:t>
            </a:r>
            <a:r>
              <a:rPr lang="en-CA" sz="2100" baseline="-25000" dirty="0">
                <a:solidFill>
                  <a:srgbClr val="00B050"/>
                </a:solidFill>
              </a:rPr>
              <a:t>BL</a:t>
            </a:r>
            <a:r>
              <a:rPr lang="en-CA" sz="2100" dirty="0">
                <a:solidFill>
                  <a:srgbClr val="00B050"/>
                </a:solidFill>
              </a:rPr>
              <a:t> tile set</a:t>
            </a:r>
            <a:r>
              <a:rPr lang="en-CA" sz="2100" dirty="0" smtClean="0"/>
              <a:t>.</a:t>
            </a:r>
          </a:p>
          <a:p>
            <a:pPr hangingPunct="0"/>
            <a:endParaRPr lang="en-US" sz="2100" dirty="0"/>
          </a:p>
          <a:p>
            <a:pPr hangingPunct="0"/>
            <a:r>
              <a:rPr lang="en-CA" sz="2100" b="1" dirty="0"/>
              <a:t>Scenario-2: </a:t>
            </a:r>
            <a:r>
              <a:rPr lang="en-CA" sz="2100" dirty="0"/>
              <a:t>Scenario-1 means the decoding complexity is increased due to multi-loop decoding of ROI</a:t>
            </a:r>
            <a:r>
              <a:rPr lang="en-CA" sz="2100" baseline="-25000" dirty="0"/>
              <a:t>BL</a:t>
            </a:r>
            <a:r>
              <a:rPr lang="en-CA" sz="2100" dirty="0"/>
              <a:t> and ROI</a:t>
            </a:r>
            <a:r>
              <a:rPr lang="en-CA" sz="2100" baseline="-25000" dirty="0"/>
              <a:t>EL </a:t>
            </a:r>
            <a:r>
              <a:rPr lang="en-CA" sz="2100" dirty="0"/>
              <a:t>tile sets. </a:t>
            </a:r>
            <a:endParaRPr lang="en-CA" sz="2100" dirty="0" smtClean="0"/>
          </a:p>
          <a:p>
            <a:pPr hangingPunct="0"/>
            <a:endParaRPr lang="en-CA" sz="2100" dirty="0" smtClean="0"/>
          </a:p>
          <a:p>
            <a:pPr hangingPunct="0"/>
            <a:r>
              <a:rPr lang="en-CA" sz="2100" dirty="0" smtClean="0"/>
              <a:t>Encoders </a:t>
            </a:r>
            <a:r>
              <a:rPr lang="en-CA" sz="2100" dirty="0"/>
              <a:t>could prefer to </a:t>
            </a:r>
            <a:r>
              <a:rPr lang="en-CA" sz="2100" dirty="0">
                <a:solidFill>
                  <a:srgbClr val="00B050"/>
                </a:solidFill>
              </a:rPr>
              <a:t>“replace” the ROI region by utilizing only motion-constrained temporal prediction instead of “enhancing it by inter-layer prediction” to avoid this multi-loop operation</a:t>
            </a:r>
            <a:r>
              <a:rPr lang="en-CA" sz="2100" dirty="0" smtClean="0"/>
              <a:t>.</a:t>
            </a:r>
          </a:p>
          <a:p>
            <a:pPr hangingPunct="0"/>
            <a:endParaRPr lang="en-CA" sz="2100" dirty="0" smtClean="0"/>
          </a:p>
          <a:p>
            <a:pPr hangingPunct="0"/>
            <a:r>
              <a:rPr lang="en-CA" sz="2100" dirty="0" smtClean="0"/>
              <a:t>In </a:t>
            </a:r>
            <a:r>
              <a:rPr lang="en-CA" sz="2100" dirty="0"/>
              <a:t>this case, to reconstruct the EL picture the SHVC decoder would decode </a:t>
            </a:r>
            <a:r>
              <a:rPr lang="en-CA" sz="2100" dirty="0">
                <a:solidFill>
                  <a:srgbClr val="00B050"/>
                </a:solidFill>
              </a:rPr>
              <a:t>ROI</a:t>
            </a:r>
            <a:r>
              <a:rPr lang="en-CA" sz="2100" baseline="-25000" dirty="0">
                <a:solidFill>
                  <a:srgbClr val="00B050"/>
                </a:solidFill>
              </a:rPr>
              <a:t>EL</a:t>
            </a:r>
            <a:r>
              <a:rPr lang="en-CA" sz="2100" dirty="0">
                <a:solidFill>
                  <a:srgbClr val="00B050"/>
                </a:solidFill>
              </a:rPr>
              <a:t> from enhancement layer and </a:t>
            </a:r>
            <a:r>
              <a:rPr lang="en-CA" sz="2100" dirty="0" smtClean="0">
                <a:solidFill>
                  <a:srgbClr val="00B050"/>
                </a:solidFill>
              </a:rPr>
              <a:t>non-ROI</a:t>
            </a:r>
            <a:r>
              <a:rPr lang="en-CA" sz="2100" baseline="-25000" dirty="0" smtClean="0">
                <a:solidFill>
                  <a:srgbClr val="00B050"/>
                </a:solidFill>
              </a:rPr>
              <a:t>BL</a:t>
            </a:r>
            <a:r>
              <a:rPr lang="en-CA" sz="2100" dirty="0" smtClean="0">
                <a:solidFill>
                  <a:srgbClr val="00B050"/>
                </a:solidFill>
              </a:rPr>
              <a:t> </a:t>
            </a:r>
            <a:r>
              <a:rPr lang="en-CA" sz="2100" dirty="0">
                <a:solidFill>
                  <a:srgbClr val="00B050"/>
                </a:solidFill>
              </a:rPr>
              <a:t>from base layer</a:t>
            </a:r>
            <a:r>
              <a:rPr lang="en-CA" sz="2100" dirty="0"/>
              <a:t>. This corresponds roughly the same complexity level as a single loop decoding, but ROI enhancement functionality is utilized. </a:t>
            </a:r>
            <a:endParaRPr lang="en-US" sz="2100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74" y="1336204"/>
            <a:ext cx="25922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8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052736"/>
            <a:ext cx="8712967" cy="5112568"/>
          </a:xfrm>
        </p:spPr>
        <p:txBody>
          <a:bodyPr>
            <a:normAutofit/>
          </a:bodyPr>
          <a:lstStyle/>
          <a:p>
            <a:pPr hangingPunct="0"/>
            <a:r>
              <a:rPr lang="en-CA" b="1" dirty="0" smtClean="0"/>
              <a:t>1.a</a:t>
            </a:r>
            <a:r>
              <a:rPr lang="en-CA" b="1" dirty="0"/>
              <a:t>. </a:t>
            </a:r>
            <a:r>
              <a:rPr lang="en-CA" b="1" dirty="0" smtClean="0"/>
              <a:t>Indicating skipped tile-sets: </a:t>
            </a:r>
            <a:r>
              <a:rPr lang="en-CA" dirty="0" smtClean="0"/>
              <a:t>Indicate that </a:t>
            </a:r>
            <a:r>
              <a:rPr lang="en-CA" dirty="0" smtClean="0">
                <a:solidFill>
                  <a:srgbClr val="00B050"/>
                </a:solidFill>
              </a:rPr>
              <a:t>EL samples of a tile-set are identical to the corresponding </a:t>
            </a:r>
            <a:r>
              <a:rPr lang="en-CA" dirty="0" err="1" smtClean="0">
                <a:solidFill>
                  <a:srgbClr val="00B050"/>
                </a:solidFill>
              </a:rPr>
              <a:t>upsampled</a:t>
            </a:r>
            <a:r>
              <a:rPr lang="en-CA" dirty="0" smtClean="0">
                <a:solidFill>
                  <a:srgbClr val="00B050"/>
                </a:solidFill>
              </a:rPr>
              <a:t> </a:t>
            </a:r>
            <a:r>
              <a:rPr lang="en-CA" dirty="0">
                <a:solidFill>
                  <a:srgbClr val="00B050"/>
                </a:solidFill>
              </a:rPr>
              <a:t>base layer picture </a:t>
            </a:r>
            <a:r>
              <a:rPr lang="en-CA" dirty="0" smtClean="0">
                <a:solidFill>
                  <a:srgbClr val="00B050"/>
                </a:solidFill>
              </a:rPr>
              <a:t>samples.</a:t>
            </a:r>
            <a:r>
              <a:rPr lang="en-CA" dirty="0" smtClean="0"/>
              <a:t> </a:t>
            </a:r>
          </a:p>
          <a:p>
            <a:pPr hangingPunct="0"/>
            <a:endParaRPr lang="en-US" dirty="0"/>
          </a:p>
          <a:p>
            <a:pPr hangingPunct="0"/>
            <a:r>
              <a:rPr lang="en-CA" b="1" dirty="0"/>
              <a:t>1.b</a:t>
            </a:r>
            <a:r>
              <a:rPr lang="en-CA" dirty="0"/>
              <a:t> </a:t>
            </a:r>
            <a:r>
              <a:rPr lang="en-CA" b="1" dirty="0" smtClean="0"/>
              <a:t>Motion and inter-layer prediction constraint: </a:t>
            </a:r>
            <a:r>
              <a:rPr lang="en-CA" dirty="0" smtClean="0"/>
              <a:t>Indicate that </a:t>
            </a:r>
            <a:r>
              <a:rPr lang="en-CA" dirty="0" smtClean="0">
                <a:solidFill>
                  <a:srgbClr val="00B050"/>
                </a:solidFill>
              </a:rPr>
              <a:t>a tile-set is motion constrained </a:t>
            </a:r>
            <a:r>
              <a:rPr lang="en-CA" b="1" dirty="0" smtClean="0">
                <a:solidFill>
                  <a:srgbClr val="00B050"/>
                </a:solidFill>
              </a:rPr>
              <a:t>and </a:t>
            </a:r>
            <a:r>
              <a:rPr lang="en-CA" dirty="0" smtClean="0">
                <a:solidFill>
                  <a:srgbClr val="00B050"/>
                </a:solidFill>
              </a:rPr>
              <a:t>no inter-layer prediction is utilized. 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2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Text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hangingPunct="0"/>
            <a:r>
              <a:rPr lang="en-CA" b="1" dirty="0" err="1"/>
              <a:t>mcts_nuh_layer_id</a:t>
            </a:r>
            <a:r>
              <a:rPr lang="en-CA" b="1" dirty="0"/>
              <a:t>[ </a:t>
            </a:r>
            <a:r>
              <a:rPr lang="en-CA" b="1" dirty="0" err="1"/>
              <a:t>i</a:t>
            </a:r>
            <a:r>
              <a:rPr lang="en-CA" b="1" dirty="0"/>
              <a:t> ][ j ] </a:t>
            </a:r>
            <a:r>
              <a:rPr lang="en-CA" dirty="0"/>
              <a:t>indicates the layer on which the rectangular tile region lies</a:t>
            </a:r>
            <a:r>
              <a:rPr lang="en-CA" dirty="0" smtClean="0"/>
              <a:t>.</a:t>
            </a:r>
          </a:p>
          <a:p>
            <a:pPr lvl="0" hangingPunct="0"/>
            <a:endParaRPr lang="en-US" dirty="0"/>
          </a:p>
          <a:p>
            <a:pPr lvl="0" hangingPunct="0"/>
            <a:r>
              <a:rPr lang="en-CA" b="1" dirty="0" err="1"/>
              <a:t>mc_idc</a:t>
            </a:r>
            <a:r>
              <a:rPr lang="en-CA" b="1" dirty="0"/>
              <a:t>[ </a:t>
            </a:r>
            <a:r>
              <a:rPr lang="en-CA" b="1" dirty="0" err="1"/>
              <a:t>i</a:t>
            </a:r>
            <a:r>
              <a:rPr lang="en-CA" b="1" dirty="0"/>
              <a:t> ][ j ] </a:t>
            </a:r>
            <a:r>
              <a:rPr lang="en-CA" dirty="0"/>
              <a:t>indicates the temporal prediction constraints within the layer. When 0, there may be no temporal motion constraints. When 1, the identified tile set is motion-constrained within the layer. When 2, no inter prediction within the layer takes place for the identified tile set</a:t>
            </a:r>
            <a:r>
              <a:rPr lang="en-CA" dirty="0" smtClean="0"/>
              <a:t>.</a:t>
            </a:r>
          </a:p>
          <a:p>
            <a:pPr lvl="0" hangingPunct="0"/>
            <a:endParaRPr lang="en-US" dirty="0"/>
          </a:p>
          <a:p>
            <a:pPr lvl="0" hangingPunct="0"/>
            <a:r>
              <a:rPr lang="en-CA" b="1" dirty="0" err="1"/>
              <a:t>ilc_idc</a:t>
            </a:r>
            <a:r>
              <a:rPr lang="en-CA" b="1" dirty="0"/>
              <a:t>[ </a:t>
            </a:r>
            <a:r>
              <a:rPr lang="en-CA" b="1" dirty="0" err="1"/>
              <a:t>i</a:t>
            </a:r>
            <a:r>
              <a:rPr lang="en-CA" b="1" dirty="0"/>
              <a:t> ][ j ] </a:t>
            </a:r>
            <a:r>
              <a:rPr lang="en-CA" dirty="0"/>
              <a:t>indicates the inter-layer prediction constraints. When 0, there may be no inter-layer prediction constraints. When 1, the identified tile set predicts only from the tile set of the same </a:t>
            </a:r>
            <a:r>
              <a:rPr lang="en-CA" dirty="0" err="1"/>
              <a:t>mcts_id</a:t>
            </a:r>
            <a:r>
              <a:rPr lang="en-CA" dirty="0"/>
              <a:t>[ </a:t>
            </a:r>
            <a:r>
              <a:rPr lang="en-CA" dirty="0" err="1"/>
              <a:t>i</a:t>
            </a:r>
            <a:r>
              <a:rPr lang="en-CA" dirty="0"/>
              <a:t> ] in reference layers. When 2, no inter-layer prediction takes place for the identified tile set</a:t>
            </a:r>
            <a:r>
              <a:rPr lang="en-CA" dirty="0" smtClean="0"/>
              <a:t>.</a:t>
            </a:r>
          </a:p>
          <a:p>
            <a:pPr lvl="0" hangingPunct="0"/>
            <a:endParaRPr lang="en-US" dirty="0"/>
          </a:p>
          <a:p>
            <a:pPr lvl="0" hangingPunct="0"/>
            <a:r>
              <a:rPr lang="en-CA" b="1" dirty="0" err="1"/>
              <a:t>skipped_tile_set_flag</a:t>
            </a:r>
            <a:r>
              <a:rPr lang="en-CA" b="1" dirty="0"/>
              <a:t>[ </a:t>
            </a:r>
            <a:r>
              <a:rPr lang="en-CA" b="1" dirty="0" err="1"/>
              <a:t>i</a:t>
            </a:r>
            <a:r>
              <a:rPr lang="en-CA" b="1" dirty="0"/>
              <a:t> ][ j ] </a:t>
            </a:r>
            <a:r>
              <a:rPr lang="en-CA" dirty="0"/>
              <a:t>equal to 0 indicates that the tile set is not skipped. When 1, the identified tile set uses only inter-layer prediction, intra prediction is not performed for the identified tile set and all the transform blocks within the tile set indicate zero residual.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1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Specification text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836479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1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404664"/>
            <a:ext cx="8407400" cy="6048672"/>
          </a:xfrm>
        </p:spPr>
        <p:txBody>
          <a:bodyPr>
            <a:normAutofit fontScale="85000" lnSpcReduction="20000"/>
          </a:bodyPr>
          <a:lstStyle/>
          <a:p>
            <a:pPr hangingPunct="0"/>
            <a:r>
              <a:rPr lang="en-US" b="1" dirty="0" err="1"/>
              <a:t>mcts_nuh_layer_id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specifies the </a:t>
            </a:r>
            <a:r>
              <a:rPr lang="en-US" dirty="0" err="1"/>
              <a:t>nuh_layer_id</a:t>
            </a:r>
            <a:r>
              <a:rPr lang="en-US" dirty="0"/>
              <a:t> value of the picture containing the j-</a:t>
            </a:r>
            <a:r>
              <a:rPr lang="en-US" dirty="0" err="1"/>
              <a:t>th</a:t>
            </a:r>
            <a:r>
              <a:rPr lang="en-US" dirty="0"/>
              <a:t> rectangular region of tiles within the </a:t>
            </a:r>
            <a:r>
              <a:rPr lang="en-US" dirty="0" err="1"/>
              <a:t>i-th</a:t>
            </a:r>
            <a:r>
              <a:rPr lang="en-US" dirty="0"/>
              <a:t> specified tile set. </a:t>
            </a:r>
          </a:p>
          <a:p>
            <a:pPr hangingPunct="0"/>
            <a:r>
              <a:rPr lang="en-US" dirty="0"/>
              <a:t>Let the variable </a:t>
            </a:r>
            <a:r>
              <a:rPr lang="en-US" dirty="0" err="1"/>
              <a:t>mctsNuhLayerId</a:t>
            </a:r>
            <a:r>
              <a:rPr lang="en-US" dirty="0"/>
              <a:t> be equal to </a:t>
            </a:r>
            <a:r>
              <a:rPr lang="en-US" dirty="0" err="1"/>
              <a:t>mcts_nuh_layer_id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].</a:t>
            </a:r>
          </a:p>
          <a:p>
            <a:pPr hangingPunct="0"/>
            <a:r>
              <a:rPr lang="en-US" dirty="0"/>
              <a:t>The identified rectangular regions of tiles having the same value of </a:t>
            </a:r>
            <a:r>
              <a:rPr lang="en-US" dirty="0" err="1"/>
              <a:t>i</a:t>
            </a:r>
            <a:r>
              <a:rPr lang="en-US" dirty="0"/>
              <a:t> and the same value of </a:t>
            </a:r>
            <a:r>
              <a:rPr lang="en-US" dirty="0" err="1"/>
              <a:t>mcts_nuh_layer_id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form a tile set within the layer having </a:t>
            </a:r>
            <a:r>
              <a:rPr lang="en-US" dirty="0" err="1"/>
              <a:t>nuh_layer_id</a:t>
            </a:r>
            <a:r>
              <a:rPr lang="en-US" dirty="0"/>
              <a:t> equal to </a:t>
            </a:r>
            <a:r>
              <a:rPr lang="en-US" dirty="0" err="1"/>
              <a:t>mcts_nuh_layer_id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].</a:t>
            </a:r>
          </a:p>
          <a:p>
            <a:pPr hangingPunct="0"/>
            <a:endParaRPr lang="en-US" b="1" dirty="0" smtClean="0"/>
          </a:p>
          <a:p>
            <a:pPr hangingPunct="0"/>
            <a:r>
              <a:rPr lang="en-US" b="1" dirty="0" err="1" smtClean="0"/>
              <a:t>mc_idc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equal to 0 specifies that </a:t>
            </a:r>
            <a:r>
              <a:rPr lang="en-GB" dirty="0"/>
              <a:t>the inter prediction process may or may not be constrained between the tile sets of the same value of </a:t>
            </a:r>
            <a:r>
              <a:rPr lang="en-GB" dirty="0" err="1"/>
              <a:t>mcts_id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 and </a:t>
            </a:r>
            <a:r>
              <a:rPr lang="en-GB" dirty="0" err="1"/>
              <a:t>mcts_nuh_layer_id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k ] equal to </a:t>
            </a:r>
            <a:r>
              <a:rPr lang="en-GB" dirty="0" err="1"/>
              <a:t>mctsNuhLayerId</a:t>
            </a:r>
            <a:r>
              <a:rPr lang="en-GB" dirty="0"/>
              <a:t> with any value of k in the range of 0 to num_tile_rects_in_set_minus1[ </a:t>
            </a:r>
            <a:r>
              <a:rPr lang="en-GB" dirty="0" err="1"/>
              <a:t>i</a:t>
            </a:r>
            <a:r>
              <a:rPr lang="en-GB" dirty="0"/>
              <a:t> ], inclusive. </a:t>
            </a:r>
            <a:r>
              <a:rPr lang="en-GB" dirty="0" err="1"/>
              <a:t>mc_idc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equal to 1 specifies that the inter prediction process between the tile sets of the same value of </a:t>
            </a:r>
            <a:r>
              <a:rPr lang="en-GB" dirty="0" err="1"/>
              <a:t>mcts_id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 and </a:t>
            </a:r>
            <a:r>
              <a:rPr lang="en-GB" dirty="0" err="1"/>
              <a:t>mcts_nuh_layer_id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k ] equal to </a:t>
            </a:r>
            <a:r>
              <a:rPr lang="en-GB" dirty="0" err="1"/>
              <a:t>mctsNuhLayerId</a:t>
            </a:r>
            <a:r>
              <a:rPr lang="en-GB" dirty="0"/>
              <a:t> with any value of k in the range of 0 to num_tile_rects_in_set_minus1[ </a:t>
            </a:r>
            <a:r>
              <a:rPr lang="en-GB" dirty="0" err="1"/>
              <a:t>i</a:t>
            </a:r>
            <a:r>
              <a:rPr lang="en-GB" dirty="0"/>
              <a:t> ], inclusive, is constrained such that no sample value outside each identified tile set, and no sample value at a fractional sample position that is derived using one or more sample values outside the identified tile set, is used for inter prediction of any sample within the identified tile set. </a:t>
            </a:r>
            <a:r>
              <a:rPr lang="en-GB" dirty="0" err="1"/>
              <a:t>mc_idc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equal to 2 specifies that </a:t>
            </a:r>
            <a:r>
              <a:rPr lang="en-US" dirty="0"/>
              <a:t>no inter prediction takes place for the indicated tile set from any picture having </a:t>
            </a:r>
            <a:r>
              <a:rPr lang="en-US" dirty="0" err="1"/>
              <a:t>nuh_layer_id</a:t>
            </a:r>
            <a:r>
              <a:rPr lang="en-US" dirty="0"/>
              <a:t> equal to </a:t>
            </a:r>
            <a:r>
              <a:rPr lang="en-US" dirty="0" err="1"/>
              <a:t>mctsNuhLayerId</a:t>
            </a:r>
            <a:r>
              <a:rPr lang="en-US" dirty="0"/>
              <a:t>. </a:t>
            </a:r>
            <a:r>
              <a:rPr lang="en-GB" dirty="0" err="1"/>
              <a:t>mc_idc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equal to 3 is reserved.</a:t>
            </a:r>
            <a:endParaRPr lang="en-US" dirty="0"/>
          </a:p>
          <a:p>
            <a:pPr hangingPunct="0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319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344971" y="404664"/>
            <a:ext cx="8407400" cy="6048672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n-US" b="1" dirty="0" err="1"/>
              <a:t>ilc_idc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equal to 0 specifies that </a:t>
            </a:r>
            <a:r>
              <a:rPr lang="en-GB" dirty="0"/>
              <a:t>the inter-layer prediction process may or may not be constrained for the identified tile set having </a:t>
            </a:r>
            <a:r>
              <a:rPr lang="en-GB" dirty="0" err="1"/>
              <a:t>nuh_layer_id</a:t>
            </a:r>
            <a:r>
              <a:rPr lang="en-GB" dirty="0"/>
              <a:t> equal to </a:t>
            </a:r>
            <a:r>
              <a:rPr lang="en-US" dirty="0" err="1"/>
              <a:t>mctsNuhLayerId</a:t>
            </a:r>
            <a:r>
              <a:rPr lang="en-GB" dirty="0"/>
              <a:t>. </a:t>
            </a:r>
            <a:r>
              <a:rPr lang="en-GB" dirty="0" err="1"/>
              <a:t>ilc_idc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equal to 1 specifies that no sample value outside each identified tile set and no sample value at a fractional sample position that is derived using one or more sample values outside the identified tile set is used for inter-layer prediction of any sample within the identified tile set with </a:t>
            </a:r>
            <a:r>
              <a:rPr lang="en-GB" dirty="0" err="1"/>
              <a:t>nuh_layer_id</a:t>
            </a:r>
            <a:r>
              <a:rPr lang="en-GB" dirty="0"/>
              <a:t> equal to </a:t>
            </a:r>
            <a:r>
              <a:rPr lang="en-US" dirty="0" err="1"/>
              <a:t>mctsNuhLayerId</a:t>
            </a:r>
            <a:r>
              <a:rPr lang="en-GB" dirty="0"/>
              <a:t>. </a:t>
            </a:r>
            <a:r>
              <a:rPr lang="en-GB" dirty="0" err="1"/>
              <a:t>ilc_idc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equal to 2 specifies that no inter-layer prediction takes place for the indicated tile set with </a:t>
            </a:r>
            <a:r>
              <a:rPr lang="en-GB" dirty="0" err="1"/>
              <a:t>nuh_layer_id</a:t>
            </a:r>
            <a:r>
              <a:rPr lang="en-GB" dirty="0"/>
              <a:t> equal to </a:t>
            </a:r>
            <a:r>
              <a:rPr lang="en-US" dirty="0" err="1"/>
              <a:t>mctsNuhLayerId</a:t>
            </a:r>
            <a:r>
              <a:rPr lang="en-GB" dirty="0"/>
              <a:t>. </a:t>
            </a:r>
            <a:r>
              <a:rPr lang="en-GB" dirty="0" err="1"/>
              <a:t>ilc_idc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equal to 3 is reserved.</a:t>
            </a:r>
            <a:endParaRPr lang="en-US" dirty="0"/>
          </a:p>
          <a:p>
            <a:pPr hangingPunct="0"/>
            <a:r>
              <a:rPr lang="en-GB" dirty="0"/>
              <a:t>It is a requirement of </a:t>
            </a:r>
            <a:r>
              <a:rPr lang="en-GB" dirty="0" err="1"/>
              <a:t>bitstream</a:t>
            </a:r>
            <a:r>
              <a:rPr lang="en-GB" dirty="0"/>
              <a:t> conformance that the sum of </a:t>
            </a:r>
            <a:r>
              <a:rPr lang="en-GB" dirty="0" err="1"/>
              <a:t>mc_idc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and </a:t>
            </a:r>
            <a:r>
              <a:rPr lang="en-GB" dirty="0" err="1"/>
              <a:t>ilc_idc</a:t>
            </a:r>
            <a:r>
              <a:rPr lang="en-GB" dirty="0"/>
              <a:t>[ </a:t>
            </a:r>
            <a:r>
              <a:rPr lang="en-GB" dirty="0" err="1"/>
              <a:t>i</a:t>
            </a:r>
            <a:r>
              <a:rPr lang="en-GB" dirty="0"/>
              <a:t> ][ j ] shall be greater than 0</a:t>
            </a:r>
            <a:r>
              <a:rPr lang="en-GB" dirty="0" smtClean="0"/>
              <a:t>.</a:t>
            </a:r>
          </a:p>
          <a:p>
            <a:pPr hangingPunct="0"/>
            <a:endParaRPr lang="en-US" dirty="0"/>
          </a:p>
          <a:p>
            <a:pPr hangingPunct="0"/>
            <a:r>
              <a:rPr lang="en-GB" b="1" dirty="0" err="1"/>
              <a:t>skipped_tile_set_flag</a:t>
            </a:r>
            <a:r>
              <a:rPr lang="en-GB" dirty="0"/>
              <a:t>[</a:t>
            </a:r>
            <a:r>
              <a:rPr lang="en-US" dirty="0"/>
              <a:t> </a:t>
            </a:r>
            <a:r>
              <a:rPr lang="en-US" dirty="0" err="1"/>
              <a:t>i</a:t>
            </a:r>
            <a:r>
              <a:rPr lang="en-US" dirty="0"/>
              <a:t> ][ j </a:t>
            </a:r>
            <a:r>
              <a:rPr lang="en-GB" dirty="0"/>
              <a:t>] equal to 1 </a:t>
            </a:r>
            <a:r>
              <a:rPr lang="en-US" dirty="0"/>
              <a:t>indicates that all the prediction blocks that are inside the identified tile set </a:t>
            </a:r>
            <a:r>
              <a:rPr lang="en-GB" dirty="0"/>
              <a:t>having </a:t>
            </a:r>
            <a:r>
              <a:rPr lang="en-GB" dirty="0" err="1"/>
              <a:t>nuh_layer_id</a:t>
            </a:r>
            <a:r>
              <a:rPr lang="en-GB" dirty="0"/>
              <a:t> equal to </a:t>
            </a:r>
            <a:r>
              <a:rPr lang="en-US" dirty="0" err="1"/>
              <a:t>mctsNuhLayerId</a:t>
            </a:r>
            <a:r>
              <a:rPr lang="en-US" dirty="0"/>
              <a:t> are inter-layer predicted from inter-layer reference pictures with </a:t>
            </a:r>
            <a:r>
              <a:rPr lang="en-US" dirty="0" err="1"/>
              <a:t>nuh_layer_id</a:t>
            </a:r>
            <a:r>
              <a:rPr lang="en-US" dirty="0"/>
              <a:t> equal to </a:t>
            </a:r>
            <a:r>
              <a:rPr lang="en-US" dirty="0" err="1"/>
              <a:t>RefLayerId</a:t>
            </a:r>
            <a:r>
              <a:rPr lang="en-US" dirty="0"/>
              <a:t>[ </a:t>
            </a:r>
            <a:r>
              <a:rPr lang="en-US" dirty="0" err="1"/>
              <a:t>mctsNuhLayerId</a:t>
            </a:r>
            <a:r>
              <a:rPr lang="en-US" dirty="0"/>
              <a:t> ][ </a:t>
            </a:r>
            <a:r>
              <a:rPr lang="en-US" dirty="0" err="1"/>
              <a:t>NumDirectRefLayers</a:t>
            </a:r>
            <a:r>
              <a:rPr lang="en-US" dirty="0"/>
              <a:t>[ </a:t>
            </a:r>
            <a:r>
              <a:rPr lang="en-US" dirty="0" err="1"/>
              <a:t>mctsNuhLayerId</a:t>
            </a:r>
            <a:r>
              <a:rPr lang="en-US" dirty="0"/>
              <a:t> ] – 1 ] and no </a:t>
            </a:r>
            <a:r>
              <a:rPr lang="en-US" dirty="0" err="1"/>
              <a:t>residual_coding</a:t>
            </a:r>
            <a:r>
              <a:rPr lang="en-US" dirty="0"/>
              <a:t> syntax structure is present in any transform unit of the identified tile set. </a:t>
            </a:r>
            <a:r>
              <a:rPr lang="en-GB" dirty="0" err="1"/>
              <a:t>skipped_tile_set_flag</a:t>
            </a:r>
            <a:r>
              <a:rPr lang="en-GB" dirty="0"/>
              <a:t>[</a:t>
            </a:r>
            <a:r>
              <a:rPr lang="en-US" dirty="0"/>
              <a:t> </a:t>
            </a:r>
            <a:r>
              <a:rPr lang="en-US" dirty="0" err="1"/>
              <a:t>i</a:t>
            </a:r>
            <a:r>
              <a:rPr lang="en-US" dirty="0"/>
              <a:t> ][ j </a:t>
            </a:r>
            <a:r>
              <a:rPr lang="en-GB" dirty="0"/>
              <a:t>] equal to 0 indicates that </a:t>
            </a:r>
            <a:r>
              <a:rPr lang="en-US" dirty="0"/>
              <a:t>all the prediction blocks that are inside the identified tile set </a:t>
            </a:r>
            <a:r>
              <a:rPr lang="en-GB" dirty="0"/>
              <a:t>having </a:t>
            </a:r>
            <a:r>
              <a:rPr lang="en-GB" dirty="0" err="1"/>
              <a:t>nuh_layer_id</a:t>
            </a:r>
            <a:r>
              <a:rPr lang="en-GB" dirty="0"/>
              <a:t> equal to </a:t>
            </a:r>
            <a:r>
              <a:rPr lang="en-US" dirty="0" err="1"/>
              <a:t>mctsNuhLayerId</a:t>
            </a:r>
            <a:r>
              <a:rPr lang="en-US" dirty="0"/>
              <a:t> may or may not be inter-layer predicted and </a:t>
            </a:r>
            <a:r>
              <a:rPr lang="en-US" dirty="0" err="1"/>
              <a:t>residual_coding</a:t>
            </a:r>
            <a:r>
              <a:rPr lang="en-US" dirty="0"/>
              <a:t> syntax structure may or may not be present in any transform unit of the identified tile set.</a:t>
            </a:r>
          </a:p>
          <a:p>
            <a:pPr hangingPunct="0"/>
            <a:r>
              <a:rPr lang="en-US" dirty="0"/>
              <a:t>When </a:t>
            </a:r>
            <a:r>
              <a:rPr lang="en-US" dirty="0" err="1"/>
              <a:t>skipped_tile_set_flag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is equal to 1, </a:t>
            </a:r>
            <a:r>
              <a:rPr lang="en-US" dirty="0" err="1"/>
              <a:t>ilc_idc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shall be equal to 0 or 1 and </a:t>
            </a:r>
            <a:r>
              <a:rPr lang="en-US" dirty="0" err="1"/>
              <a:t>mc_idc</a:t>
            </a:r>
            <a:r>
              <a:rPr lang="en-US" dirty="0"/>
              <a:t>[ </a:t>
            </a:r>
            <a:r>
              <a:rPr lang="en-US" dirty="0" err="1"/>
              <a:t>i</a:t>
            </a:r>
            <a:r>
              <a:rPr lang="en-US" dirty="0"/>
              <a:t> ][ j ] shall be equal to 2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4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886</TotalTime>
  <Words>284</Words>
  <Application>Microsoft Office PowerPoint</Application>
  <PresentationFormat>On-screen Show (4:3)</PresentationFormat>
  <Paragraphs>49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Nokia-Short-v1</vt:lpstr>
      <vt:lpstr>Motion and inter-layer prediction constrained SEI message JCTVC-N0069</vt:lpstr>
      <vt:lpstr>Motivation</vt:lpstr>
      <vt:lpstr>Motivation</vt:lpstr>
      <vt:lpstr>Proposal</vt:lpstr>
      <vt:lpstr>Text overview</vt:lpstr>
      <vt:lpstr>Specification text</vt:lpstr>
      <vt:lpstr>PowerPoint Presentation</vt:lpstr>
      <vt:lpstr>PowerPoint Presentation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and inter-layer prediction constrained SEI message JCTVC-N0069</dc:title>
  <dc:creator>Ugur Kemal</dc:creator>
  <cp:lastModifiedBy>Ugur Kemal</cp:lastModifiedBy>
  <cp:revision>3</cp:revision>
  <dcterms:created xsi:type="dcterms:W3CDTF">2013-07-25T13:59:24Z</dcterms:created>
  <dcterms:modified xsi:type="dcterms:W3CDTF">2013-07-26T07:20:05Z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Public</vt:lpwstr>
  </property>
</Properties>
</file>