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86" r:id="rId3"/>
    <p:sldId id="295" r:id="rId4"/>
    <p:sldId id="297" r:id="rId5"/>
    <p:sldId id="290" r:id="rId6"/>
    <p:sldId id="293" r:id="rId7"/>
    <p:sldId id="292" r:id="rId8"/>
    <p:sldId id="288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77654" autoAdjust="0"/>
  </p:normalViewPr>
  <p:slideViewPr>
    <p:cSldViewPr>
      <p:cViewPr varScale="1">
        <p:scale>
          <a:sx n="92" d="100"/>
          <a:sy n="92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2013/7/23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1200" dirty="0" smtClean="0"/>
              <a:t>1 ) Derive reference sample location (</a:t>
            </a:r>
            <a:r>
              <a:rPr lang="en-US" altLang="ja-JP" sz="1200" dirty="0" err="1" smtClean="0"/>
              <a:t>xRef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yRef</a:t>
            </a:r>
            <a:r>
              <a:rPr lang="en-US" altLang="ja-JP" sz="1200" dirty="0" smtClean="0"/>
              <a:t>) corresponding to boundary sample location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’,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’)</a:t>
            </a:r>
            <a:br>
              <a:rPr lang="en-US" altLang="ja-JP" sz="1200" dirty="0" smtClean="0"/>
            </a:br>
            <a:r>
              <a:rPr lang="en-US" altLang="ja-JP" sz="1200" dirty="0" smtClean="0"/>
              <a:t>instead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).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2) Pad samples outside picture boundary on the filter area with picture boundary samples on </a:t>
            </a:r>
            <a:r>
              <a:rPr lang="en-US" altLang="ja-JP" sz="1200" dirty="0" err="1" smtClean="0"/>
              <a:t>rlPic</a:t>
            </a:r>
            <a:r>
              <a:rPr lang="en-US" altLang="ja-JP" sz="1200" dirty="0" smtClean="0"/>
              <a:t>.</a:t>
            </a:r>
            <a:br>
              <a:rPr lang="en-US" altLang="ja-JP" sz="1200" dirty="0" smtClean="0"/>
            </a:br>
            <a:r>
              <a:rPr lang="en-US" altLang="ja-JP" sz="1200" dirty="0" smtClean="0"/>
              <a:t>(i.e. first padding as in Figure 1)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3) Generate a </a:t>
            </a:r>
            <a:r>
              <a:rPr lang="en-US" altLang="ja-JP" sz="1200" dirty="0" err="1" smtClean="0"/>
              <a:t>resampled</a:t>
            </a:r>
            <a:r>
              <a:rPr lang="en-US" altLang="ja-JP" sz="1200" dirty="0" smtClean="0"/>
              <a:t> value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’,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’) by filtering samples on the filter area 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4) Set / Copy the </a:t>
            </a:r>
            <a:r>
              <a:rPr lang="en-US" altLang="ja-JP" sz="1200" dirty="0" err="1" smtClean="0"/>
              <a:t>resampled</a:t>
            </a:r>
            <a:r>
              <a:rPr lang="en-US" altLang="ja-JP" sz="1200" dirty="0" smtClean="0"/>
              <a:t> value to that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) </a:t>
            </a:r>
          </a:p>
          <a:p>
            <a:pPr>
              <a:buNone/>
            </a:pPr>
            <a:r>
              <a:rPr lang="en-US" altLang="ja-JP" sz="1200" dirty="0" smtClean="0"/>
              <a:t>    (i.e. second padding process in Figure 1)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1200" dirty="0" smtClean="0"/>
              <a:t>1 ) Derive reference sample location (</a:t>
            </a:r>
            <a:r>
              <a:rPr lang="en-US" altLang="ja-JP" sz="1200" dirty="0" err="1" smtClean="0"/>
              <a:t>xRef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yRef</a:t>
            </a:r>
            <a:r>
              <a:rPr lang="en-US" altLang="ja-JP" sz="1200" dirty="0" smtClean="0"/>
              <a:t>) corresponding to boundary sample location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’,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’)</a:t>
            </a:r>
            <a:br>
              <a:rPr lang="en-US" altLang="ja-JP" sz="1200" dirty="0" smtClean="0"/>
            </a:br>
            <a:r>
              <a:rPr lang="en-US" altLang="ja-JP" sz="1200" dirty="0" smtClean="0"/>
              <a:t>instead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).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2) Pad samples outside picture boundary on the filter area with picture boundary samples on </a:t>
            </a:r>
            <a:r>
              <a:rPr lang="en-US" altLang="ja-JP" sz="1200" dirty="0" err="1" smtClean="0"/>
              <a:t>rlPic</a:t>
            </a:r>
            <a:r>
              <a:rPr lang="en-US" altLang="ja-JP" sz="1200" dirty="0" smtClean="0"/>
              <a:t>.</a:t>
            </a:r>
            <a:br>
              <a:rPr lang="en-US" altLang="ja-JP" sz="1200" dirty="0" smtClean="0"/>
            </a:br>
            <a:r>
              <a:rPr lang="en-US" altLang="ja-JP" sz="1200" dirty="0" smtClean="0"/>
              <a:t>(i.e. first padding as in Figure 1)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3) Generate a </a:t>
            </a:r>
            <a:r>
              <a:rPr lang="en-US" altLang="ja-JP" sz="1200" dirty="0" err="1" smtClean="0"/>
              <a:t>resampled</a:t>
            </a:r>
            <a:r>
              <a:rPr lang="en-US" altLang="ja-JP" sz="1200" dirty="0" smtClean="0"/>
              <a:t> value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’,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’) by filtering samples on the filter area 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dirty="0" smtClean="0"/>
              <a:t>4) Set / Copy the </a:t>
            </a:r>
            <a:r>
              <a:rPr lang="en-US" altLang="ja-JP" sz="1200" dirty="0" err="1" smtClean="0"/>
              <a:t>resampled</a:t>
            </a:r>
            <a:r>
              <a:rPr lang="en-US" altLang="ja-JP" sz="1200" dirty="0" smtClean="0"/>
              <a:t> value to that of (</a:t>
            </a:r>
            <a:r>
              <a:rPr lang="en-US" altLang="ja-JP" sz="1200" dirty="0" err="1" smtClean="0"/>
              <a:t>xP</a:t>
            </a:r>
            <a:r>
              <a:rPr lang="en-US" altLang="ja-JP" sz="1200" dirty="0" smtClean="0"/>
              <a:t>, </a:t>
            </a:r>
            <a:r>
              <a:rPr lang="en-US" altLang="ja-JP" sz="1200" dirty="0" err="1" smtClean="0"/>
              <a:t>yP</a:t>
            </a:r>
            <a:r>
              <a:rPr lang="en-US" altLang="ja-JP" sz="1200" dirty="0" smtClean="0"/>
              <a:t>) </a:t>
            </a:r>
          </a:p>
          <a:p>
            <a:pPr>
              <a:buNone/>
            </a:pPr>
            <a:r>
              <a:rPr lang="en-US" altLang="ja-JP" sz="1200" dirty="0" smtClean="0"/>
              <a:t>    (i.e. </a:t>
            </a:r>
            <a:r>
              <a:rPr lang="en-US" altLang="ja-JP" sz="1200" smtClean="0"/>
              <a:t>second padding process in Figure 1)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2013/7/23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2013/7/23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2013/7/23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On </a:t>
            </a:r>
            <a:r>
              <a:rPr lang="en-US" altLang="ja-JP" sz="3200" dirty="0" err="1" smtClean="0"/>
              <a:t>resampling</a:t>
            </a:r>
            <a:r>
              <a:rPr lang="en-US" altLang="ja-JP" sz="3200" dirty="0" smtClean="0"/>
              <a:t> process for outside-bounds sample</a:t>
            </a:r>
            <a:br>
              <a:rPr lang="en-US" altLang="ja-JP" sz="3200" dirty="0" smtClean="0"/>
            </a:br>
            <a:r>
              <a:rPr lang="en-US" altLang="ja-JP" sz="3200" dirty="0" smtClean="0"/>
              <a:t>(JCTVC-N0055)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14th Meeting in Vienna, AT, 25 July - 2</a:t>
            </a:r>
            <a:r>
              <a:rPr lang="en-CA" altLang="ja-JP" dirty="0" smtClean="0"/>
              <a:t> Aug.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dirty="0" smtClean="0"/>
              <a:t>In SHM2.0, the </a:t>
            </a:r>
            <a:r>
              <a:rPr lang="en-US" altLang="ja-JP" sz="1800" dirty="0" err="1" smtClean="0"/>
              <a:t>resampling</a:t>
            </a:r>
            <a:r>
              <a:rPr lang="en-US" altLang="ja-JP" sz="1800" dirty="0" smtClean="0"/>
              <a:t> process for the samples outside the boundary specified by scaled reference layer offsets ( ROI )  is considered as an additional padding process after interpolation.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dirty="0" smtClean="0"/>
              <a:t>The picture boundary padding process already exists before interpolation.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sz="1800" dirty="0" smtClean="0"/>
              <a:t>It would be desirable to unify padding process.</a:t>
            </a:r>
          </a:p>
          <a:p>
            <a:pPr lvl="1">
              <a:buNone/>
            </a:pPr>
            <a:endParaRPr lang="en-US" altLang="ja-JP" sz="18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Remove an additional padding process for outside-bounds samples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e.g.  ( Clip3( </a:t>
            </a:r>
            <a:r>
              <a:rPr lang="en-US" altLang="ja-JP" dirty="0" err="1" smtClean="0"/>
              <a:t>leftStart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, </a:t>
            </a:r>
            <a:r>
              <a:rPr lang="en-US" altLang="ja-JP" dirty="0" err="1" smtClean="0"/>
              <a:t>rightEnd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 – 1, </a:t>
            </a:r>
            <a:r>
              <a:rPr lang="en-US" altLang="ja-JP" dirty="0" err="1" smtClean="0"/>
              <a:t>xP</a:t>
            </a:r>
            <a:r>
              <a:rPr lang="en-US" altLang="ja-JP" dirty="0" smtClean="0"/>
              <a:t> ), Clip3( </a:t>
            </a:r>
            <a:r>
              <a:rPr lang="en-US" altLang="ja-JP" dirty="0" err="1" smtClean="0"/>
              <a:t>topStart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, </a:t>
            </a:r>
            <a:r>
              <a:rPr lang="en-US" altLang="ja-JP" dirty="0" err="1" smtClean="0"/>
              <a:t>bottomEnd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 – 1, </a:t>
            </a:r>
            <a:r>
              <a:rPr lang="en-US" altLang="ja-JP" dirty="0" err="1" smtClean="0"/>
              <a:t>yP</a:t>
            </a:r>
            <a:r>
              <a:rPr lang="en-US" altLang="ja-JP" dirty="0" smtClean="0"/>
              <a:t> ) )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Experimatal results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Common Test condition:   No BD-Rate changes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Conclusion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The modification is beneficial to remove the additional padding process.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000" dirty="0" err="1" smtClean="0"/>
              <a:t>Resampling</a:t>
            </a:r>
            <a:r>
              <a:rPr lang="en-US" altLang="ja-JP" sz="2000" dirty="0" smtClean="0"/>
              <a:t> process for outside-bounds samples in SHM2.0</a:t>
            </a:r>
            <a:endParaRPr kumimoji="1"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0" y="836712"/>
            <a:ext cx="5050904" cy="5614987"/>
          </a:xfrm>
        </p:spPr>
        <p:txBody>
          <a:bodyPr/>
          <a:lstStyle/>
          <a:p>
            <a:r>
              <a:rPr lang="en-US" altLang="ja-JP" sz="1600" dirty="0" smtClean="0"/>
              <a:t>Outside-bounds sample (</a:t>
            </a:r>
            <a:r>
              <a:rPr lang="en-US" altLang="ja-JP" sz="1600" dirty="0" err="1" smtClean="0"/>
              <a:t>xP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yP</a:t>
            </a:r>
            <a:r>
              <a:rPr lang="en-US" altLang="ja-JP" sz="1600" dirty="0" smtClean="0"/>
              <a:t>) is derived as follows:</a:t>
            </a:r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964" y="836712"/>
            <a:ext cx="4715850" cy="385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テキスト ボックス 42"/>
          <p:cNvSpPr txBox="1"/>
          <p:nvPr/>
        </p:nvSpPr>
        <p:spPr>
          <a:xfrm>
            <a:off x="5004048" y="4725144"/>
            <a:ext cx="3900674" cy="44203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Figure </a:t>
            </a:r>
            <a:r>
              <a:rPr lang="en-US" altLang="ja-JP" sz="1200" dirty="0" smtClean="0"/>
              <a:t>1: </a:t>
            </a:r>
            <a:r>
              <a:rPr lang="en-US" altLang="ja-JP" sz="1200" dirty="0" err="1" smtClean="0"/>
              <a:t>resampling</a:t>
            </a:r>
            <a:r>
              <a:rPr lang="en-US" altLang="ja-JP" sz="1200" dirty="0" smtClean="0"/>
              <a:t> process for outside-bounds sample</a:t>
            </a:r>
          </a:p>
          <a:p>
            <a:r>
              <a:rPr lang="en-US" altLang="ja-JP" sz="1200" dirty="0" smtClean="0"/>
              <a:t>               in SHM2.0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3959932" y="508518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ja-JP" sz="1600" dirty="0" smtClean="0"/>
              <a:t>Two padding process exist.</a:t>
            </a:r>
          </a:p>
          <a:p>
            <a:endParaRPr lang="en-CA" altLang="ja-JP" sz="1600" dirty="0" smtClean="0"/>
          </a:p>
          <a:p>
            <a:r>
              <a:rPr lang="en-CA" altLang="ja-JP" sz="1600" dirty="0" smtClean="0"/>
              <a:t>However, the picture boundary padding process already exits.  (i.e. first padding process 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It would be desirable to unify padding process.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287524" y="1520788"/>
            <a:ext cx="3384376" cy="4212468"/>
            <a:chOff x="971600" y="1340766"/>
            <a:chExt cx="3456384" cy="4320477"/>
          </a:xfrm>
        </p:grpSpPr>
        <p:cxnSp>
          <p:nvCxnSpPr>
            <p:cNvPr id="16" name="直線矢印コネクタ 15"/>
            <p:cNvCxnSpPr/>
            <p:nvPr/>
          </p:nvCxnSpPr>
          <p:spPr>
            <a:xfrm>
              <a:off x="2699792" y="1340766"/>
              <a:ext cx="0" cy="43204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>
              <a:off x="1007604" y="1628799"/>
              <a:ext cx="3420380" cy="75608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dirty="0" smtClean="0"/>
                <a:t>Derive reference sample location</a:t>
              </a:r>
            </a:p>
            <a:p>
              <a:r>
                <a:rPr kumimoji="1" lang="en-US" altLang="ja-JP" sz="1600" dirty="0" smtClean="0"/>
                <a:t> (</a:t>
              </a:r>
              <a:r>
                <a:rPr kumimoji="1" lang="en-US" altLang="ja-JP" sz="1600" dirty="0" err="1" smtClean="0"/>
                <a:t>xRef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yRef</a:t>
              </a:r>
              <a:r>
                <a:rPr kumimoji="1" lang="en-US" altLang="ja-JP" sz="1600" dirty="0" smtClean="0"/>
                <a:t>) corresponding to boundary sample location (</a:t>
              </a:r>
              <a:r>
                <a:rPr kumimoji="1" lang="en-US" altLang="ja-JP" sz="1600" dirty="0" err="1" smtClean="0"/>
                <a:t>xP’,yP</a:t>
              </a:r>
              <a:r>
                <a:rPr kumimoji="1" lang="en-US" altLang="ja-JP" sz="1600" dirty="0" smtClean="0"/>
                <a:t>’)</a:t>
              </a:r>
              <a:endParaRPr kumimoji="1" lang="ja-JP" altLang="en-US" sz="16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007604" y="2708919"/>
              <a:ext cx="3420380" cy="75608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dirty="0" smtClean="0"/>
                <a:t>Pad samples outside </a:t>
              </a:r>
              <a:r>
                <a:rPr kumimoji="1" lang="en-US" altLang="ja-JP" sz="1600" dirty="0" err="1" smtClean="0"/>
                <a:t>rlPic</a:t>
              </a:r>
              <a:r>
                <a:rPr kumimoji="1" lang="en-US" altLang="ja-JP" sz="1600" dirty="0" smtClean="0"/>
                <a:t> on the filter area including (</a:t>
              </a:r>
              <a:r>
                <a:rPr kumimoji="1" lang="en-US" altLang="ja-JP" sz="1600" dirty="0" err="1" smtClean="0"/>
                <a:t>xRef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yRef</a:t>
              </a:r>
              <a:r>
                <a:rPr kumimoji="1" lang="en-US" altLang="ja-JP" sz="1600" dirty="0" smtClean="0"/>
                <a:t>)</a:t>
              </a:r>
            </a:p>
            <a:p>
              <a:r>
                <a:rPr lang="en-US" altLang="ja-JP" sz="1600" dirty="0" smtClean="0"/>
                <a:t>(i.e. first padding process)</a:t>
              </a:r>
              <a:endParaRPr kumimoji="1" lang="ja-JP" altLang="en-US" sz="16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007604" y="3717031"/>
              <a:ext cx="3420380" cy="61206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lang="en-US" altLang="ja-JP" sz="1600" dirty="0" smtClean="0"/>
                <a:t>Derive</a:t>
              </a:r>
              <a:r>
                <a:rPr kumimoji="1" lang="en-US" altLang="ja-JP" sz="1600" dirty="0" smtClean="0"/>
                <a:t> a sample value of (</a:t>
              </a:r>
              <a:r>
                <a:rPr kumimoji="1" lang="en-US" altLang="ja-JP" sz="1600" dirty="0" err="1" smtClean="0"/>
                <a:t>xP</a:t>
              </a:r>
              <a:r>
                <a:rPr kumimoji="1" lang="en-US" altLang="ja-JP" sz="1600" dirty="0" smtClean="0"/>
                <a:t>’, </a:t>
              </a:r>
              <a:r>
                <a:rPr kumimoji="1" lang="en-US" altLang="ja-JP" sz="1600" dirty="0" err="1" smtClean="0"/>
                <a:t>yP</a:t>
              </a:r>
              <a:r>
                <a:rPr kumimoji="1" lang="en-US" altLang="ja-JP" sz="1600" dirty="0" smtClean="0"/>
                <a:t>’) </a:t>
              </a:r>
              <a:r>
                <a:rPr lang="en-US" altLang="ja-JP" sz="1600" dirty="0" smtClean="0"/>
                <a:t>by </a:t>
              </a:r>
              <a:r>
                <a:rPr lang="en-US" altLang="ja-JP" sz="1600" dirty="0" err="1" smtClean="0"/>
                <a:t>resampling</a:t>
              </a:r>
              <a:endParaRPr kumimoji="1" lang="ja-JP" altLang="en-US" sz="16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971600" y="4581128"/>
              <a:ext cx="3420380" cy="756084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dirty="0" smtClean="0"/>
                <a:t>Set / Copy the resample value to that of (</a:t>
              </a:r>
              <a:r>
                <a:rPr kumimoji="1" lang="en-US" altLang="ja-JP" sz="1600" dirty="0" err="1" smtClean="0"/>
                <a:t>xP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yP</a:t>
              </a:r>
              <a:r>
                <a:rPr kumimoji="1" lang="en-US" altLang="ja-JP" sz="1600" dirty="0" smtClean="0"/>
                <a:t>)</a:t>
              </a:r>
            </a:p>
            <a:p>
              <a:r>
                <a:rPr kumimoji="1" lang="en-US" altLang="ja-JP" sz="1600" dirty="0" smtClean="0"/>
                <a:t> (i.e</a:t>
              </a:r>
              <a:r>
                <a:rPr lang="en-US" altLang="ja-JP" sz="1600" dirty="0" smtClean="0"/>
                <a:t>. second padding process )</a:t>
              </a:r>
              <a:endParaRPr kumimoji="1" lang="ja-JP" altLang="en-US" sz="16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000" dirty="0" smtClean="0"/>
              <a:t>Proposed </a:t>
            </a:r>
            <a:r>
              <a:rPr lang="en-US" altLang="ja-JP" sz="2000" dirty="0" err="1" smtClean="0"/>
              <a:t>resampling</a:t>
            </a:r>
            <a:r>
              <a:rPr lang="en-US" altLang="ja-JP" sz="2000" dirty="0" smtClean="0"/>
              <a:t> process for outside-bounds samples</a:t>
            </a:r>
            <a:endParaRPr kumimoji="1"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0" y="836712"/>
            <a:ext cx="5050904" cy="5614987"/>
          </a:xfrm>
        </p:spPr>
        <p:txBody>
          <a:bodyPr/>
          <a:lstStyle/>
          <a:p>
            <a:r>
              <a:rPr lang="en-US" altLang="ja-JP" sz="1600" dirty="0" smtClean="0"/>
              <a:t>Outside-bounds sample (</a:t>
            </a:r>
            <a:r>
              <a:rPr lang="en-US" altLang="ja-JP" sz="1600" dirty="0" err="1" smtClean="0"/>
              <a:t>xP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yP</a:t>
            </a:r>
            <a:r>
              <a:rPr lang="en-US" altLang="ja-JP" sz="1600" dirty="0" smtClean="0"/>
              <a:t>) is derived as follows:</a:t>
            </a:r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400" dirty="0" smtClean="0"/>
          </a:p>
          <a:p>
            <a:endParaRPr lang="en-US" altLang="ja-JP" sz="1600" dirty="0" smtClean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48064" y="4617132"/>
            <a:ext cx="2775366" cy="44203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Figure </a:t>
            </a:r>
            <a:r>
              <a:rPr lang="en-US" altLang="ja-JP" sz="1200" dirty="0" smtClean="0"/>
              <a:t>2: proposed </a:t>
            </a:r>
            <a:r>
              <a:rPr lang="en-US" altLang="ja-JP" sz="1200" dirty="0" err="1" smtClean="0"/>
              <a:t>resampling</a:t>
            </a:r>
            <a:r>
              <a:rPr lang="en-US" altLang="ja-JP" sz="1200" dirty="0" smtClean="0"/>
              <a:t> process </a:t>
            </a:r>
          </a:p>
          <a:p>
            <a:r>
              <a:rPr lang="en-US" altLang="ja-JP" sz="1200" dirty="0" smtClean="0"/>
              <a:t>for outside-bounds </a:t>
            </a:r>
            <a:r>
              <a:rPr kumimoji="1" lang="en-US" altLang="ja-JP" sz="1200" dirty="0" smtClean="0"/>
              <a:t>sample</a:t>
            </a:r>
            <a:endParaRPr kumimoji="1" lang="ja-JP" altLang="en-US" sz="1200" dirty="0"/>
          </a:p>
        </p:txBody>
      </p:sp>
      <p:sp>
        <p:nvSpPr>
          <p:cNvPr id="21" name="正方形/長方形 20"/>
          <p:cNvSpPr/>
          <p:nvPr/>
        </p:nvSpPr>
        <p:spPr>
          <a:xfrm>
            <a:off x="3959932" y="5085184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ja-JP" sz="1600" dirty="0" smtClean="0"/>
              <a:t>Directly derive a reference sample location and remove second padding process.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Therefore, padding process can be unified.</a:t>
            </a:r>
            <a:endParaRPr lang="en-CA" altLang="ja-JP" sz="1600" dirty="0" smtClean="0"/>
          </a:p>
        </p:txBody>
      </p:sp>
      <p:grpSp>
        <p:nvGrpSpPr>
          <p:cNvPr id="3" name="グループ化 21"/>
          <p:cNvGrpSpPr/>
          <p:nvPr/>
        </p:nvGrpSpPr>
        <p:grpSpPr>
          <a:xfrm>
            <a:off x="359532" y="1484784"/>
            <a:ext cx="3384376" cy="4212468"/>
            <a:chOff x="971600" y="1340768"/>
            <a:chExt cx="3456384" cy="4320480"/>
          </a:xfrm>
        </p:grpSpPr>
        <p:cxnSp>
          <p:nvCxnSpPr>
            <p:cNvPr id="16" name="直線矢印コネクタ 15"/>
            <p:cNvCxnSpPr/>
            <p:nvPr/>
          </p:nvCxnSpPr>
          <p:spPr>
            <a:xfrm>
              <a:off x="2699792" y="1340768"/>
              <a:ext cx="0" cy="43204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正方形/長方形 10"/>
            <p:cNvSpPr/>
            <p:nvPr/>
          </p:nvSpPr>
          <p:spPr>
            <a:xfrm>
              <a:off x="1007604" y="1628800"/>
              <a:ext cx="3420380" cy="756084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u="sng" dirty="0" smtClean="0"/>
                <a:t>Directly</a:t>
              </a:r>
              <a:r>
                <a:rPr kumimoji="1" lang="en-US" altLang="ja-JP" sz="1600" dirty="0" smtClean="0"/>
                <a:t> derive a reference sample location (</a:t>
              </a:r>
              <a:r>
                <a:rPr kumimoji="1" lang="en-US" altLang="ja-JP" sz="1600" dirty="0" err="1" smtClean="0"/>
                <a:t>xRef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yRef</a:t>
              </a:r>
              <a:r>
                <a:rPr kumimoji="1" lang="en-US" altLang="ja-JP" sz="1600" dirty="0" smtClean="0"/>
                <a:t>) corresponding to boundary sample location (</a:t>
              </a:r>
              <a:r>
                <a:rPr kumimoji="1" lang="en-US" altLang="ja-JP" sz="1600" dirty="0" err="1" smtClean="0"/>
                <a:t>xP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yP</a:t>
              </a:r>
              <a:r>
                <a:rPr kumimoji="1" lang="en-US" altLang="ja-JP" sz="1600" dirty="0" smtClean="0"/>
                <a:t>)</a:t>
              </a:r>
              <a:endParaRPr kumimoji="1" lang="ja-JP" altLang="en-US" sz="1600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007604" y="2708920"/>
              <a:ext cx="3420380" cy="756084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dirty="0" smtClean="0"/>
                <a:t>Pad samples outside </a:t>
              </a:r>
              <a:r>
                <a:rPr kumimoji="1" lang="en-US" altLang="ja-JP" sz="1600" dirty="0" err="1" smtClean="0"/>
                <a:t>rlPic</a:t>
              </a:r>
              <a:r>
                <a:rPr kumimoji="1" lang="en-US" altLang="ja-JP" sz="1600" dirty="0" smtClean="0"/>
                <a:t> on the filter area including (</a:t>
              </a:r>
              <a:r>
                <a:rPr kumimoji="1" lang="en-US" altLang="ja-JP" sz="1600" dirty="0" err="1" smtClean="0"/>
                <a:t>xRef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yRef</a:t>
              </a:r>
              <a:r>
                <a:rPr kumimoji="1" lang="en-US" altLang="ja-JP" sz="1600" dirty="0" smtClean="0"/>
                <a:t>)</a:t>
              </a:r>
            </a:p>
            <a:p>
              <a:r>
                <a:rPr lang="en-US" altLang="ja-JP" sz="1600" dirty="0" smtClean="0"/>
                <a:t>(i.e. first padding process)</a:t>
              </a:r>
              <a:endParaRPr kumimoji="1" lang="ja-JP" altLang="en-US" sz="160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007604" y="3717032"/>
              <a:ext cx="3420380" cy="61206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lang="en-US" altLang="ja-JP" sz="1600" dirty="0" smtClean="0"/>
                <a:t>Derive</a:t>
              </a:r>
              <a:r>
                <a:rPr kumimoji="1" lang="en-US" altLang="ja-JP" sz="1600" dirty="0" smtClean="0"/>
                <a:t> a sample value of (</a:t>
              </a:r>
              <a:r>
                <a:rPr kumimoji="1" lang="en-US" altLang="ja-JP" sz="1600" dirty="0" err="1" smtClean="0"/>
                <a:t>xP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yP</a:t>
              </a:r>
              <a:r>
                <a:rPr kumimoji="1" lang="en-US" altLang="ja-JP" sz="1600" dirty="0" smtClean="0"/>
                <a:t>) </a:t>
              </a:r>
              <a:r>
                <a:rPr lang="en-US" altLang="ja-JP" sz="1600" dirty="0" smtClean="0"/>
                <a:t>by </a:t>
              </a:r>
              <a:r>
                <a:rPr lang="en-US" altLang="ja-JP" sz="1600" dirty="0" err="1" smtClean="0"/>
                <a:t>resampling</a:t>
              </a:r>
              <a:endParaRPr kumimoji="1" lang="ja-JP" altLang="en-US" sz="1600" dirty="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971600" y="4581128"/>
              <a:ext cx="3420380" cy="75608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r>
                <a:rPr kumimoji="1" lang="en-US" altLang="ja-JP" sz="1600" dirty="0" smtClean="0"/>
                <a:t>Set / Copy the </a:t>
              </a:r>
              <a:r>
                <a:rPr kumimoji="1" lang="en-US" altLang="ja-JP" sz="1600" dirty="0" smtClean="0"/>
                <a:t>resample value to that of (</a:t>
              </a:r>
              <a:r>
                <a:rPr kumimoji="1" lang="en-US" altLang="ja-JP" sz="1600" dirty="0" err="1" smtClean="0"/>
                <a:t>xP</a:t>
              </a:r>
              <a:r>
                <a:rPr kumimoji="1" lang="en-US" altLang="ja-JP" sz="1600" dirty="0" smtClean="0"/>
                <a:t>, </a:t>
              </a:r>
              <a:r>
                <a:rPr kumimoji="1" lang="en-US" altLang="ja-JP" sz="1600" dirty="0" err="1" smtClean="0"/>
                <a:t>yP</a:t>
              </a:r>
              <a:r>
                <a:rPr kumimoji="1" lang="en-US" altLang="ja-JP" sz="1600" dirty="0" smtClean="0"/>
                <a:t>)</a:t>
              </a:r>
            </a:p>
            <a:p>
              <a:r>
                <a:rPr kumimoji="1" lang="en-US" altLang="ja-JP" sz="1600" dirty="0" smtClean="0"/>
                <a:t> (i.e</a:t>
              </a:r>
              <a:r>
                <a:rPr lang="en-US" altLang="ja-JP" sz="1600" dirty="0" smtClean="0"/>
                <a:t>. second padding process )</a:t>
              </a:r>
              <a:endParaRPr kumimoji="1" lang="ja-JP" altLang="en-US" sz="1600" dirty="0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3268" y="620688"/>
            <a:ext cx="4910732" cy="40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直線コネクタ 17"/>
          <p:cNvCxnSpPr/>
          <p:nvPr/>
        </p:nvCxnSpPr>
        <p:spPr>
          <a:xfrm flipH="1">
            <a:off x="107504" y="4581128"/>
            <a:ext cx="3816424" cy="93610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143508" y="4545124"/>
            <a:ext cx="3708412" cy="10441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 smtClean="0"/>
              <a:t>Experimental results ( common test condition)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1600" dirty="0" smtClean="0"/>
              <a:t>Proposed method is implemented on top of SHM2.0. </a:t>
            </a:r>
          </a:p>
          <a:p>
            <a:r>
              <a:rPr lang="en-US" altLang="ja-JP" sz="1600" dirty="0" smtClean="0"/>
              <a:t>A bug on SHM2.0 which padding process for outside bounds samples is not correct when scaled reference layer offsets are set to positive values is fixed. ( see next page 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BD-Rate gain: No changes compared to SHM2.0 + </a:t>
            </a:r>
            <a:r>
              <a:rPr lang="en-US" altLang="ja-JP" sz="1600" dirty="0" err="1" smtClean="0"/>
              <a:t>bugfix</a:t>
            </a:r>
            <a:endParaRPr lang="en-US" altLang="ja-JP" sz="12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2240868"/>
            <a:ext cx="6419672" cy="4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 bug on SHM2.0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14987"/>
          </a:xfrm>
        </p:spPr>
        <p:txBody>
          <a:bodyPr/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5" name="図 4" descr="ref_pcUsPic_1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1660" y="872716"/>
            <a:ext cx="5943600" cy="334327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16149" y="872716"/>
            <a:ext cx="295275" cy="3343275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326399" y="872716"/>
            <a:ext cx="161925" cy="3343275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16149" y="4082641"/>
            <a:ext cx="5972175" cy="1524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16149" y="872716"/>
            <a:ext cx="5972175" cy="1524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331640" y="4365104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Figure 3: </a:t>
            </a:r>
            <a:r>
              <a:rPr lang="en-US" altLang="ja-JP" sz="1400" dirty="0" err="1" smtClean="0"/>
              <a:t>resampled</a:t>
            </a:r>
            <a:r>
              <a:rPr lang="en-US" altLang="ja-JP" sz="1400" dirty="0" smtClean="0"/>
              <a:t> reference layer (</a:t>
            </a:r>
            <a:r>
              <a:rPr lang="en-US" altLang="ja-JP" sz="1400" dirty="0" err="1" smtClean="0"/>
              <a:t>BQTerrace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bl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qp</a:t>
            </a:r>
            <a:r>
              <a:rPr lang="en-US" altLang="ja-JP" sz="1400" dirty="0" smtClean="0"/>
              <a:t>=26, el </a:t>
            </a:r>
            <a:r>
              <a:rPr lang="en-US" altLang="ja-JP" sz="1400" dirty="0" err="1" smtClean="0"/>
              <a:t>qp</a:t>
            </a:r>
            <a:r>
              <a:rPr lang="en-US" altLang="ja-JP" sz="1400" dirty="0" smtClean="0"/>
              <a:t>=26, </a:t>
            </a:r>
            <a:r>
              <a:rPr lang="en-US" altLang="ja-JP" sz="1400" dirty="0" err="1" smtClean="0"/>
              <a:t>frameNo</a:t>
            </a:r>
            <a:r>
              <a:rPr lang="en-US" altLang="ja-JP" sz="1400" dirty="0" smtClean="0"/>
              <a:t>=1) on SHM2.0. Red boxes indicate padding area on additional test condition.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1511660" y="3284984"/>
            <a:ext cx="324036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1151620" y="3320988"/>
            <a:ext cx="540060" cy="1800200"/>
          </a:xfrm>
          <a:prstGeom prst="line">
            <a:avLst/>
          </a:prstGeom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007604" y="5121188"/>
            <a:ext cx="5215137" cy="626701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u="sng" dirty="0" smtClean="0"/>
              <a:t>The length of left-side padding area is not correct.</a:t>
            </a:r>
          </a:p>
          <a:p>
            <a:r>
              <a:rPr kumimoji="1" lang="en-US" altLang="ja-JP" u="sng" dirty="0" smtClean="0"/>
              <a:t>It </a:t>
            </a:r>
            <a:r>
              <a:rPr kumimoji="1" lang="en-US" altLang="ja-JP" u="sng" dirty="0" err="1" smtClean="0"/>
              <a:t>shoud</a:t>
            </a:r>
            <a:r>
              <a:rPr kumimoji="1" lang="en-US" altLang="ja-JP" u="sng" dirty="0" smtClean="0"/>
              <a:t> be fixed.</a:t>
            </a:r>
            <a:endParaRPr kumimoji="1" lang="ja-JP" altLang="en-US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experimental results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16" name="図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132856"/>
            <a:ext cx="3528392" cy="42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614987"/>
          </a:xfrm>
        </p:spPr>
        <p:txBody>
          <a:bodyPr/>
          <a:lstStyle/>
          <a:p>
            <a:r>
              <a:rPr lang="en-US" altLang="ja-JP" sz="1800" dirty="0" smtClean="0"/>
              <a:t>In order to evaluate coding efficiency when scaled reference layer offsets having positive values, additional tests were done as described in Table 1. </a:t>
            </a:r>
          </a:p>
          <a:p>
            <a:endParaRPr lang="en-US" altLang="ja-JP" sz="1800" dirty="0" smtClean="0"/>
          </a:p>
          <a:p>
            <a:r>
              <a:rPr lang="en-US" altLang="ja-JP" sz="1800" dirty="0" smtClean="0"/>
              <a:t>BD-rate gain( EL only ) : 0.00%, -0.01% and -0.01% for AI 2x, RA 2x and LB 2x compared to SHM2.0 + </a:t>
            </a:r>
            <a:r>
              <a:rPr lang="en-US" altLang="ja-JP" sz="1800" dirty="0" err="1" smtClean="0"/>
              <a:t>bugfix</a:t>
            </a:r>
            <a:r>
              <a:rPr lang="en-US" altLang="ja-JP" sz="1800" dirty="0" smtClean="0"/>
              <a:t>.</a:t>
            </a:r>
            <a:endParaRPr lang="en-US" altLang="ja-JP" sz="1400" dirty="0" smtClean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/>
        </p:nvGraphicFramePr>
        <p:xfrm>
          <a:off x="395536" y="3212976"/>
          <a:ext cx="3708412" cy="2844317"/>
        </p:xfrm>
        <a:graphic>
          <a:graphicData uri="http://schemas.openxmlformats.org/drawingml/2006/table">
            <a:tbl>
              <a:tblPr/>
              <a:tblGrid>
                <a:gridCol w="2088894"/>
                <a:gridCol w="1619518"/>
              </a:tblGrid>
              <a:tr h="2812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Sequences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Class B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The number of frames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Full frame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66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EL resolution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1920x1080 (no change)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51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BL resolution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920x496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(cropped from 960x540)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scaled_ref_layer_left_offset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20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42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scaled_ref_layer_top_offset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22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1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ＭＳ 明朝"/>
                        </a:rPr>
                        <a:t>scaled_ref_layer_right_offset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20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66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ＭＳ 明朝"/>
                        </a:rPr>
                        <a:t>scaled_ref_layer_bottom_offset</a:t>
                      </a:r>
                      <a:endParaRPr lang="ja-JP" sz="12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ＭＳ 明朝"/>
                        </a:rPr>
                        <a:t>22</a:t>
                      </a:r>
                      <a:endParaRPr lang="ja-JP" sz="12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1295636" y="2852936"/>
            <a:ext cx="172982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/>
              <a:t>Table 1: Test condition</a:t>
            </a:r>
            <a:endParaRPr kumimoji="1" lang="ja-JP" altLang="en-US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Conclusion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Remove an additional padding process for outside-bounds samples 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e.g.  ( Clip3( </a:t>
            </a:r>
            <a:r>
              <a:rPr lang="en-US" altLang="ja-JP" dirty="0" err="1" smtClean="0"/>
              <a:t>leftStart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, </a:t>
            </a:r>
            <a:r>
              <a:rPr lang="en-US" altLang="ja-JP" dirty="0" err="1" smtClean="0"/>
              <a:t>rightEnd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 – 1, </a:t>
            </a:r>
            <a:r>
              <a:rPr lang="en-US" altLang="ja-JP" dirty="0" err="1" smtClean="0"/>
              <a:t>xP</a:t>
            </a:r>
            <a:r>
              <a:rPr lang="en-US" altLang="ja-JP" dirty="0" smtClean="0"/>
              <a:t> ), Clip3( </a:t>
            </a:r>
            <a:r>
              <a:rPr lang="en-US" altLang="ja-JP" dirty="0" err="1" smtClean="0"/>
              <a:t>topStart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, </a:t>
            </a:r>
            <a:r>
              <a:rPr lang="en-US" altLang="ja-JP" dirty="0" err="1" smtClean="0"/>
              <a:t>bottomEnd</a:t>
            </a:r>
            <a:r>
              <a:rPr lang="en-US" altLang="ja-JP" baseline="-25000" dirty="0" err="1" smtClean="0"/>
              <a:t>L</a:t>
            </a:r>
            <a:r>
              <a:rPr lang="en-US" altLang="ja-JP" dirty="0" smtClean="0"/>
              <a:t> – 1, </a:t>
            </a:r>
            <a:r>
              <a:rPr lang="en-US" altLang="ja-JP" dirty="0" err="1" smtClean="0"/>
              <a:t>yP</a:t>
            </a:r>
            <a:r>
              <a:rPr lang="en-US" altLang="ja-JP" dirty="0" smtClean="0"/>
              <a:t> ) )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ja-JP" altLang="en-US" dirty="0" smtClean="0"/>
              <a:t>⇒ </a:t>
            </a:r>
            <a:r>
              <a:rPr lang="en-US" altLang="ja-JP" dirty="0" smtClean="0"/>
              <a:t>The modification is beneficial to remove the additional padding process.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Experimatal results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Common Test condition:   No BD-Rate changes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dirty="0" smtClean="0"/>
              <a:t>Additional Test condition: </a:t>
            </a:r>
            <a:br>
              <a:rPr lang="en-US" altLang="ja-JP" dirty="0" smtClean="0"/>
            </a:br>
            <a:r>
              <a:rPr lang="en-US" altLang="ja-JP" dirty="0" smtClean="0"/>
              <a:t>class B, EL:1920x1080, BL:920x496, scaled reference layer offsets are set as follows: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dirty="0" smtClean="0"/>
              <a:t>	</a:t>
            </a:r>
            <a:r>
              <a:rPr lang="en-US" altLang="ja-JP" dirty="0" err="1" smtClean="0"/>
              <a:t>scaled_ref</a:t>
            </a:r>
            <a:r>
              <a:rPr lang="en-US" altLang="ja-JP" dirty="0" smtClean="0"/>
              <a:t> _</a:t>
            </a:r>
            <a:r>
              <a:rPr lang="en-US" altLang="ja-JP" dirty="0" err="1" smtClean="0"/>
              <a:t>layer_left_offset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scaled_ref_layer_right_offset</a:t>
            </a:r>
            <a:r>
              <a:rPr lang="en-US" altLang="ja-JP" dirty="0" smtClean="0"/>
              <a:t> = 20,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dirty="0" smtClean="0"/>
              <a:t>	</a:t>
            </a:r>
            <a:r>
              <a:rPr lang="en-US" altLang="ja-JP" dirty="0" err="1" smtClean="0"/>
              <a:t>scaled_ref_layer_top_offset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scaled_ref_layer_bottom_offset</a:t>
            </a:r>
            <a:r>
              <a:rPr lang="en-US" altLang="ja-JP" dirty="0" smtClean="0"/>
              <a:t> =22</a:t>
            </a:r>
            <a:endParaRPr lang="en-US" altLang="ja-JP" sz="2000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dirty="0" smtClean="0"/>
              <a:t>	BD-rate gain( EL only ) : 0.00%, -0.01% and -0.01% for AI 2x, RA 2x and LB 2x </a:t>
            </a:r>
            <a:br>
              <a:rPr lang="en-US" altLang="ja-JP" dirty="0" smtClean="0"/>
            </a:br>
            <a:endParaRPr lang="en-US" altLang="ja-JP" sz="20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It is recommend to adopt the next SHM and WD.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Many thanks HHI for cross-check.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6675</TotalTime>
  <Words>623</Words>
  <Application>Microsoft Office PowerPoint</Application>
  <PresentationFormat>画面に合わせる (4:3)</PresentationFormat>
  <Paragraphs>173</Paragraphs>
  <Slides>8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符号化グループ</vt:lpstr>
      <vt:lpstr>On resampling process for outside-bounds sample (JCTVC-N0055)</vt:lpstr>
      <vt:lpstr>Summary</vt:lpstr>
      <vt:lpstr>Resampling process for outside-bounds samples in SHM2.0</vt:lpstr>
      <vt:lpstr>Proposed resampling process for outside-bounds samples</vt:lpstr>
      <vt:lpstr>Experimental results ( common test condition)</vt:lpstr>
      <vt:lpstr>A bug on SHM2.0</vt:lpstr>
      <vt:lpstr>Additional experimental results 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3145</cp:revision>
  <dcterms:created xsi:type="dcterms:W3CDTF">2011-03-24T05:19:20Z</dcterms:created>
  <dcterms:modified xsi:type="dcterms:W3CDTF">2013-07-23T08:58:49Z</dcterms:modified>
</cp:coreProperties>
</file>