
<file path=[Content_Types].xml><?xml version="1.0" encoding="utf-8"?>
<Types xmlns="http://schemas.openxmlformats.org/package/2006/content-types">
  <Override PartName="/ppt/slides/slide5.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86" r:id="rId3"/>
    <p:sldId id="287" r:id="rId4"/>
    <p:sldId id="288" r:id="rId5"/>
    <p:sldId id="270" r:id="rId6"/>
  </p:sldIdLst>
  <p:sldSz cx="9144000" cy="6858000" type="screen4x3"/>
  <p:notesSz cx="6797675" cy="9926638"/>
  <p:defaultTextStyle>
    <a:defPPr>
      <a:defRPr lang="ja-JP"/>
    </a:defPPr>
    <a:lvl1pPr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8F0"/>
    <a:srgbClr val="66F153"/>
    <a:srgbClr val="7BCBF3"/>
  </p:clrMru>
</p:presentationPr>
</file>

<file path=ppt/tableStyles.xml><?xml version="1.0" encoding="utf-8"?>
<a:tblStyleLst xmlns:a="http://schemas.openxmlformats.org/drawingml/2006/main" def="{5C22544A-7EE6-4342-B048-85BDC9FD1C3A}">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41" autoAdjust="0"/>
    <p:restoredTop sz="94660"/>
  </p:normalViewPr>
  <p:slideViewPr>
    <p:cSldViewPr>
      <p:cViewPr>
        <p:scale>
          <a:sx n="100" d="100"/>
          <a:sy n="100" d="100"/>
        </p:scale>
        <p:origin x="-174" y="-672"/>
      </p:cViewPr>
      <p:guideLst>
        <p:guide orient="horz" pos="2160"/>
        <p:guide pos="2880"/>
      </p:guideLst>
    </p:cSldViewPr>
  </p:slideViewPr>
  <p:notesTextViewPr>
    <p:cViewPr>
      <p:scale>
        <a:sx n="100" d="100"/>
        <a:sy n="100" d="100"/>
      </p:scale>
      <p:origin x="0" y="0"/>
    </p:cViewPr>
  </p:notesText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1"/>
            <a:ext cx="2945862" cy="497333"/>
          </a:xfrm>
          <a:prstGeom prst="rect">
            <a:avLst/>
          </a:prstGeom>
        </p:spPr>
        <p:txBody>
          <a:bodyPr vert="horz" lIns="91432" tIns="45716" rIns="91432" bIns="45716"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50294" y="1"/>
            <a:ext cx="2945862" cy="497333"/>
          </a:xfrm>
          <a:prstGeom prst="rect">
            <a:avLst/>
          </a:prstGeom>
        </p:spPr>
        <p:txBody>
          <a:bodyPr vert="horz" lIns="91432" tIns="45716" rIns="91432" bIns="45716" rtlCol="0"/>
          <a:lstStyle>
            <a:lvl1pPr algn="r" fontAlgn="auto">
              <a:spcBef>
                <a:spcPts val="0"/>
              </a:spcBef>
              <a:spcAft>
                <a:spcPts val="0"/>
              </a:spcAft>
              <a:defRPr sz="1200">
                <a:latin typeface="+mn-lt"/>
                <a:ea typeface="+mn-ea"/>
              </a:defRPr>
            </a:lvl1pPr>
          </a:lstStyle>
          <a:p>
            <a:pPr>
              <a:defRPr/>
            </a:pPr>
            <a:fld id="{4F411214-10D1-4335-B5EF-095B376D528C}" type="datetimeFigureOut">
              <a:rPr lang="ja-JP" altLang="en-US"/>
              <a:pPr>
                <a:defRPr/>
              </a:pPr>
              <a:t>2013/7/22</a:t>
            </a:fld>
            <a:endParaRPr lang="ja-JP" altLang="en-US" dirty="0"/>
          </a:p>
        </p:txBody>
      </p:sp>
      <p:sp>
        <p:nvSpPr>
          <p:cNvPr id="4" name="スライド イメージ プレースホルダ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32" tIns="45716" rIns="91432" bIns="45716" rtlCol="0" anchor="ctr"/>
          <a:lstStyle/>
          <a:p>
            <a:pPr lvl="0"/>
            <a:endParaRPr lang="ja-JP" altLang="en-US" noProof="0" dirty="0"/>
          </a:p>
        </p:txBody>
      </p:sp>
      <p:sp>
        <p:nvSpPr>
          <p:cNvPr id="5" name="ノート プレースホルダ 4"/>
          <p:cNvSpPr>
            <a:spLocks noGrp="1"/>
          </p:cNvSpPr>
          <p:nvPr>
            <p:ph type="body" sz="quarter" idx="3"/>
          </p:nvPr>
        </p:nvSpPr>
        <p:spPr>
          <a:xfrm>
            <a:off x="679464" y="4714653"/>
            <a:ext cx="5438748" cy="4466756"/>
          </a:xfrm>
          <a:prstGeom prst="rect">
            <a:avLst/>
          </a:prstGeom>
        </p:spPr>
        <p:txBody>
          <a:bodyPr vert="horz" lIns="91432" tIns="45716" rIns="91432" bIns="45716"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 5"/>
          <p:cNvSpPr>
            <a:spLocks noGrp="1"/>
          </p:cNvSpPr>
          <p:nvPr>
            <p:ph type="ftr" sz="quarter" idx="4"/>
          </p:nvPr>
        </p:nvSpPr>
        <p:spPr>
          <a:xfrm>
            <a:off x="0" y="9427766"/>
            <a:ext cx="2945862" cy="497332"/>
          </a:xfrm>
          <a:prstGeom prst="rect">
            <a:avLst/>
          </a:prstGeom>
        </p:spPr>
        <p:txBody>
          <a:bodyPr vert="horz" lIns="91432" tIns="45716" rIns="91432" bIns="45716"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50294" y="9427766"/>
            <a:ext cx="2945862" cy="497332"/>
          </a:xfrm>
          <a:prstGeom prst="rect">
            <a:avLst/>
          </a:prstGeom>
        </p:spPr>
        <p:txBody>
          <a:bodyPr vert="horz" lIns="91432" tIns="45716" rIns="91432" bIns="45716" rtlCol="0" anchor="b"/>
          <a:lstStyle>
            <a:lvl1pPr algn="r" fontAlgn="auto">
              <a:spcBef>
                <a:spcPts val="0"/>
              </a:spcBef>
              <a:spcAft>
                <a:spcPts val="0"/>
              </a:spcAft>
              <a:defRPr sz="1200">
                <a:latin typeface="+mn-lt"/>
                <a:ea typeface="+mn-ea"/>
              </a:defRPr>
            </a:lvl1pPr>
          </a:lstStyle>
          <a:p>
            <a:pPr>
              <a:defRPr/>
            </a:pPr>
            <a:fld id="{F5487424-4F12-43FD-9D67-797371138C79}" type="slidenum">
              <a:rPr lang="ja-JP" altLang="en-US"/>
              <a:pPr>
                <a:defRPr/>
              </a:pPr>
              <a:t>&lt;#&gt;</a:t>
            </a:fld>
            <a:endParaRPr lang="ja-JP"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タイトル スライド">
    <p:bg>
      <p:bgRef idx="1002">
        <a:schemeClr val="bg2"/>
      </p:bgRef>
    </p:bg>
    <p:spTree>
      <p:nvGrpSpPr>
        <p:cNvPr id="1" name=""/>
        <p:cNvGrpSpPr/>
        <p:nvPr/>
      </p:nvGrpSpPr>
      <p:grpSpPr>
        <a:xfrm>
          <a:off x="0" y="0"/>
          <a:ext cx="0" cy="0"/>
          <a:chOff x="0" y="0"/>
          <a:chExt cx="0" cy="0"/>
        </a:xfrm>
      </p:grpSpPr>
      <p:sp>
        <p:nvSpPr>
          <p:cNvPr id="5" name="正方形/長方形 4"/>
          <p:cNvSpPr/>
          <p:nvPr/>
        </p:nvSpPr>
        <p:spPr bwMode="ltGray">
          <a:xfrm>
            <a:off x="0" y="0"/>
            <a:ext cx="9144000" cy="5135563"/>
          </a:xfrm>
          <a:prstGeom prst="rect">
            <a:avLst/>
          </a:prstGeom>
          <a:solidFill>
            <a:schemeClr val="accent3">
              <a:lumMod val="50000"/>
            </a:schemeClr>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kumimoji="0" lang="en-US" dirty="0"/>
          </a:p>
        </p:txBody>
      </p:sp>
      <p:sp>
        <p:nvSpPr>
          <p:cNvPr id="6" name="正方形/長方形 5"/>
          <p:cNvSpPr/>
          <p:nvPr/>
        </p:nvSpPr>
        <p:spPr bwMode="invGray">
          <a:xfrm>
            <a:off x="0" y="5127625"/>
            <a:ext cx="9144000" cy="46038"/>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kumimoji="0" lang="en-US" dirty="0"/>
          </a:p>
        </p:txBody>
      </p:sp>
      <p:sp>
        <p:nvSpPr>
          <p:cNvPr id="2" name="タイトル 1"/>
          <p:cNvSpPr>
            <a:spLocks noGrp="1"/>
          </p:cNvSpPr>
          <p:nvPr>
            <p:ph type="ctrTitle"/>
          </p:nvPr>
        </p:nvSpPr>
        <p:spPr>
          <a:xfrm>
            <a:off x="685800" y="1571612"/>
            <a:ext cx="8077200" cy="787532"/>
          </a:xfrm>
        </p:spPr>
        <p:txBody>
          <a:bodyPr tIns="0" bIns="0" anchor="t"/>
          <a:lstStyle>
            <a:lvl1pPr algn="ctr">
              <a:defRPr sz="3600" b="1">
                <a:solidFill>
                  <a:schemeClr val="tx1"/>
                </a:solidFill>
              </a:defRPr>
            </a:lvl1pPr>
            <a:extLst/>
          </a:lstStyle>
          <a:p>
            <a:r>
              <a:rPr lang="ja-JP" altLang="en-US" smtClean="0"/>
              <a:t>マスタ タイトルの書式設定</a:t>
            </a:r>
            <a:endParaRPr lang="en-US" dirty="0"/>
          </a:p>
        </p:txBody>
      </p:sp>
      <p:sp>
        <p:nvSpPr>
          <p:cNvPr id="3" name="サブタイトル 2"/>
          <p:cNvSpPr>
            <a:spLocks noGrp="1"/>
          </p:cNvSpPr>
          <p:nvPr>
            <p:ph type="subTitle" idx="1"/>
          </p:nvPr>
        </p:nvSpPr>
        <p:spPr>
          <a:xfrm>
            <a:off x="685801" y="3143248"/>
            <a:ext cx="8077200" cy="1113862"/>
          </a:xfrm>
        </p:spPr>
        <p:txBody>
          <a:bodyPr lIns="118872" tIns="0" rIns="45720" bIns="0" anchor="b"/>
          <a:lstStyle>
            <a:lvl1pPr marL="0" indent="0" algn="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lang="ja-JP" altLang="en-US" smtClean="0"/>
              <a:t>マスタ サブタイトルの書式設定</a:t>
            </a:r>
            <a:endParaRPr lang="en-US" dirty="0"/>
          </a:p>
        </p:txBody>
      </p:sp>
      <p:sp>
        <p:nvSpPr>
          <p:cNvPr id="15" name="コンテンツ プレースホルダ 14"/>
          <p:cNvSpPr>
            <a:spLocks noGrp="1"/>
          </p:cNvSpPr>
          <p:nvPr>
            <p:ph sz="quarter" idx="10"/>
          </p:nvPr>
        </p:nvSpPr>
        <p:spPr>
          <a:xfrm>
            <a:off x="571472" y="6429396"/>
            <a:ext cx="2428875" cy="285750"/>
          </a:xfrm>
        </p:spPr>
        <p:txBody>
          <a:bodyPr>
            <a:noAutofit/>
          </a:bodyPr>
          <a:lstStyle>
            <a:lvl1pPr>
              <a:defRPr sz="1200"/>
            </a:lvl1pPr>
            <a:lvl2pPr>
              <a:defRPr sz="1200"/>
            </a:lvl2pPr>
            <a:lvl3pPr>
              <a:defRPr sz="1200"/>
            </a:lvl3pPr>
            <a:lvl4pPr>
              <a:defRPr sz="1200"/>
            </a:lvl4pPr>
            <a:lvl5pPr>
              <a:defRPr sz="1200"/>
            </a:lvl5pPr>
          </a:lstStyle>
          <a:p>
            <a:pPr lvl="0"/>
            <a:r>
              <a:rPr lang="ja-JP" altLang="en-US" smtClean="0"/>
              <a:t>マスタ テキストの書式設定</a:t>
            </a:r>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97080"/>
            <a:ext cx="8229600" cy="416032"/>
          </a:xfrm>
        </p:spPr>
        <p:txBody>
          <a:bodyPr/>
          <a:lstStyle>
            <a:lvl1pPr>
              <a:defRPr sz="2800"/>
            </a:lvl1pPr>
            <a:extLst/>
          </a:lstStyle>
          <a:p>
            <a:r>
              <a:rPr lang="ja-JP" altLang="en-US" smtClean="0"/>
              <a:t>マスタ タイトルの書式設定</a:t>
            </a:r>
            <a:endParaRPr lang="en-US" dirty="0"/>
          </a:p>
        </p:txBody>
      </p:sp>
      <p:sp>
        <p:nvSpPr>
          <p:cNvPr id="3" name="コンテンツ プレースホルダ 2"/>
          <p:cNvSpPr>
            <a:spLocks noGrp="1"/>
          </p:cNvSpPr>
          <p:nvPr>
            <p:ph idx="1"/>
          </p:nvPr>
        </p:nvSpPr>
        <p:spPr/>
        <p:txBody>
          <a:bodyPr/>
          <a:lstStyle>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3"/>
          <p:cNvSpPr>
            <a:spLocks noGrp="1"/>
          </p:cNvSpPr>
          <p:nvPr>
            <p:ph type="dt" sz="half" idx="10"/>
          </p:nvPr>
        </p:nvSpPr>
        <p:spPr/>
        <p:txBody>
          <a:bodyPr/>
          <a:lstStyle>
            <a:lvl1pPr>
              <a:defRPr sz="1200">
                <a:solidFill>
                  <a:schemeClr val="tx1">
                    <a:tint val="95000"/>
                  </a:schemeClr>
                </a:solidFill>
              </a:defRPr>
            </a:lvl1pPr>
          </a:lstStyle>
          <a:p>
            <a:pPr>
              <a:defRPr/>
            </a:pPr>
            <a:fld id="{901BCA6F-7E12-4952-972F-7A006C7FFD5C}" type="datetime1">
              <a:rPr lang="ja-JP" altLang="en-US"/>
              <a:pPr>
                <a:defRPr/>
              </a:pPr>
              <a:t>2013/7/22</a:t>
            </a:fld>
            <a:endParaRPr lang="ja-JP" altLang="en-US" dirty="0"/>
          </a:p>
        </p:txBody>
      </p:sp>
      <p:sp>
        <p:nvSpPr>
          <p:cNvPr id="5" name="フッター プレースホルダ 4"/>
          <p:cNvSpPr>
            <a:spLocks noGrp="1"/>
          </p:cNvSpPr>
          <p:nvPr>
            <p:ph type="ftr" sz="quarter" idx="11"/>
          </p:nvPr>
        </p:nvSpPr>
        <p:spPr/>
        <p:txBody>
          <a:bodyPr/>
          <a:lstStyle>
            <a:lvl1pPr algn="l">
              <a:defRPr sz="1200">
                <a:solidFill>
                  <a:schemeClr val="tx1">
                    <a:tint val="95000"/>
                  </a:schemeClr>
                </a:solidFill>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sz="1200">
                <a:solidFill>
                  <a:schemeClr val="tx1">
                    <a:tint val="95000"/>
                  </a:schemeClr>
                </a:solidFill>
              </a:defRPr>
            </a:lvl1pPr>
          </a:lstStyle>
          <a:p>
            <a:pPr>
              <a:defRPr/>
            </a:pPr>
            <a:fld id="{C90D651E-858F-4495-ADC9-7922E391B54B}" type="slidenum">
              <a:rPr lang="ja-JP" altLang="en-US"/>
              <a:pPr>
                <a:defRPr/>
              </a:pPr>
              <a:t>&lt;#&gt;</a:t>
            </a:fld>
            <a:endParaRPr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sz="1200">
                <a:solidFill>
                  <a:schemeClr val="tx1">
                    <a:tint val="95000"/>
                  </a:schemeClr>
                </a:solidFill>
              </a:defRPr>
            </a:lvl1pPr>
          </a:lstStyle>
          <a:p>
            <a:pPr>
              <a:defRPr/>
            </a:pPr>
            <a:fld id="{60AF01F5-8985-4CFB-AC5A-808BF2EF5893}" type="datetime1">
              <a:rPr lang="ja-JP" altLang="en-US"/>
              <a:pPr>
                <a:defRPr/>
              </a:pPr>
              <a:t>2013/7/22</a:t>
            </a:fld>
            <a:endParaRPr lang="ja-JP" altLang="en-US" dirty="0"/>
          </a:p>
        </p:txBody>
      </p:sp>
      <p:sp>
        <p:nvSpPr>
          <p:cNvPr id="3" name="フッター プレースホルダ 2"/>
          <p:cNvSpPr>
            <a:spLocks noGrp="1"/>
          </p:cNvSpPr>
          <p:nvPr>
            <p:ph type="ftr" sz="quarter" idx="11"/>
          </p:nvPr>
        </p:nvSpPr>
        <p:spPr/>
        <p:txBody>
          <a:bodyPr/>
          <a:lstStyle>
            <a:lvl1pPr algn="l">
              <a:defRPr sz="1200">
                <a:solidFill>
                  <a:schemeClr val="tx1">
                    <a:tint val="95000"/>
                  </a:schemeClr>
                </a:solidFill>
              </a:defRPr>
            </a:lvl1pPr>
          </a:lstStyle>
          <a:p>
            <a:pPr>
              <a:defRPr/>
            </a:pPr>
            <a:endParaRPr lang="ja-JP" altLang="en-US"/>
          </a:p>
        </p:txBody>
      </p:sp>
      <p:sp>
        <p:nvSpPr>
          <p:cNvPr id="4" name="スライド番号プレースホルダ 3"/>
          <p:cNvSpPr>
            <a:spLocks noGrp="1"/>
          </p:cNvSpPr>
          <p:nvPr>
            <p:ph type="sldNum" sz="quarter" idx="12"/>
          </p:nvPr>
        </p:nvSpPr>
        <p:spPr/>
        <p:txBody>
          <a:bodyPr/>
          <a:lstStyle>
            <a:lvl1pPr>
              <a:defRPr sz="1200">
                <a:solidFill>
                  <a:schemeClr val="tx1">
                    <a:tint val="95000"/>
                  </a:schemeClr>
                </a:solidFill>
              </a:defRPr>
            </a:lvl1pPr>
          </a:lstStyle>
          <a:p>
            <a:pPr>
              <a:defRPr/>
            </a:pPr>
            <a:fld id="{D1D034A5-BB9D-4B78-9271-9EB69F909255}" type="slidenum">
              <a:rPr lang="ja-JP" altLang="en-US"/>
              <a:pPr>
                <a:defRPr/>
              </a:pPr>
              <a:t>&lt;#&gt;</a:t>
            </a:fld>
            <a:endParaRPr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4" descr="C:\Documents and Settings\yasugi\My Documents\My Pictures\sharplogo.gif"/>
          <p:cNvPicPr>
            <a:picLocks noChangeAspect="1" noChangeArrowheads="1"/>
          </p:cNvPicPr>
          <p:nvPr userDrawn="1"/>
        </p:nvPicPr>
        <p:blipFill>
          <a:blip r:embed="rId5" cstate="print"/>
          <a:srcRect/>
          <a:stretch>
            <a:fillRect/>
          </a:stretch>
        </p:blipFill>
        <p:spPr bwMode="auto">
          <a:xfrm>
            <a:off x="107950" y="6488113"/>
            <a:ext cx="1543050" cy="369887"/>
          </a:xfrm>
          <a:prstGeom prst="rect">
            <a:avLst/>
          </a:prstGeom>
          <a:noFill/>
          <a:ln w="9525">
            <a:noFill/>
            <a:miter lim="800000"/>
            <a:headEnd/>
            <a:tailEnd/>
          </a:ln>
        </p:spPr>
      </p:pic>
      <p:sp>
        <p:nvSpPr>
          <p:cNvPr id="10" name="正方形/長方形 9"/>
          <p:cNvSpPr/>
          <p:nvPr/>
        </p:nvSpPr>
        <p:spPr bwMode="invGray">
          <a:xfrm>
            <a:off x="0" y="596900"/>
            <a:ext cx="9144000" cy="17463"/>
          </a:xfrm>
          <a:prstGeom prst="rect">
            <a:avLst/>
          </a:prstGeom>
          <a:solidFill>
            <a:srgbClr val="002060"/>
          </a:solidFill>
          <a:ln w="48000" cap="flat" cmpd="thickThin" algn="ctr">
            <a:noFill/>
            <a:prstDash val="solid"/>
          </a:ln>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kumimoji="0" lang="en-US" dirty="0"/>
          </a:p>
        </p:txBody>
      </p:sp>
      <p:sp>
        <p:nvSpPr>
          <p:cNvPr id="7" name="正方形/長方形 6"/>
          <p:cNvSpPr/>
          <p:nvPr/>
        </p:nvSpPr>
        <p:spPr bwMode="ltGray">
          <a:xfrm>
            <a:off x="0" y="0"/>
            <a:ext cx="9144000" cy="571500"/>
          </a:xfrm>
          <a:prstGeom prst="rect">
            <a:avLst/>
          </a:prstGeom>
          <a:solidFill>
            <a:schemeClr val="accent3">
              <a:lumMod val="50000"/>
            </a:schemeClr>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kumimoji="0" lang="en-US" dirty="0"/>
          </a:p>
        </p:txBody>
      </p:sp>
      <p:sp>
        <p:nvSpPr>
          <p:cNvPr id="1028" name="タイトル プレースホルダ 1"/>
          <p:cNvSpPr>
            <a:spLocks noGrp="1"/>
          </p:cNvSpPr>
          <p:nvPr>
            <p:ph type="title"/>
          </p:nvPr>
        </p:nvSpPr>
        <p:spPr bwMode="auto">
          <a:xfrm>
            <a:off x="457200" y="84138"/>
            <a:ext cx="8229600" cy="419100"/>
          </a:xfrm>
          <a:prstGeom prst="rect">
            <a:avLst/>
          </a:prstGeom>
          <a:noFill/>
          <a:ln w="9525">
            <a:noFill/>
            <a:miter lim="800000"/>
            <a:headEnd/>
            <a:tailEnd/>
          </a:ln>
        </p:spPr>
        <p:txBody>
          <a:bodyPr vert="horz" wrap="square" lIns="91440" tIns="45720" rIns="45720" bIns="45720" numCol="1" anchor="ctr" anchorCtr="0" compatLnSpc="1">
            <a:prstTxWarp prst="textNoShape">
              <a:avLst/>
            </a:prstTxWarp>
          </a:bodyPr>
          <a:lstStyle/>
          <a:p>
            <a:pPr lvl="0"/>
            <a:r>
              <a:rPr lang="ja-JP" altLang="en-US" smtClean="0"/>
              <a:t>マスタタイトル </a:t>
            </a:r>
            <a:r>
              <a:rPr lang="en-US" altLang="ja-JP" smtClean="0"/>
              <a:t>(Master Title)</a:t>
            </a:r>
            <a:endParaRPr lang="ja-JP" altLang="en-US" smtClean="0"/>
          </a:p>
        </p:txBody>
      </p:sp>
      <p:sp>
        <p:nvSpPr>
          <p:cNvPr id="1029" name="テキスト プレースホルダ 2"/>
          <p:cNvSpPr>
            <a:spLocks noGrp="1"/>
          </p:cNvSpPr>
          <p:nvPr>
            <p:ph type="body" idx="1"/>
          </p:nvPr>
        </p:nvSpPr>
        <p:spPr bwMode="auto">
          <a:xfrm>
            <a:off x="457200" y="785813"/>
            <a:ext cx="8229600" cy="5614987"/>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477000"/>
            <a:ext cx="2133600" cy="274638"/>
          </a:xfrm>
          <a:prstGeom prst="rect">
            <a:avLst/>
          </a:prstGeom>
        </p:spPr>
        <p:txBody>
          <a:bodyPr vert="horz" lIns="109728" rIns="45720" bIns="0" rtlCol="0" anchor="b"/>
          <a:lstStyle>
            <a:lvl1pPr algn="l" eaLnBrk="1" fontAlgn="auto" latinLnBrk="0" hangingPunct="1">
              <a:spcBef>
                <a:spcPts val="0"/>
              </a:spcBef>
              <a:spcAft>
                <a:spcPts val="0"/>
              </a:spcAft>
              <a:defRPr kumimoji="1" sz="1000">
                <a:solidFill>
                  <a:schemeClr val="tx1"/>
                </a:solidFill>
                <a:latin typeface="+mn-lt"/>
                <a:ea typeface="+mn-ea"/>
              </a:defRPr>
            </a:lvl1pPr>
            <a:extLst/>
          </a:lstStyle>
          <a:p>
            <a:pPr>
              <a:defRPr/>
            </a:pPr>
            <a:fld id="{3516AB99-F586-4AA3-B7A5-43F854553020}" type="datetime1">
              <a:rPr lang="ja-JP" altLang="en-US"/>
              <a:pPr>
                <a:defRPr/>
              </a:pPr>
              <a:t>2013/7/22</a:t>
            </a:fld>
            <a:endParaRPr lang="ja-JP" altLang="en-US" dirty="0"/>
          </a:p>
        </p:txBody>
      </p:sp>
      <p:sp>
        <p:nvSpPr>
          <p:cNvPr id="5" name="フッター プレースホルダ 4"/>
          <p:cNvSpPr>
            <a:spLocks noGrp="1"/>
          </p:cNvSpPr>
          <p:nvPr>
            <p:ph type="ftr" sz="quarter" idx="3"/>
          </p:nvPr>
        </p:nvSpPr>
        <p:spPr>
          <a:xfrm>
            <a:off x="2640013" y="6477000"/>
            <a:ext cx="5508625" cy="274638"/>
          </a:xfrm>
          <a:prstGeom prst="rect">
            <a:avLst/>
          </a:prstGeom>
        </p:spPr>
        <p:txBody>
          <a:bodyPr vert="horz" lIns="45720" rIns="45720" bIns="0" rtlCol="0" anchor="b"/>
          <a:lstStyle>
            <a:lvl1pPr algn="r" eaLnBrk="1" fontAlgn="auto" latinLnBrk="0" hangingPunct="1">
              <a:spcBef>
                <a:spcPts val="0"/>
              </a:spcBef>
              <a:spcAft>
                <a:spcPts val="0"/>
              </a:spcAft>
              <a:defRPr kumimoji="1" sz="1000">
                <a:solidFill>
                  <a:schemeClr val="tx1"/>
                </a:solidFill>
                <a:latin typeface="+mn-lt"/>
                <a:ea typeface="+mn-ea"/>
              </a:defRPr>
            </a:lvl1pPr>
            <a:extLst/>
          </a:lstStyle>
          <a:p>
            <a:pPr>
              <a:defRPr/>
            </a:pPr>
            <a:endParaRPr lang="ja-JP" altLang="en-US"/>
          </a:p>
        </p:txBody>
      </p:sp>
      <p:sp>
        <p:nvSpPr>
          <p:cNvPr id="6" name="スライド番号プレースホルダ 5"/>
          <p:cNvSpPr>
            <a:spLocks noGrp="1"/>
          </p:cNvSpPr>
          <p:nvPr>
            <p:ph type="sldNum" sz="quarter" idx="4"/>
          </p:nvPr>
        </p:nvSpPr>
        <p:spPr>
          <a:xfrm>
            <a:off x="8204200" y="6477000"/>
            <a:ext cx="733425" cy="274638"/>
          </a:xfrm>
          <a:prstGeom prst="rect">
            <a:avLst/>
          </a:prstGeom>
        </p:spPr>
        <p:txBody>
          <a:bodyPr vert="horz" bIns="0" rtlCol="0" anchor="b"/>
          <a:lstStyle>
            <a:lvl1pPr algn="r" eaLnBrk="1" fontAlgn="auto" latinLnBrk="0" hangingPunct="1">
              <a:spcBef>
                <a:spcPts val="0"/>
              </a:spcBef>
              <a:spcAft>
                <a:spcPts val="0"/>
              </a:spcAft>
              <a:defRPr kumimoji="1" sz="1400">
                <a:solidFill>
                  <a:schemeClr val="tx2">
                    <a:shade val="50000"/>
                  </a:schemeClr>
                </a:solidFill>
                <a:latin typeface="+mn-lt"/>
                <a:ea typeface="+mn-ea"/>
              </a:defRPr>
            </a:lvl1pPr>
            <a:extLst/>
          </a:lstStyle>
          <a:p>
            <a:pPr>
              <a:defRPr/>
            </a:pPr>
            <a:fld id="{94EA9006-7528-46C7-9D90-8D71DCC2BD72}" type="slidenum">
              <a:rPr lang="ja-JP" altLang="en-US"/>
              <a:pPr>
                <a:defRPr/>
              </a:pPr>
              <a:t>&lt;#&gt;</a:t>
            </a:fld>
            <a:endParaRPr lang="ja-JP" altLang="en-US" dirty="0"/>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Lst>
  <p:hf hdr="0" ftr="0" dt="0"/>
  <p:txStyles>
    <p:titleStyle>
      <a:lvl1pPr algn="l" rtl="0" eaLnBrk="0" fontAlgn="base" hangingPunct="0">
        <a:spcBef>
          <a:spcPct val="0"/>
        </a:spcBef>
        <a:spcAft>
          <a:spcPct val="0"/>
        </a:spcAft>
        <a:defRPr kumimoji="1" sz="2800" b="1" kern="1200">
          <a:solidFill>
            <a:schemeClr val="bg1"/>
          </a:solidFill>
          <a:latin typeface="+mj-lt"/>
          <a:ea typeface="+mj-ea"/>
          <a:cs typeface="+mj-cs"/>
        </a:defRPr>
      </a:lvl1pPr>
      <a:lvl2pPr algn="l" rtl="0" eaLnBrk="0" fontAlgn="base" hangingPunct="0">
        <a:spcBef>
          <a:spcPct val="0"/>
        </a:spcBef>
        <a:spcAft>
          <a:spcPct val="0"/>
        </a:spcAft>
        <a:defRPr kumimoji="1" sz="2800" b="1">
          <a:solidFill>
            <a:schemeClr val="bg1"/>
          </a:solidFill>
          <a:latin typeface="Tahoma" pitchFamily="34" charset="0"/>
          <a:ea typeface="ＭＳ Ｐゴシック" charset="-128"/>
        </a:defRPr>
      </a:lvl2pPr>
      <a:lvl3pPr algn="l" rtl="0" eaLnBrk="0" fontAlgn="base" hangingPunct="0">
        <a:spcBef>
          <a:spcPct val="0"/>
        </a:spcBef>
        <a:spcAft>
          <a:spcPct val="0"/>
        </a:spcAft>
        <a:defRPr kumimoji="1" sz="2800" b="1">
          <a:solidFill>
            <a:schemeClr val="bg1"/>
          </a:solidFill>
          <a:latin typeface="Tahoma" pitchFamily="34" charset="0"/>
          <a:ea typeface="ＭＳ Ｐゴシック" charset="-128"/>
        </a:defRPr>
      </a:lvl3pPr>
      <a:lvl4pPr algn="l" rtl="0" eaLnBrk="0" fontAlgn="base" hangingPunct="0">
        <a:spcBef>
          <a:spcPct val="0"/>
        </a:spcBef>
        <a:spcAft>
          <a:spcPct val="0"/>
        </a:spcAft>
        <a:defRPr kumimoji="1" sz="2800" b="1">
          <a:solidFill>
            <a:schemeClr val="bg1"/>
          </a:solidFill>
          <a:latin typeface="Tahoma" pitchFamily="34" charset="0"/>
          <a:ea typeface="ＭＳ Ｐゴシック" charset="-128"/>
        </a:defRPr>
      </a:lvl4pPr>
      <a:lvl5pPr algn="l" rtl="0" eaLnBrk="0" fontAlgn="base" hangingPunct="0">
        <a:spcBef>
          <a:spcPct val="0"/>
        </a:spcBef>
        <a:spcAft>
          <a:spcPct val="0"/>
        </a:spcAft>
        <a:defRPr kumimoji="1" sz="2800" b="1">
          <a:solidFill>
            <a:schemeClr val="bg1"/>
          </a:solidFill>
          <a:latin typeface="Tahoma" pitchFamily="34" charset="0"/>
          <a:ea typeface="ＭＳ Ｐゴシック" charset="-128"/>
        </a:defRPr>
      </a:lvl5pPr>
      <a:lvl6pPr marL="457200" algn="l" rtl="0" eaLnBrk="1" fontAlgn="base" hangingPunct="1">
        <a:spcBef>
          <a:spcPct val="0"/>
        </a:spcBef>
        <a:spcAft>
          <a:spcPct val="0"/>
        </a:spcAft>
        <a:defRPr kumimoji="1" sz="2800" b="1">
          <a:solidFill>
            <a:schemeClr val="bg1"/>
          </a:solidFill>
          <a:latin typeface="Verdana" pitchFamily="34" charset="0"/>
          <a:ea typeface="HGｺﾞｼｯｸM" pitchFamily="49" charset="-128"/>
        </a:defRPr>
      </a:lvl6pPr>
      <a:lvl7pPr marL="914400" algn="l" rtl="0" eaLnBrk="1" fontAlgn="base" hangingPunct="1">
        <a:spcBef>
          <a:spcPct val="0"/>
        </a:spcBef>
        <a:spcAft>
          <a:spcPct val="0"/>
        </a:spcAft>
        <a:defRPr kumimoji="1" sz="2800" b="1">
          <a:solidFill>
            <a:schemeClr val="bg1"/>
          </a:solidFill>
          <a:latin typeface="Verdana" pitchFamily="34" charset="0"/>
          <a:ea typeface="HGｺﾞｼｯｸM" pitchFamily="49" charset="-128"/>
        </a:defRPr>
      </a:lvl7pPr>
      <a:lvl8pPr marL="1371600" algn="l" rtl="0" eaLnBrk="1" fontAlgn="base" hangingPunct="1">
        <a:spcBef>
          <a:spcPct val="0"/>
        </a:spcBef>
        <a:spcAft>
          <a:spcPct val="0"/>
        </a:spcAft>
        <a:defRPr kumimoji="1" sz="2800" b="1">
          <a:solidFill>
            <a:schemeClr val="bg1"/>
          </a:solidFill>
          <a:latin typeface="Verdana" pitchFamily="34" charset="0"/>
          <a:ea typeface="HGｺﾞｼｯｸM" pitchFamily="49" charset="-128"/>
        </a:defRPr>
      </a:lvl8pPr>
      <a:lvl9pPr marL="1828800" algn="l" rtl="0" eaLnBrk="1" fontAlgn="base" hangingPunct="1">
        <a:spcBef>
          <a:spcPct val="0"/>
        </a:spcBef>
        <a:spcAft>
          <a:spcPct val="0"/>
        </a:spcAft>
        <a:defRPr kumimoji="1" sz="2800" b="1">
          <a:solidFill>
            <a:schemeClr val="bg1"/>
          </a:solidFill>
          <a:latin typeface="Verdana" pitchFamily="34" charset="0"/>
          <a:ea typeface="HGｺﾞｼｯｸM" pitchFamily="49" charset="-128"/>
        </a:defRPr>
      </a:lvl9pPr>
      <a:extLst/>
    </p:titleStyle>
    <p:bodyStyle>
      <a:lvl1pPr marL="360363" indent="-241300" algn="l" rtl="0" eaLnBrk="0" fontAlgn="base" hangingPunct="0">
        <a:spcBef>
          <a:spcPct val="0"/>
        </a:spcBef>
        <a:spcAft>
          <a:spcPct val="0"/>
        </a:spcAft>
        <a:buClr>
          <a:srgbClr val="0E2C3E"/>
        </a:buClr>
        <a:buSzPct val="80000"/>
        <a:buFont typeface="Wingdings 2" pitchFamily="18" charset="2"/>
        <a:buChar char=""/>
        <a:defRPr kumimoji="1" sz="2400" kern="1200">
          <a:solidFill>
            <a:schemeClr val="tx1"/>
          </a:solidFill>
          <a:latin typeface="+mn-lt"/>
          <a:ea typeface="+mn-ea"/>
          <a:cs typeface="+mn-cs"/>
        </a:defRPr>
      </a:lvl1pPr>
      <a:lvl2pPr marL="622300" indent="-261938" algn="l" rtl="0" eaLnBrk="0" fontAlgn="base" hangingPunct="0">
        <a:spcBef>
          <a:spcPct val="20000"/>
        </a:spcBef>
        <a:spcAft>
          <a:spcPct val="0"/>
        </a:spcAft>
        <a:buClr>
          <a:srgbClr val="14425D"/>
        </a:buClr>
        <a:buSzPct val="90000"/>
        <a:buFont typeface="Wingdings" pitchFamily="2" charset="2"/>
        <a:buChar char=""/>
        <a:defRPr kumimoji="1" sz="2000" kern="1200">
          <a:solidFill>
            <a:schemeClr val="tx1"/>
          </a:solidFill>
          <a:latin typeface="+mn-lt"/>
          <a:ea typeface="+mn-ea"/>
          <a:cs typeface="+mn-cs"/>
        </a:defRPr>
      </a:lvl2pPr>
      <a:lvl3pPr marL="808038" indent="-185738" algn="l" rtl="0" eaLnBrk="0" fontAlgn="base" hangingPunct="0">
        <a:spcBef>
          <a:spcPct val="20000"/>
        </a:spcBef>
        <a:spcAft>
          <a:spcPct val="0"/>
        </a:spcAft>
        <a:buClr>
          <a:srgbClr val="4EA5D8"/>
        </a:buClr>
        <a:buFont typeface="Arial" pitchFamily="34" charset="0"/>
        <a:buChar char="▪"/>
        <a:defRPr kumimoji="1" kern="1200">
          <a:solidFill>
            <a:schemeClr val="tx1"/>
          </a:solidFill>
          <a:latin typeface="+mn-lt"/>
          <a:ea typeface="+mn-ea"/>
          <a:cs typeface="+mn-cs"/>
        </a:defRPr>
      </a:lvl3pPr>
      <a:lvl4pPr marL="982663" indent="-174625" algn="l" rtl="0" eaLnBrk="0" fontAlgn="base" hangingPunct="0">
        <a:spcBef>
          <a:spcPct val="20000"/>
        </a:spcBef>
        <a:spcAft>
          <a:spcPct val="0"/>
        </a:spcAft>
        <a:buClr>
          <a:srgbClr val="4EA5D8"/>
        </a:buClr>
        <a:buFont typeface="Arial" pitchFamily="34" charset="0"/>
        <a:buChar char="▪"/>
        <a:defRPr kumimoji="1" kern="1200">
          <a:solidFill>
            <a:schemeClr val="tx1"/>
          </a:solidFill>
          <a:latin typeface="+mn-lt"/>
          <a:ea typeface="+mn-ea"/>
          <a:cs typeface="+mn-cs"/>
        </a:defRPr>
      </a:lvl4pPr>
      <a:lvl5pPr marL="1166813" indent="-184150" algn="l" rtl="0" eaLnBrk="0" fontAlgn="base" hangingPunct="0">
        <a:spcBef>
          <a:spcPct val="20000"/>
        </a:spcBef>
        <a:spcAft>
          <a:spcPct val="0"/>
        </a:spcAft>
        <a:buClr>
          <a:srgbClr val="4EA5D8"/>
        </a:buClr>
        <a:buFont typeface="Wingdings 3" pitchFamily="18" charset="2"/>
        <a:buChar char=""/>
        <a:defRPr kumimoji="1" lang="en-US" kern="120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1"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1"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1"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1" sz="1800" kern="1200" baseline="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タイトル 3"/>
          <p:cNvSpPr>
            <a:spLocks noGrp="1"/>
          </p:cNvSpPr>
          <p:nvPr>
            <p:ph type="ctrTitle"/>
          </p:nvPr>
        </p:nvSpPr>
        <p:spPr>
          <a:xfrm>
            <a:off x="685800" y="1341438"/>
            <a:ext cx="8077200" cy="1208087"/>
          </a:xfrm>
        </p:spPr>
        <p:txBody>
          <a:bodyPr/>
          <a:lstStyle/>
          <a:p>
            <a:pPr eaLnBrk="1" hangingPunct="1"/>
            <a:r>
              <a:rPr lang="en-US" altLang="ja-JP" sz="3200" dirty="0" smtClean="0"/>
              <a:t>Signaling and restriction of scaled reference layer offsets</a:t>
            </a:r>
            <a:br>
              <a:rPr lang="en-US" altLang="ja-JP" sz="3200" dirty="0" smtClean="0"/>
            </a:br>
            <a:r>
              <a:rPr lang="en-US" altLang="ja-JP" sz="3200" dirty="0" smtClean="0"/>
              <a:t>(JCTVC-N0054)</a:t>
            </a:r>
            <a:endParaRPr lang="ja-JP" altLang="en-US" sz="3200" dirty="0" smtClean="0"/>
          </a:p>
        </p:txBody>
      </p:sp>
      <p:sp>
        <p:nvSpPr>
          <p:cNvPr id="5123" name="コンテンツ プレースホルダ 5"/>
          <p:cNvSpPr>
            <a:spLocks noGrp="1"/>
          </p:cNvSpPr>
          <p:nvPr>
            <p:ph sz="quarter" idx="10"/>
          </p:nvPr>
        </p:nvSpPr>
        <p:spPr>
          <a:xfrm>
            <a:off x="571500" y="6429375"/>
            <a:ext cx="4360540" cy="428625"/>
          </a:xfrm>
        </p:spPr>
        <p:txBody>
          <a:bodyPr/>
          <a:lstStyle/>
          <a:p>
            <a:pPr eaLnBrk="1" hangingPunct="1">
              <a:buNone/>
            </a:pPr>
            <a:r>
              <a:rPr lang="en-US" altLang="ja-JP" dirty="0" smtClean="0"/>
              <a:t>JCT-VC </a:t>
            </a:r>
            <a:r>
              <a:rPr lang="en-US" altLang="ja-JP" dirty="0" smtClean="0"/>
              <a:t>14th </a:t>
            </a:r>
            <a:r>
              <a:rPr lang="en-US" altLang="ja-JP" dirty="0" smtClean="0"/>
              <a:t>Meeting in </a:t>
            </a:r>
            <a:r>
              <a:rPr lang="en-US" altLang="ja-JP" dirty="0" smtClean="0"/>
              <a:t>Vienna, AT, 25 July - 2</a:t>
            </a:r>
            <a:r>
              <a:rPr lang="en-CA" altLang="ja-JP" dirty="0" smtClean="0"/>
              <a:t> Aug. </a:t>
            </a:r>
            <a:r>
              <a:rPr lang="en-CA" altLang="ja-JP" dirty="0" smtClean="0"/>
              <a:t>2013</a:t>
            </a:r>
            <a:endParaRPr lang="ja-JP" altLang="en-US" dirty="0" smtClean="0"/>
          </a:p>
        </p:txBody>
      </p:sp>
      <p:sp>
        <p:nvSpPr>
          <p:cNvPr id="5124" name="サブタイトル 6"/>
          <p:cNvSpPr>
            <a:spLocks noGrp="1"/>
          </p:cNvSpPr>
          <p:nvPr>
            <p:ph type="subTitle" idx="1"/>
          </p:nvPr>
        </p:nvSpPr>
        <p:spPr>
          <a:xfrm>
            <a:off x="1258888" y="3357563"/>
            <a:ext cx="7561262" cy="1366837"/>
          </a:xfrm>
        </p:spPr>
        <p:txBody>
          <a:bodyPr/>
          <a:lstStyle/>
          <a:p>
            <a:pPr eaLnBrk="1" hangingPunct="1"/>
            <a:endParaRPr lang="en-US" altLang="ja-JP" dirty="0" smtClean="0"/>
          </a:p>
          <a:p>
            <a:pPr eaLnBrk="1" hangingPunct="1"/>
            <a:r>
              <a:rPr lang="en-US" altLang="ja-JP" dirty="0" smtClean="0"/>
              <a:t>Takeshi Tsukuba, </a:t>
            </a:r>
            <a:r>
              <a:rPr lang="en-US" altLang="ja-JP" u="sng" dirty="0" err="1" smtClean="0"/>
              <a:t>Tomoyuki</a:t>
            </a:r>
            <a:r>
              <a:rPr lang="en-US" altLang="ja-JP" u="sng" dirty="0" smtClean="0"/>
              <a:t> </a:t>
            </a:r>
            <a:r>
              <a:rPr lang="en-US" altLang="ja-JP" u="sng" dirty="0" smtClean="0"/>
              <a:t>Yamamoto</a:t>
            </a:r>
            <a:endParaRPr lang="en-US" altLang="ja-JP" dirty="0" smtClean="0"/>
          </a:p>
          <a:p>
            <a:pPr eaLnBrk="1" hangingPunct="1"/>
            <a:r>
              <a:rPr lang="en-US" altLang="ja-JP" dirty="0" smtClean="0"/>
              <a:t>SHARP Corporation</a:t>
            </a:r>
          </a:p>
          <a:p>
            <a:pPr eaLnBrk="1" hangingPunct="1"/>
            <a:endParaRPr lang="en-US" altLang="ja-JP"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lvl="2"/>
            <a:r>
              <a:rPr lang="en-US" altLang="ja-JP" sz="2000" dirty="0" smtClean="0"/>
              <a:t>S</a:t>
            </a:r>
            <a:r>
              <a:rPr lang="en-US" altLang="ja-JP" sz="2000" dirty="0" smtClean="0"/>
              <a:t>ummary</a:t>
            </a:r>
            <a:endParaRPr kumimoji="1" lang="ja-JP" altLang="en-US" sz="2000" dirty="0"/>
          </a:p>
        </p:txBody>
      </p:sp>
      <p:sp>
        <p:nvSpPr>
          <p:cNvPr id="3" name="コンテンツ プレースホルダ 2"/>
          <p:cNvSpPr>
            <a:spLocks noGrp="1"/>
          </p:cNvSpPr>
          <p:nvPr>
            <p:ph idx="1"/>
          </p:nvPr>
        </p:nvSpPr>
        <p:spPr>
          <a:xfrm>
            <a:off x="457200" y="785813"/>
            <a:ext cx="8229600" cy="5739531"/>
          </a:xfrm>
        </p:spPr>
        <p:txBody>
          <a:bodyPr/>
          <a:lstStyle/>
          <a:p>
            <a:r>
              <a:rPr lang="en-US" altLang="ja-JP" sz="1600" dirty="0" smtClean="0"/>
              <a:t>Motivation</a:t>
            </a:r>
          </a:p>
          <a:p>
            <a:pPr lvl="1"/>
            <a:r>
              <a:rPr lang="en-US" altLang="ja-JP" sz="1400" dirty="0" smtClean="0"/>
              <a:t>In the last meeting, </a:t>
            </a:r>
            <a:r>
              <a:rPr lang="en-US" altLang="ja-JP" sz="1400" dirty="0" smtClean="0"/>
              <a:t>signaling scaled reference layer offsets and related boundary operation were adopt.  </a:t>
            </a:r>
            <a:r>
              <a:rPr lang="en-US" altLang="ja-JP" sz="1400" dirty="0" smtClean="0"/>
              <a:t>It has two issues:</a:t>
            </a:r>
            <a:endParaRPr lang="en-US" altLang="ja-JP" sz="1400" dirty="0" smtClean="0"/>
          </a:p>
          <a:p>
            <a:pPr marL="965200" lvl="2" indent="-342900">
              <a:buFont typeface="+mj-lt"/>
              <a:buAutoNum type="alphaUcParenR"/>
            </a:pPr>
            <a:r>
              <a:rPr lang="en-CA" altLang="ja-JP" sz="1200" dirty="0" smtClean="0"/>
              <a:t>On scaled reference layer offsets signaling, the </a:t>
            </a:r>
            <a:r>
              <a:rPr lang="en-CA" altLang="ja-JP" sz="1200" dirty="0" smtClean="0"/>
              <a:t>syntax </a:t>
            </a:r>
            <a:r>
              <a:rPr lang="en-CA" altLang="ja-JP" sz="1200" b="1" dirty="0" err="1" smtClean="0"/>
              <a:t>num_scaled_ref_layer_offsets</a:t>
            </a:r>
            <a:r>
              <a:rPr lang="en-CA" altLang="ja-JP" sz="1200" dirty="0" smtClean="0"/>
              <a:t> </a:t>
            </a:r>
            <a:r>
              <a:rPr lang="en-CA" altLang="ja-JP" sz="1200" dirty="0" smtClean="0"/>
              <a:t>is </a:t>
            </a:r>
            <a:r>
              <a:rPr lang="en-CA" altLang="ja-JP" sz="1200" dirty="0" smtClean="0"/>
              <a:t>redundant since the number of direct reference pictures for the target layer is already known after decoding video parameter </a:t>
            </a:r>
            <a:r>
              <a:rPr lang="en-CA" altLang="ja-JP" sz="1200" dirty="0" smtClean="0"/>
              <a:t>set.</a:t>
            </a:r>
          </a:p>
          <a:p>
            <a:pPr marL="965200" lvl="2" indent="-342900">
              <a:buFont typeface="+mj-lt"/>
              <a:buAutoNum type="alphaUcParenR"/>
            </a:pPr>
            <a:r>
              <a:rPr lang="en-US" altLang="ja-JP" sz="1200" dirty="0" smtClean="0"/>
              <a:t>It is allowed to use </a:t>
            </a:r>
            <a:r>
              <a:rPr lang="en-US" altLang="ja-JP" sz="1200" dirty="0" smtClean="0"/>
              <a:t>Inter layer sample prediction outside or across the boundary specified by scaled reference layer offsets. However, in some case it may cause degradations of coding efficiency since the padded samples outside th</a:t>
            </a:r>
            <a:r>
              <a:rPr lang="en-US" altLang="ja-JP" sz="1200" dirty="0" smtClean="0"/>
              <a:t>e boundary are not enough in terms of prediction accuracy. </a:t>
            </a:r>
            <a:endParaRPr lang="en-US" altLang="ja-JP" sz="1200" dirty="0" smtClean="0"/>
          </a:p>
          <a:p>
            <a:pPr lvl="1">
              <a:buNone/>
            </a:pPr>
            <a:endParaRPr lang="en-US" altLang="ja-JP" sz="1400" dirty="0" smtClean="0"/>
          </a:p>
          <a:p>
            <a:pPr marL="360363" lvl="1" indent="-241300">
              <a:spcBef>
                <a:spcPct val="0"/>
              </a:spcBef>
              <a:buClr>
                <a:srgbClr val="0E2C3E"/>
              </a:buClr>
              <a:buSzPct val="80000"/>
              <a:buFont typeface="Wingdings 2" pitchFamily="18" charset="2"/>
              <a:buChar char=""/>
            </a:pPr>
            <a:r>
              <a:rPr lang="en-US" altLang="ja-JP" sz="1600" dirty="0" smtClean="0"/>
              <a:t>Proposal</a:t>
            </a:r>
          </a:p>
          <a:p>
            <a:pPr marL="647701" lvl="2" indent="-342900">
              <a:spcBef>
                <a:spcPct val="0"/>
              </a:spcBef>
              <a:buClr>
                <a:srgbClr val="0E2C3E"/>
              </a:buClr>
              <a:buSzPct val="80000"/>
              <a:buFont typeface="+mj-lt"/>
              <a:buAutoNum type="alphaUcParenR"/>
            </a:pPr>
            <a:r>
              <a:rPr lang="en-US" altLang="ja-JP" sz="1400" dirty="0" smtClean="0"/>
              <a:t>A modified signaling on scaled reference layer offsets</a:t>
            </a:r>
          </a:p>
          <a:p>
            <a:pPr marL="822326" lvl="3" indent="-342900">
              <a:spcBef>
                <a:spcPct val="0"/>
              </a:spcBef>
              <a:buClr>
                <a:srgbClr val="0E2C3E"/>
              </a:buClr>
              <a:buSzPct val="80000"/>
              <a:buFont typeface="Wingdings" pitchFamily="2" charset="2"/>
              <a:buChar char="ü"/>
            </a:pPr>
            <a:r>
              <a:rPr lang="en-US" altLang="ja-JP" sz="1400" dirty="0" smtClean="0"/>
              <a:t>Remove </a:t>
            </a:r>
            <a:r>
              <a:rPr lang="en-US" altLang="ja-JP" sz="1400" b="1" dirty="0" err="1" smtClean="0"/>
              <a:t>num_scaled_ref_layer_offsets</a:t>
            </a:r>
            <a:endParaRPr lang="en-US" altLang="ja-JP" sz="1400" b="1" dirty="0" smtClean="0"/>
          </a:p>
          <a:p>
            <a:pPr marL="822326" lvl="3" indent="-342900">
              <a:spcBef>
                <a:spcPct val="0"/>
              </a:spcBef>
              <a:buClr>
                <a:srgbClr val="0E2C3E"/>
              </a:buClr>
              <a:buSzPct val="80000"/>
              <a:buFont typeface="Wingdings" pitchFamily="2" charset="2"/>
              <a:buChar char="ü"/>
            </a:pPr>
            <a:r>
              <a:rPr lang="en-US" altLang="ja-JP" sz="1400" dirty="0" smtClean="0"/>
              <a:t>Add </a:t>
            </a:r>
            <a:r>
              <a:rPr lang="en-US" altLang="ja-JP" sz="1400" b="1" dirty="0" err="1" smtClean="0"/>
              <a:t>scaled_ref_layer_offset_params_present_flag</a:t>
            </a:r>
            <a:endParaRPr lang="en-US" altLang="ja-JP" sz="1400" b="1" dirty="0" smtClean="0"/>
          </a:p>
          <a:p>
            <a:pPr marL="822326" lvl="3" indent="-342900">
              <a:spcBef>
                <a:spcPct val="0"/>
              </a:spcBef>
              <a:buClr>
                <a:srgbClr val="0E2C3E"/>
              </a:buClr>
              <a:buSzPct val="80000"/>
              <a:buFont typeface="Wingdings" pitchFamily="2" charset="2"/>
              <a:buChar char="ü"/>
            </a:pPr>
            <a:r>
              <a:rPr lang="en-US" altLang="ja-JP" sz="1400" dirty="0" smtClean="0"/>
              <a:t>Add </a:t>
            </a:r>
            <a:r>
              <a:rPr lang="en-US" altLang="ja-JP" sz="1400" b="1" dirty="0" err="1" smtClean="0"/>
              <a:t>scaled_ref_layer_offset_present_flag</a:t>
            </a:r>
            <a:endParaRPr lang="en-US" altLang="ja-JP" sz="1600" b="1" dirty="0" smtClean="0"/>
          </a:p>
          <a:p>
            <a:pPr marL="647701" lvl="2" indent="-342900">
              <a:spcBef>
                <a:spcPct val="0"/>
              </a:spcBef>
              <a:buClr>
                <a:srgbClr val="0E2C3E"/>
              </a:buClr>
              <a:buSzPct val="80000"/>
              <a:buFont typeface="+mj-lt"/>
              <a:buAutoNum type="alphaUcParenR"/>
            </a:pPr>
            <a:endParaRPr lang="en-US" altLang="ja-JP" sz="1600" dirty="0" smtClean="0"/>
          </a:p>
          <a:p>
            <a:pPr marL="647701" lvl="2" indent="-342900">
              <a:spcBef>
                <a:spcPct val="0"/>
              </a:spcBef>
              <a:buClr>
                <a:srgbClr val="0E2C3E"/>
              </a:buClr>
              <a:buSzPct val="80000"/>
              <a:buFont typeface="+mj-lt"/>
              <a:buAutoNum type="alphaUcParenR"/>
            </a:pPr>
            <a:r>
              <a:rPr lang="en-US" altLang="ja-JP" sz="1400" dirty="0" smtClean="0"/>
              <a:t>Semantics restriction on inter layer sample prediction</a:t>
            </a:r>
            <a:endParaRPr lang="en-US" altLang="ja-JP" sz="1400" dirty="0" smtClean="0"/>
          </a:p>
          <a:p>
            <a:pPr marL="822326" lvl="3" indent="-342900">
              <a:spcBef>
                <a:spcPct val="0"/>
              </a:spcBef>
              <a:buClr>
                <a:srgbClr val="0E2C3E"/>
              </a:buClr>
              <a:buSzPct val="80000"/>
              <a:buFont typeface="Wingdings" pitchFamily="2" charset="2"/>
              <a:buChar char="ü"/>
            </a:pPr>
            <a:r>
              <a:rPr lang="en-US" altLang="ja-JP" sz="1400" dirty="0" smtClean="0"/>
              <a:t>Restrict using inter layer sample prediction outside or across the boundary specified by scaled reference layer offsets.</a:t>
            </a:r>
            <a:endParaRPr lang="en-US" altLang="ja-JP" sz="1600" dirty="0" smtClean="0"/>
          </a:p>
          <a:p>
            <a:pPr marL="360363" lvl="1" indent="-241300">
              <a:spcBef>
                <a:spcPct val="0"/>
              </a:spcBef>
              <a:buClr>
                <a:srgbClr val="0E2C3E"/>
              </a:buClr>
              <a:buSzPct val="80000"/>
              <a:buFont typeface="Wingdings 2" pitchFamily="18" charset="2"/>
              <a:buChar char=""/>
            </a:pPr>
            <a:endParaRPr lang="en-US" altLang="ja-JP" sz="1600" dirty="0" smtClean="0"/>
          </a:p>
          <a:p>
            <a:pPr marL="360363" lvl="1" indent="-241300">
              <a:spcBef>
                <a:spcPct val="0"/>
              </a:spcBef>
              <a:buClr>
                <a:srgbClr val="0E2C3E"/>
              </a:buClr>
              <a:buSzPct val="80000"/>
              <a:buFont typeface="Wingdings 2" pitchFamily="18" charset="2"/>
              <a:buChar char=""/>
            </a:pPr>
            <a:r>
              <a:rPr lang="en-US" altLang="ja-JP" sz="1600" dirty="0" smtClean="0"/>
              <a:t>Conclusion</a:t>
            </a:r>
            <a:endParaRPr lang="en-US" altLang="ja-JP" sz="1600" dirty="0" smtClean="0"/>
          </a:p>
          <a:p>
            <a:pPr marL="647701" lvl="2" indent="-342900">
              <a:spcBef>
                <a:spcPct val="0"/>
              </a:spcBef>
              <a:buClr>
                <a:srgbClr val="0E2C3E"/>
              </a:buClr>
              <a:buSzPct val="80000"/>
              <a:buFont typeface="+mj-lt"/>
              <a:buAutoNum type="alphaUcParenR"/>
            </a:pPr>
            <a:r>
              <a:rPr lang="en-US" altLang="ja-JP" sz="1400" dirty="0" smtClean="0"/>
              <a:t>Signaling modification on scaled reference layer offsets is beneficial to improve the coding efficiency.</a:t>
            </a:r>
            <a:endParaRPr lang="en-US" altLang="ja-JP" sz="1400" dirty="0" smtClean="0"/>
          </a:p>
          <a:p>
            <a:pPr marL="647701" lvl="2" indent="-342900">
              <a:spcBef>
                <a:spcPct val="0"/>
              </a:spcBef>
              <a:buClr>
                <a:srgbClr val="0E2C3E"/>
              </a:buClr>
              <a:buSzPct val="80000"/>
              <a:buFont typeface="+mj-lt"/>
              <a:buAutoNum type="alphaUcParenR"/>
            </a:pPr>
            <a:r>
              <a:rPr lang="en-US" altLang="ja-JP" sz="1400" dirty="0" smtClean="0"/>
              <a:t>Restriction on inter layer sample prediction  can remove additional boundary operation. </a:t>
            </a:r>
          </a:p>
        </p:txBody>
      </p:sp>
      <p:sp>
        <p:nvSpPr>
          <p:cNvPr id="4" name="スライド番号プレースホルダ 3"/>
          <p:cNvSpPr>
            <a:spLocks noGrp="1"/>
          </p:cNvSpPr>
          <p:nvPr>
            <p:ph type="sldNum" sz="quarter" idx="12"/>
          </p:nvPr>
        </p:nvSpPr>
        <p:spPr/>
        <p:txBody>
          <a:bodyPr/>
          <a:lstStyle/>
          <a:p>
            <a:pPr>
              <a:defRPr/>
            </a:pPr>
            <a:fld id="{36026061-27ED-437F-A9CC-F862F6B863FD}" type="slidenum">
              <a:rPr lang="ja-JP" altLang="en-US" smtClean="0"/>
              <a:pPr>
                <a:defRPr/>
              </a:pPr>
              <a:t>2</a:t>
            </a:fld>
            <a:endParaRPr lang="ja-JP"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z="1800" dirty="0" smtClean="0"/>
              <a:t>A ) A </a:t>
            </a:r>
            <a:r>
              <a:rPr lang="en-US" altLang="ja-JP" sz="1800" dirty="0" smtClean="0"/>
              <a:t>modified signaling on scaled reference layer offsets</a:t>
            </a:r>
            <a:endParaRPr kumimoji="1" lang="ja-JP" altLang="en-US" sz="1800" dirty="0"/>
          </a:p>
        </p:txBody>
      </p:sp>
      <p:sp>
        <p:nvSpPr>
          <p:cNvPr id="4" name="スライド番号プレースホルダ 3"/>
          <p:cNvSpPr>
            <a:spLocks noGrp="1"/>
          </p:cNvSpPr>
          <p:nvPr>
            <p:ph type="sldNum" sz="quarter" idx="12"/>
          </p:nvPr>
        </p:nvSpPr>
        <p:spPr/>
        <p:txBody>
          <a:bodyPr lIns="65306" tIns="32653" rIns="65306"/>
          <a:lstStyle/>
          <a:p>
            <a:pPr>
              <a:defRPr/>
            </a:pPr>
            <a:fld id="{D0428543-A646-4D01-819F-0BC3060329E5}" type="slidenum">
              <a:rPr lang="ja-JP" altLang="en-US" smtClean="0"/>
              <a:pPr>
                <a:defRPr/>
              </a:pPr>
              <a:t>3</a:t>
            </a:fld>
            <a:endParaRPr lang="ja-JP" altLang="en-US"/>
          </a:p>
        </p:txBody>
      </p:sp>
      <p:graphicFrame>
        <p:nvGraphicFramePr>
          <p:cNvPr id="106" name="表 105"/>
          <p:cNvGraphicFramePr>
            <a:graphicFrameLocks noGrp="1"/>
          </p:cNvGraphicFramePr>
          <p:nvPr/>
        </p:nvGraphicFramePr>
        <p:xfrm>
          <a:off x="107504" y="692696"/>
          <a:ext cx="5760085" cy="2590800"/>
        </p:xfrm>
        <a:graphic>
          <a:graphicData uri="http://schemas.openxmlformats.org/drawingml/2006/table">
            <a:tbl>
              <a:tblPr/>
              <a:tblGrid>
                <a:gridCol w="5029200"/>
                <a:gridCol w="730885"/>
              </a:tblGrid>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CA" sz="1000" dirty="0" err="1">
                          <a:latin typeface="Times New Roman"/>
                          <a:ea typeface="ＭＳ 明朝"/>
                        </a:rPr>
                        <a:t>sps_extension</a:t>
                      </a:r>
                      <a:r>
                        <a:rPr lang="en-CA" sz="1000" dirty="0">
                          <a:latin typeface="Times New Roman"/>
                          <a:ea typeface="ＭＳ 明朝"/>
                        </a:rPr>
                        <a:t>( ) {</a:t>
                      </a:r>
                      <a:endParaRPr lang="ja-JP" sz="1000" dirty="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CA" sz="1000" b="1">
                          <a:latin typeface="Times New Roman"/>
                          <a:ea typeface="ＭＳ 明朝"/>
                        </a:rPr>
                        <a:t>Descriptor</a:t>
                      </a:r>
                      <a:endParaRPr lang="ja-JP"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b="1">
                          <a:latin typeface="Times New Roman"/>
                          <a:ea typeface="Batang"/>
                        </a:rPr>
                        <a:t>	inter_view_</a:t>
                      </a:r>
                      <a:r>
                        <a:rPr lang="en-US" sz="1000" b="1">
                          <a:latin typeface="Times New Roman"/>
                          <a:ea typeface="ＭＳ 明朝"/>
                        </a:rPr>
                        <a:t>mv_vert_constraint_flag</a:t>
                      </a:r>
                      <a:endParaRPr lang="ja-JP"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CA" sz="1000">
                          <a:latin typeface="Times New Roman"/>
                          <a:ea typeface="ＭＳ 明朝"/>
                        </a:rPr>
                        <a:t>u(1)</a:t>
                      </a:r>
                      <a:endParaRPr lang="ja-JP"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a:latin typeface="Times New Roman"/>
                          <a:ea typeface="ＭＳ 明朝"/>
                        </a:rPr>
                        <a:t>	sps_extension_vui_parameters( )</a:t>
                      </a:r>
                      <a:endParaRPr lang="ja-JP"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endParaRPr lang="en-CA"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strike="sngStrike">
                          <a:solidFill>
                            <a:srgbClr val="FF0000"/>
                          </a:solidFill>
                          <a:latin typeface="Times New Roman"/>
                          <a:ea typeface="ＭＳ 明朝"/>
                        </a:rPr>
                        <a:t>	</a:t>
                      </a:r>
                      <a:r>
                        <a:rPr lang="en-US" sz="1000" b="1" strike="sngStrike">
                          <a:solidFill>
                            <a:srgbClr val="FF0000"/>
                          </a:solidFill>
                          <a:latin typeface="Times New Roman"/>
                          <a:ea typeface="ＭＳ 明朝"/>
                        </a:rPr>
                        <a:t>num_scaled_ref_layer_offsets</a:t>
                      </a:r>
                      <a:endParaRPr lang="ja-JP"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US" sz="1000" strike="sngStrike">
                          <a:solidFill>
                            <a:srgbClr val="FF0000"/>
                          </a:solidFill>
                          <a:latin typeface="Times New Roman"/>
                          <a:ea typeface="Batang"/>
                        </a:rPr>
                        <a:t>ue(v)</a:t>
                      </a:r>
                      <a:endParaRPr lang="ja-JP"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a:latin typeface="Times New Roman"/>
                          <a:ea typeface="ＭＳ 明朝"/>
                        </a:rPr>
                        <a:t>	if (</a:t>
                      </a:r>
                      <a:r>
                        <a:rPr lang="en-US" sz="1000">
                          <a:highlight>
                            <a:srgbClr val="FFFF00"/>
                          </a:highlight>
                          <a:latin typeface="Times New Roman"/>
                          <a:ea typeface="ＭＳ 明朝"/>
                        </a:rPr>
                        <a:t>NumDirectRefLayers[</a:t>
                      </a:r>
                      <a:r>
                        <a:rPr lang="en-US" sz="1000">
                          <a:latin typeface="Times New Roman"/>
                          <a:ea typeface="ＭＳ 明朝"/>
                        </a:rPr>
                        <a:t> </a:t>
                      </a:r>
                      <a:r>
                        <a:rPr lang="en-US" sz="1000">
                          <a:highlight>
                            <a:srgbClr val="FFFF00"/>
                          </a:highlight>
                          <a:latin typeface="Times New Roman"/>
                          <a:ea typeface="ＭＳ 明朝"/>
                        </a:rPr>
                        <a:t>nuh_layer_id</a:t>
                      </a:r>
                      <a:r>
                        <a:rPr lang="en-US" sz="1000">
                          <a:latin typeface="Times New Roman"/>
                          <a:ea typeface="ＭＳ 明朝"/>
                        </a:rPr>
                        <a:t> </a:t>
                      </a:r>
                      <a:r>
                        <a:rPr lang="en-US" sz="1000">
                          <a:highlight>
                            <a:srgbClr val="FFFF00"/>
                          </a:highlight>
                          <a:latin typeface="Times New Roman"/>
                          <a:ea typeface="ＭＳ 明朝"/>
                        </a:rPr>
                        <a:t>]</a:t>
                      </a:r>
                      <a:r>
                        <a:rPr lang="en-US" sz="1000">
                          <a:latin typeface="Times New Roman"/>
                          <a:ea typeface="ＭＳ 明朝"/>
                        </a:rPr>
                        <a:t> &gt; 1)</a:t>
                      </a:r>
                      <a:endParaRPr lang="ja-JP"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endParaRPr lang="ja-JP"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a:latin typeface="Times New Roman"/>
                          <a:ea typeface="ＭＳ 明朝"/>
                        </a:rPr>
                        <a:t>		</a:t>
                      </a:r>
                      <a:r>
                        <a:rPr lang="en-US" sz="1000" b="1">
                          <a:highlight>
                            <a:srgbClr val="FFFF00"/>
                          </a:highlight>
                          <a:latin typeface="Times New Roman"/>
                          <a:ea typeface="ＭＳ 明朝"/>
                        </a:rPr>
                        <a:t>scaled_ref_layer_offset_params_present_flag</a:t>
                      </a:r>
                      <a:endParaRPr lang="ja-JP"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US" sz="1000">
                          <a:solidFill>
                            <a:srgbClr val="FF0000"/>
                          </a:solidFill>
                          <a:highlight>
                            <a:srgbClr val="FFFF00"/>
                          </a:highlight>
                          <a:latin typeface="Times New Roman"/>
                          <a:ea typeface="ＭＳ 明朝"/>
                        </a:rPr>
                        <a:t>u(1)</a:t>
                      </a:r>
                      <a:endParaRPr lang="ja-JP"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a:latin typeface="Times New Roman"/>
                          <a:ea typeface="ＭＳ 明朝"/>
                        </a:rPr>
                        <a:t>	for( i = 0; i &lt; </a:t>
                      </a:r>
                      <a:r>
                        <a:rPr lang="en-US" sz="1000" strike="sngStrike">
                          <a:solidFill>
                            <a:srgbClr val="FF0000"/>
                          </a:solidFill>
                          <a:latin typeface="Times New Roman"/>
                          <a:ea typeface="ＭＳ 明朝"/>
                        </a:rPr>
                        <a:t>num_scaled_ref_layer_offsets</a:t>
                      </a:r>
                      <a:r>
                        <a:rPr lang="en-US" sz="1000">
                          <a:highlight>
                            <a:srgbClr val="FFFF00"/>
                          </a:highlight>
                          <a:latin typeface="Times New Roman"/>
                          <a:ea typeface="ＭＳ 明朝"/>
                        </a:rPr>
                        <a:t>NumDirectRefLayers[</a:t>
                      </a:r>
                      <a:r>
                        <a:rPr lang="en-US" sz="1000">
                          <a:latin typeface="Times New Roman"/>
                          <a:ea typeface="ＭＳ 明朝"/>
                        </a:rPr>
                        <a:t> </a:t>
                      </a:r>
                      <a:r>
                        <a:rPr lang="en-US" sz="1000">
                          <a:highlight>
                            <a:srgbClr val="FFFF00"/>
                          </a:highlight>
                          <a:latin typeface="Times New Roman"/>
                          <a:ea typeface="ＭＳ 明朝"/>
                        </a:rPr>
                        <a:t>nuh_layer_id</a:t>
                      </a:r>
                      <a:r>
                        <a:rPr lang="en-US" sz="1000">
                          <a:latin typeface="Times New Roman"/>
                          <a:ea typeface="ＭＳ 明朝"/>
                        </a:rPr>
                        <a:t> </a:t>
                      </a:r>
                      <a:r>
                        <a:rPr lang="en-US" sz="1000">
                          <a:highlight>
                            <a:srgbClr val="FFFF00"/>
                          </a:highlight>
                          <a:latin typeface="Times New Roman"/>
                          <a:ea typeface="ＭＳ 明朝"/>
                        </a:rPr>
                        <a:t>]</a:t>
                      </a:r>
                      <a:r>
                        <a:rPr lang="en-US" sz="1000">
                          <a:latin typeface="Times New Roman"/>
                          <a:ea typeface="ＭＳ 明朝"/>
                        </a:rPr>
                        <a:t>  </a:t>
                      </a:r>
                      <a:r>
                        <a:rPr lang="en-US" sz="1000">
                          <a:highlight>
                            <a:srgbClr val="FFFF00"/>
                          </a:highlight>
                          <a:latin typeface="Times New Roman"/>
                          <a:ea typeface="ＭＳ 明朝"/>
                        </a:rPr>
                        <a:t>&amp;&amp; scaled_ref_layer_offset_params_present_flag</a:t>
                      </a:r>
                      <a:r>
                        <a:rPr lang="en-US" sz="1000">
                          <a:latin typeface="Times New Roman"/>
                          <a:ea typeface="ＭＳ 明朝"/>
                        </a:rPr>
                        <a:t>; i++) {</a:t>
                      </a:r>
                      <a:endParaRPr lang="ja-JP"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endParaRPr lang="en-US"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b="1">
                          <a:highlight>
                            <a:srgbClr val="FFFF00"/>
                          </a:highlight>
                          <a:latin typeface="Times New Roman"/>
                          <a:ea typeface="ＭＳ 明朝"/>
                        </a:rPr>
                        <a:t>			scaled_ref_layer_offset_present_flag</a:t>
                      </a:r>
                      <a:endParaRPr lang="ja-JP"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US" sz="1000">
                          <a:highlight>
                            <a:srgbClr val="FFFF00"/>
                          </a:highlight>
                          <a:latin typeface="Times New Roman"/>
                          <a:ea typeface="ＭＳ 明朝"/>
                        </a:rPr>
                        <a:t>u(1)</a:t>
                      </a:r>
                      <a:endParaRPr lang="ja-JP"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b="1">
                          <a:highlight>
                            <a:srgbClr val="FFFF00"/>
                          </a:highlight>
                          <a:latin typeface="Times New Roman"/>
                          <a:ea typeface="ＭＳ 明朝"/>
                        </a:rPr>
                        <a:t>		</a:t>
                      </a:r>
                      <a:r>
                        <a:rPr lang="en-US" sz="1000">
                          <a:highlight>
                            <a:srgbClr val="FFFF00"/>
                          </a:highlight>
                          <a:latin typeface="Times New Roman"/>
                          <a:ea typeface="ＭＳ 明朝"/>
                        </a:rPr>
                        <a:t>if ( scaled_ref_layer_offset_present_flag ){</a:t>
                      </a:r>
                      <a:endParaRPr lang="ja-JP"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endParaRPr lang="en-US"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b="1">
                          <a:latin typeface="Times New Roman"/>
                          <a:ea typeface="ＭＳ 明朝"/>
                        </a:rPr>
                        <a:t>		scaled_ref_layer_left_offset</a:t>
                      </a:r>
                      <a:r>
                        <a:rPr lang="en-US" sz="1000">
                          <a:latin typeface="Times New Roman"/>
                          <a:ea typeface="ＭＳ 明朝"/>
                        </a:rPr>
                        <a:t>[ i ]</a:t>
                      </a:r>
                      <a:endParaRPr lang="ja-JP"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US" sz="1000">
                          <a:latin typeface="Times New Roman"/>
                          <a:ea typeface="ＭＳ 明朝"/>
                        </a:rPr>
                        <a:t>se(v)</a:t>
                      </a:r>
                      <a:endParaRPr lang="ja-JP"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b="1">
                          <a:latin typeface="Times New Roman"/>
                          <a:ea typeface="ＭＳ 明朝"/>
                        </a:rPr>
                        <a:t>		scaled_ref_layer_top_offset</a:t>
                      </a:r>
                      <a:r>
                        <a:rPr lang="en-US" sz="1000">
                          <a:latin typeface="Times New Roman"/>
                          <a:ea typeface="ＭＳ 明朝"/>
                        </a:rPr>
                        <a:t>[ i ]</a:t>
                      </a:r>
                      <a:endParaRPr lang="ja-JP"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US" sz="1000">
                          <a:latin typeface="Times New Roman"/>
                          <a:ea typeface="ＭＳ 明朝"/>
                        </a:rPr>
                        <a:t>se(v)</a:t>
                      </a:r>
                      <a:endParaRPr lang="ja-JP"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b="1">
                          <a:latin typeface="Times New Roman"/>
                          <a:ea typeface="ＭＳ 明朝"/>
                        </a:rPr>
                        <a:t>		scaled_ref_layer_right_offset</a:t>
                      </a:r>
                      <a:r>
                        <a:rPr lang="en-US" sz="1000">
                          <a:latin typeface="Times New Roman"/>
                          <a:ea typeface="ＭＳ 明朝"/>
                        </a:rPr>
                        <a:t>[ i ]</a:t>
                      </a:r>
                      <a:endParaRPr lang="ja-JP"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US" sz="1000">
                          <a:latin typeface="Times New Roman"/>
                          <a:ea typeface="ＭＳ 明朝"/>
                        </a:rPr>
                        <a:t>se(v)</a:t>
                      </a:r>
                      <a:endParaRPr lang="ja-JP"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b="1">
                          <a:latin typeface="Times New Roman"/>
                          <a:ea typeface="ＭＳ 明朝"/>
                        </a:rPr>
                        <a:t>		scaled_ref_layer_bottom_offset</a:t>
                      </a:r>
                      <a:r>
                        <a:rPr lang="en-US" sz="1000">
                          <a:latin typeface="Times New Roman"/>
                          <a:ea typeface="ＭＳ 明朝"/>
                        </a:rPr>
                        <a:t>[ i ]</a:t>
                      </a:r>
                      <a:endParaRPr lang="ja-JP"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r>
                        <a:rPr lang="en-US" sz="1000">
                          <a:latin typeface="Times New Roman"/>
                          <a:ea typeface="ＭＳ 明朝"/>
                        </a:rPr>
                        <a:t>se(v)</a:t>
                      </a:r>
                      <a:endParaRPr lang="ja-JP"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b="1">
                          <a:highlight>
                            <a:srgbClr val="FFFF00"/>
                          </a:highlight>
                          <a:latin typeface="Times New Roman"/>
                          <a:ea typeface="ＭＳ 明朝"/>
                        </a:rPr>
                        <a:t>   }</a:t>
                      </a:r>
                      <a:endParaRPr lang="ja-JP"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endParaRPr lang="en-US" sz="1000">
                        <a:highlight>
                          <a:srgbClr val="FFFF00"/>
                        </a:highligh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indent="69850" hangingPunct="0">
                        <a:spcBef>
                          <a:spcPts val="680"/>
                        </a:spcBef>
                        <a:spcAft>
                          <a:spcPts val="0"/>
                        </a:spcAft>
                        <a:tabLst>
                          <a:tab pos="228600" algn="l"/>
                          <a:tab pos="457200" algn="l"/>
                          <a:tab pos="685800" algn="l"/>
                          <a:tab pos="91440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000" b="1">
                          <a:latin typeface="Times New Roman"/>
                          <a:ea typeface="ＭＳ 明朝"/>
                        </a:rPr>
                        <a:t>}</a:t>
                      </a:r>
                      <a:endParaRPr lang="ja-JP"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endParaRPr lang="en-US" sz="100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CA" sz="1000" dirty="0">
                          <a:latin typeface="Times New Roman"/>
                          <a:ea typeface="ＭＳ 明朝"/>
                        </a:rPr>
                        <a:t>}</a:t>
                      </a:r>
                      <a:endParaRPr lang="ja-JP" sz="1000" dirty="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680"/>
                        </a:spcBef>
                        <a:spcAft>
                          <a:spcPts val="300"/>
                        </a:spcAft>
                        <a:tabLst>
                          <a:tab pos="228600" algn="l"/>
                          <a:tab pos="457200" algn="l"/>
                          <a:tab pos="685800" algn="l"/>
                          <a:tab pos="914400" algn="l"/>
                        </a:tabLst>
                      </a:pPr>
                      <a:endParaRPr lang="en-CA" sz="1000" dirty="0">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073" name="Rectangle 1"/>
          <p:cNvSpPr>
            <a:spLocks noChangeArrowheads="1"/>
          </p:cNvSpPr>
          <p:nvPr/>
        </p:nvSpPr>
        <p:spPr bwMode="auto">
          <a:xfrm>
            <a:off x="71500" y="3320988"/>
            <a:ext cx="9036496" cy="3193182"/>
          </a:xfrm>
          <a:prstGeom prst="rect">
            <a:avLst/>
          </a:prstGeom>
          <a:noFill/>
          <a:ln w="9525">
            <a:solidFill>
              <a:srgbClr val="000000"/>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228600" algn="l"/>
                <a:tab pos="457200" algn="l"/>
                <a:tab pos="685800" algn="l"/>
                <a:tab pos="914400" algn="l"/>
              </a:tabLst>
            </a:pPr>
            <a:r>
              <a:rPr kumimoji="1" lang="en-CA" altLang="ja-JP" sz="1000" b="1"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G.7.4.3.2.1 </a:t>
            </a:r>
            <a:r>
              <a:rPr kumimoji="1" lang="en-CA" altLang="ja-JP" sz="1000" b="1" i="0" u="none" strike="noStrike" cap="none" normalizeH="0" baseline="0" dirty="0" smtClean="0">
                <a:ln>
                  <a:noFill/>
                </a:ln>
                <a:solidFill>
                  <a:schemeClr val="tx1"/>
                </a:solidFill>
                <a:effectLst/>
                <a:latin typeface="Times New Roman" pitchFamily="18" charset="0"/>
                <a:ea typeface="Malgun Gothic" pitchFamily="34" charset="-127"/>
                <a:cs typeface="Times New Roman" pitchFamily="18" charset="0"/>
              </a:rPr>
              <a:t>Sequence parameter set extension semantics</a:t>
            </a:r>
            <a:endParaRPr kumimoji="1" lang="en-CA" altLang="ja-JP" sz="6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 pos="457200" algn="l"/>
                <a:tab pos="685800" algn="l"/>
                <a:tab pos="914400" algn="l"/>
              </a:tabLst>
            </a:pPr>
            <a:r>
              <a:rPr kumimoji="1" lang="en-GB" altLang="ja-JP" sz="1000" b="1"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scaled_ref_layer_offset_params_present_flag</a:t>
            </a:r>
            <a:r>
              <a:rPr kumimoji="1" lang="en-GB" altLang="ja-JP" sz="1000" b="1"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a:t>
            </a:r>
            <a:r>
              <a:rPr kumimoji="1" lang="en-GB"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equal to 1 indicates that the scaled reference layer offset parameters for each direct reference layer are present in the SPS. </a:t>
            </a:r>
            <a:r>
              <a:rPr kumimoji="1" lang="en-GB"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scaled_ref_layer_offset_params_present_flag</a:t>
            </a:r>
            <a:r>
              <a:rPr kumimoji="1" lang="en-GB"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equal to 0 indicates that indicates that these offsets for each direct reference layer are not present. If not present and N</a:t>
            </a:r>
            <a:r>
              <a:rPr kumimoji="1" lang="en-US"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umDirectRefLayers</a:t>
            </a:r>
            <a:r>
              <a:rPr kumimoji="1" lang="en-US"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a:t>
            </a:r>
            <a:r>
              <a:rPr kumimoji="1" lang="en-US" altLang="ja-JP" sz="1000" b="0" i="0" u="none" strike="noStrike" cap="none" normalizeH="0" baseline="0" dirty="0" smtClean="0">
                <a:ln>
                  <a:noFill/>
                </a:ln>
                <a:solidFill>
                  <a:srgbClr val="FF0000"/>
                </a:solidFill>
                <a:effectLst/>
                <a:latin typeface="Arial"/>
                <a:ea typeface="ＭＳ 明朝" pitchFamily="17" charset="-128"/>
                <a:cs typeface="Times New Roman" pitchFamily="18" charset="0"/>
              </a:rPr>
              <a:t> </a:t>
            </a:r>
            <a:r>
              <a:rPr kumimoji="1" lang="en-US"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nuh_layer_id</a:t>
            </a:r>
            <a:r>
              <a:rPr kumimoji="1" lang="en-US" altLang="ja-JP" sz="1000" b="0" i="0" u="none" strike="noStrike" cap="none" normalizeH="0" baseline="0" dirty="0" smtClean="0">
                <a:ln>
                  <a:noFill/>
                </a:ln>
                <a:solidFill>
                  <a:srgbClr val="FF0000"/>
                </a:solidFill>
                <a:effectLst/>
                <a:latin typeface="Arial"/>
                <a:ea typeface="ＭＳ 明朝" pitchFamily="17" charset="-128"/>
                <a:cs typeface="Times New Roman" pitchFamily="18" charset="0"/>
              </a:rPr>
              <a:t> </a:t>
            </a:r>
            <a:r>
              <a:rPr kumimoji="1" lang="en-US"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is equal to 0, </a:t>
            </a:r>
            <a:r>
              <a:rPr kumimoji="1" lang="en-US"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scaled_ref_layer_offset_params_present_flag</a:t>
            </a:r>
            <a:r>
              <a:rPr kumimoji="1" lang="en-US"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is inferred to be equal to 0</a:t>
            </a:r>
            <a:r>
              <a:rPr kumimoji="1" lang="en-US" altLang="ja-JP" sz="1000" b="1"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a:t>
            </a:r>
            <a:r>
              <a:rPr kumimoji="1" lang="en-US"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Otherwise (</a:t>
            </a:r>
            <a:r>
              <a:rPr kumimoji="1" lang="en-GB"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If not present and N</a:t>
            </a:r>
            <a:r>
              <a:rPr kumimoji="1" lang="en-US"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umDirectRefLayers</a:t>
            </a:r>
            <a:r>
              <a:rPr kumimoji="1" lang="en-US"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a:t>
            </a:r>
            <a:r>
              <a:rPr kumimoji="1" lang="en-US" altLang="ja-JP" sz="1000" b="0" i="0" u="none" strike="noStrike" cap="none" normalizeH="0" baseline="0" dirty="0" smtClean="0">
                <a:ln>
                  <a:noFill/>
                </a:ln>
                <a:solidFill>
                  <a:srgbClr val="FF0000"/>
                </a:solidFill>
                <a:effectLst/>
                <a:latin typeface="Arial"/>
                <a:ea typeface="ＭＳ 明朝" pitchFamily="17" charset="-128"/>
                <a:cs typeface="Times New Roman" pitchFamily="18" charset="0"/>
              </a:rPr>
              <a:t> </a:t>
            </a:r>
            <a:r>
              <a:rPr kumimoji="1" lang="en-US"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nuh_layer_id</a:t>
            </a:r>
            <a:r>
              <a:rPr kumimoji="1" lang="en-US" altLang="ja-JP" sz="1000" b="0" i="0" u="none" strike="noStrike" cap="none" normalizeH="0" baseline="0" dirty="0" smtClean="0">
                <a:ln>
                  <a:noFill/>
                </a:ln>
                <a:solidFill>
                  <a:srgbClr val="FF0000"/>
                </a:solidFill>
                <a:effectLst/>
                <a:latin typeface="Arial"/>
                <a:ea typeface="ＭＳ 明朝" pitchFamily="17" charset="-128"/>
                <a:cs typeface="Times New Roman" pitchFamily="18" charset="0"/>
              </a:rPr>
              <a:t> </a:t>
            </a:r>
            <a:r>
              <a:rPr kumimoji="1" lang="en-US"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is equal to 1), </a:t>
            </a:r>
            <a:r>
              <a:rPr kumimoji="1" lang="en-US"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scaled_ref_layer_offset_params_present_flag</a:t>
            </a:r>
            <a:r>
              <a:rPr kumimoji="1" lang="en-US"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is inferred to be equal to 1</a:t>
            </a:r>
            <a:r>
              <a:rPr kumimoji="1" lang="en-US" altLang="ja-JP" sz="1000" b="1"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a:t>
            </a:r>
            <a:endParaRPr kumimoji="1" lang="en-US" altLang="ja-JP" sz="400" b="0" i="0" u="none" strike="noStrike" cap="none" normalizeH="0" baseline="0" dirty="0" smtClean="0">
              <a:ln>
                <a:noFill/>
              </a:ln>
              <a:solidFill>
                <a:srgbClr val="FF0000"/>
              </a:solidFill>
              <a:effectLst/>
              <a:latin typeface="Arial" pitchFamily="34" charset="0"/>
              <a:ea typeface="ＭＳ Ｐゴシック" pitchFamily="50" charset="-128"/>
              <a:cs typeface="ＭＳ Ｐゴシック"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 pos="457200" algn="l"/>
                <a:tab pos="685800" algn="l"/>
                <a:tab pos="914400" algn="l"/>
              </a:tabLst>
            </a:pPr>
            <a:r>
              <a:rPr kumimoji="1" lang="en-GB" altLang="ja-JP" sz="1000" b="1"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scaled_ref_layer_offset_present_flag</a:t>
            </a:r>
            <a:r>
              <a:rPr kumimoji="1" lang="en-GB" altLang="ja-JP" sz="1000" b="1"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 </a:t>
            </a:r>
            <a:r>
              <a:rPr kumimoji="1" lang="en-GB" altLang="ja-JP" sz="1000" b="1"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i</a:t>
            </a:r>
            <a:r>
              <a:rPr kumimoji="1" lang="en-GB" altLang="ja-JP" sz="1000" b="1"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 </a:t>
            </a:r>
            <a:r>
              <a:rPr kumimoji="1" lang="en-GB"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equal to 1 indicates that the scaled reference layer offset parameters between the </a:t>
            </a:r>
            <a:r>
              <a:rPr kumimoji="1" lang="en-GB"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luma</a:t>
            </a:r>
            <a:r>
              <a:rPr kumimoji="1" lang="en-GB"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sample of the </a:t>
            </a:r>
            <a:r>
              <a:rPr kumimoji="1" lang="en-GB"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i-th</a:t>
            </a:r>
            <a:r>
              <a:rPr kumimoji="1" lang="en-GB"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a:t>
            </a:r>
            <a:r>
              <a:rPr kumimoji="1" lang="en-GB"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resampled</a:t>
            </a:r>
            <a:r>
              <a:rPr kumimoji="1" lang="en-GB"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direct reference layer picture with </a:t>
            </a:r>
            <a:r>
              <a:rPr kumimoji="1" lang="en-GB"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layer_id</a:t>
            </a:r>
            <a:r>
              <a:rPr kumimoji="1" lang="en-GB"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equal to </a:t>
            </a:r>
            <a:r>
              <a:rPr kumimoji="1" lang="en-CA"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RefLayerId</a:t>
            </a:r>
            <a:r>
              <a:rPr kumimoji="1" lang="en-CA"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a:t>
            </a:r>
            <a:r>
              <a:rPr kumimoji="1" lang="en-CA" altLang="ja-JP" sz="1000" b="0" i="0" u="none" strike="noStrike" cap="none" normalizeH="0" baseline="0" dirty="0" smtClean="0">
                <a:ln>
                  <a:noFill/>
                </a:ln>
                <a:solidFill>
                  <a:srgbClr val="FF0000"/>
                </a:solidFill>
                <a:effectLst/>
                <a:latin typeface="Arial"/>
                <a:ea typeface="ＭＳ 明朝" pitchFamily="17" charset="-128"/>
                <a:cs typeface="Times New Roman" pitchFamily="18" charset="0"/>
              </a:rPr>
              <a:t> </a:t>
            </a:r>
            <a:r>
              <a:rPr kumimoji="1" lang="en-US"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nuh_layer_id</a:t>
            </a:r>
            <a:r>
              <a:rPr kumimoji="1" lang="en-CA" altLang="ja-JP" sz="1000" b="0" i="0" u="none" strike="noStrike" cap="none" normalizeH="0" baseline="0" dirty="0" smtClean="0">
                <a:ln>
                  <a:noFill/>
                </a:ln>
                <a:solidFill>
                  <a:srgbClr val="FF0000"/>
                </a:solidFill>
                <a:effectLst/>
                <a:latin typeface="Arial"/>
                <a:ea typeface="ＭＳ 明朝" pitchFamily="17" charset="-128"/>
                <a:cs typeface="Times New Roman" pitchFamily="18" charset="0"/>
              </a:rPr>
              <a:t> </a:t>
            </a:r>
            <a:r>
              <a:rPr kumimoji="1" lang="en-CA"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a:t>
            </a:r>
            <a:r>
              <a:rPr kumimoji="1" lang="en-CA" altLang="ja-JP" sz="1000" b="0" i="0" u="none" strike="noStrike" cap="none" normalizeH="0" baseline="0" dirty="0" smtClean="0">
                <a:ln>
                  <a:noFill/>
                </a:ln>
                <a:solidFill>
                  <a:srgbClr val="FF0000"/>
                </a:solidFill>
                <a:effectLst/>
                <a:latin typeface="Arial"/>
                <a:ea typeface="ＭＳ 明朝" pitchFamily="17" charset="-128"/>
                <a:cs typeface="Times New Roman" pitchFamily="18" charset="0"/>
              </a:rPr>
              <a:t> </a:t>
            </a:r>
            <a:r>
              <a:rPr kumimoji="1" lang="en-CA"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i</a:t>
            </a:r>
            <a:r>
              <a:rPr kumimoji="1" lang="en-CA"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 </a:t>
            </a:r>
            <a:r>
              <a:rPr kumimoji="1" lang="en-GB"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and the </a:t>
            </a:r>
            <a:r>
              <a:rPr kumimoji="1" lang="en-GB"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luma</a:t>
            </a:r>
            <a:r>
              <a:rPr kumimoji="1" lang="en-GB"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sample of the current picture are present in the SPS</a:t>
            </a:r>
            <a:r>
              <a:rPr kumimoji="1" lang="en-GB" altLang="ja-JP" sz="1000" b="1"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a:t>
            </a:r>
            <a:r>
              <a:rPr kumimoji="1" lang="en-GB" altLang="ja-JP" sz="100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scaled_ref_layer_offset_flag</a:t>
            </a:r>
            <a:r>
              <a:rPr kumimoji="1" lang="en-GB" altLang="ja-JP" sz="1000" b="1"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a:t>
            </a:r>
            <a:r>
              <a:rPr kumimoji="1" lang="en-GB"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a:t>
            </a:r>
            <a:r>
              <a:rPr kumimoji="1" lang="en-GB"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i</a:t>
            </a:r>
            <a:r>
              <a:rPr kumimoji="1" lang="en-GB"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 equal to 0 indicates that these offsets are not present.</a:t>
            </a:r>
            <a:endParaRPr kumimoji="1" lang="en-GB" altLang="ja-JP" sz="400" b="0" i="0" u="none" strike="noStrike" cap="none" normalizeH="0" baseline="0" dirty="0" smtClean="0">
              <a:ln>
                <a:noFill/>
              </a:ln>
              <a:solidFill>
                <a:srgbClr val="FF0000"/>
              </a:solidFill>
              <a:effectLst/>
              <a:latin typeface="Arial" pitchFamily="34" charset="0"/>
              <a:ea typeface="ＭＳ Ｐゴシック" pitchFamily="50" charset="-128"/>
              <a:cs typeface="ＭＳ Ｐゴシック"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 pos="457200" algn="l"/>
                <a:tab pos="685800" algn="l"/>
                <a:tab pos="914400" algn="l"/>
              </a:tabLst>
            </a:pPr>
            <a:r>
              <a:rPr kumimoji="1" lang="en-GB" altLang="ja-JP" sz="1000" b="1"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scaled_ref_layer_left_offset</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a:t>
            </a:r>
            <a:r>
              <a:rPr kumimoji="1" lang="en-GB" altLang="ja-JP" sz="1000" b="0" i="0" u="none" strike="noStrike" cap="none" normalizeH="0" baseline="0" dirty="0" smtClean="0">
                <a:ln>
                  <a:noFill/>
                </a:ln>
                <a:solidFill>
                  <a:schemeClr val="tx1"/>
                </a:solidFill>
                <a:effectLst/>
                <a:latin typeface="Arial"/>
                <a:ea typeface="ＭＳ 明朝" pitchFamily="17" charset="-128"/>
                <a:cs typeface="Times New Roman" pitchFamily="18" charset="0"/>
              </a:rPr>
              <a:t>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i</a:t>
            </a:r>
            <a:r>
              <a:rPr kumimoji="1" lang="en-GB" altLang="ja-JP" sz="1000" b="0" i="0" u="none" strike="noStrike" cap="none" normalizeH="0" baseline="0" dirty="0" smtClean="0">
                <a:ln>
                  <a:noFill/>
                </a:ln>
                <a:solidFill>
                  <a:schemeClr val="tx1"/>
                </a:solidFill>
                <a:effectLst/>
                <a:latin typeface="Arial"/>
                <a:ea typeface="ＭＳ 明朝" pitchFamily="17" charset="-128"/>
                <a:cs typeface="Times New Roman" pitchFamily="18" charset="0"/>
              </a:rPr>
              <a:t> </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a:t>
            </a:r>
            <a:r>
              <a:rPr kumimoji="1" lang="en-GB" altLang="ja-JP" sz="1000" b="1"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specifies the horizontal offset between the upper-left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luma</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sample of the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resampled</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i-th</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direct reference layer picture </a:t>
            </a:r>
            <a:r>
              <a:rPr kumimoji="1" lang="en-GB"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,with </a:t>
            </a:r>
            <a:r>
              <a:rPr kumimoji="1" lang="en-GB"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layer_id</a:t>
            </a:r>
            <a:r>
              <a:rPr kumimoji="1" lang="en-GB"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equal to </a:t>
            </a:r>
            <a:r>
              <a:rPr kumimoji="1" lang="en-CA"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RefLayerId</a:t>
            </a:r>
            <a:r>
              <a:rPr kumimoji="1" lang="en-CA"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a:t>
            </a:r>
            <a:r>
              <a:rPr kumimoji="1" lang="en-CA" altLang="ja-JP" sz="1000" b="0" i="0" u="none" strike="noStrike" cap="none" normalizeH="0" baseline="0" dirty="0" smtClean="0">
                <a:ln>
                  <a:noFill/>
                </a:ln>
                <a:solidFill>
                  <a:srgbClr val="FF0000"/>
                </a:solidFill>
                <a:effectLst/>
                <a:latin typeface="Arial"/>
                <a:ea typeface="ＭＳ 明朝" pitchFamily="17" charset="-128"/>
                <a:cs typeface="Times New Roman" pitchFamily="18" charset="0"/>
              </a:rPr>
              <a:t> </a:t>
            </a:r>
            <a:r>
              <a:rPr kumimoji="1" lang="en-CA"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nuh_layer_id</a:t>
            </a:r>
            <a:r>
              <a:rPr kumimoji="1" lang="en-CA" altLang="ja-JP" sz="1000" b="0" i="0" u="none" strike="noStrike" cap="none" normalizeH="0" baseline="0" dirty="0" smtClean="0">
                <a:ln>
                  <a:noFill/>
                </a:ln>
                <a:solidFill>
                  <a:srgbClr val="FF0000"/>
                </a:solidFill>
                <a:effectLst/>
                <a:latin typeface="Arial"/>
                <a:ea typeface="ＭＳ 明朝" pitchFamily="17" charset="-128"/>
                <a:cs typeface="Times New Roman" pitchFamily="18" charset="0"/>
              </a:rPr>
              <a:t> </a:t>
            </a:r>
            <a:r>
              <a:rPr kumimoji="1" lang="en-CA"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a:t>
            </a:r>
            <a:r>
              <a:rPr kumimoji="1" lang="en-CA" altLang="ja-JP" sz="1000" b="0" i="0" u="none" strike="noStrike" cap="none" normalizeH="0" baseline="0" dirty="0" smtClean="0">
                <a:ln>
                  <a:noFill/>
                </a:ln>
                <a:solidFill>
                  <a:srgbClr val="FF0000"/>
                </a:solidFill>
                <a:effectLst/>
                <a:latin typeface="Arial"/>
                <a:ea typeface="ＭＳ 明朝" pitchFamily="17" charset="-128"/>
                <a:cs typeface="Times New Roman" pitchFamily="18" charset="0"/>
              </a:rPr>
              <a:t> </a:t>
            </a:r>
            <a:r>
              <a:rPr kumimoji="1" lang="en-CA"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i</a:t>
            </a:r>
            <a:r>
              <a:rPr kumimoji="1" lang="en-CA"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a:t>
            </a:r>
            <a:r>
              <a:rPr kumimoji="1" lang="en-GB"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used for inter-layer prediction and the upper-left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luma</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sample of the current picture in units of two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luma</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samples. When not present, the value of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scaled_ref_layer_left_offset</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a:t>
            </a:r>
            <a:r>
              <a:rPr kumimoji="1" lang="en-GB" altLang="ja-JP" sz="1000" b="0" i="0" u="none" strike="noStrike" cap="none" normalizeH="0" baseline="0" dirty="0" smtClean="0">
                <a:ln>
                  <a:noFill/>
                </a:ln>
                <a:solidFill>
                  <a:schemeClr val="tx1"/>
                </a:solidFill>
                <a:effectLst/>
                <a:latin typeface="Arial"/>
                <a:ea typeface="ＭＳ 明朝" pitchFamily="17" charset="-128"/>
                <a:cs typeface="Times New Roman" pitchFamily="18" charset="0"/>
              </a:rPr>
              <a:t>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i</a:t>
            </a:r>
            <a:r>
              <a:rPr kumimoji="1" lang="en-GB" altLang="ja-JP" sz="1000" b="0" i="0" u="none" strike="noStrike" cap="none" normalizeH="0" baseline="0" dirty="0" smtClean="0">
                <a:ln>
                  <a:noFill/>
                </a:ln>
                <a:solidFill>
                  <a:schemeClr val="tx1"/>
                </a:solidFill>
                <a:effectLst/>
                <a:latin typeface="Arial"/>
                <a:ea typeface="ＭＳ 明朝" pitchFamily="17" charset="-128"/>
                <a:cs typeface="Times New Roman" pitchFamily="18" charset="0"/>
              </a:rPr>
              <a:t> </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a:t>
            </a:r>
            <a:r>
              <a:rPr kumimoji="1" lang="en-GB" altLang="ja-JP" sz="1000" b="1"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is inferred to be equal to 0. </a:t>
            </a:r>
            <a:endParaRPr kumimoji="1" lang="en-GB" altLang="ja-JP" sz="4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 pos="457200" algn="l"/>
                <a:tab pos="685800" algn="l"/>
                <a:tab pos="914400" algn="l"/>
              </a:tabLst>
            </a:pPr>
            <a:r>
              <a:rPr kumimoji="1" lang="en-GB" altLang="ja-JP" sz="1000" b="1"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scaled_ref_layer_top_offset</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a:t>
            </a:r>
            <a:r>
              <a:rPr kumimoji="1" lang="en-GB" altLang="ja-JP" sz="1000" b="0" i="0" u="none" strike="noStrike" cap="none" normalizeH="0" baseline="0" dirty="0" smtClean="0">
                <a:ln>
                  <a:noFill/>
                </a:ln>
                <a:solidFill>
                  <a:schemeClr val="tx1"/>
                </a:solidFill>
                <a:effectLst/>
                <a:latin typeface="Arial"/>
                <a:ea typeface="ＭＳ 明朝" pitchFamily="17" charset="-128"/>
                <a:cs typeface="Times New Roman" pitchFamily="18" charset="0"/>
              </a:rPr>
              <a:t>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i</a:t>
            </a:r>
            <a:r>
              <a:rPr kumimoji="1" lang="en-GB" altLang="ja-JP" sz="1000" b="0" i="0" u="none" strike="noStrike" cap="none" normalizeH="0" baseline="0" dirty="0" smtClean="0">
                <a:ln>
                  <a:noFill/>
                </a:ln>
                <a:solidFill>
                  <a:schemeClr val="tx1"/>
                </a:solidFill>
                <a:effectLst/>
                <a:latin typeface="Arial"/>
                <a:ea typeface="ＭＳ 明朝" pitchFamily="17" charset="-128"/>
                <a:cs typeface="Times New Roman" pitchFamily="18" charset="0"/>
              </a:rPr>
              <a:t> </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specifies the vertical offset between the upper-left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luma</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sample of the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resampled</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i-th</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direct reference layer picture, </a:t>
            </a:r>
            <a:r>
              <a:rPr kumimoji="1" lang="en-GB"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with </a:t>
            </a:r>
            <a:r>
              <a:rPr kumimoji="1" lang="en-GB"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layer_id</a:t>
            </a:r>
            <a:r>
              <a:rPr kumimoji="1" lang="en-GB"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equal to </a:t>
            </a:r>
            <a:r>
              <a:rPr kumimoji="1" lang="en-CA"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RefLayerId</a:t>
            </a:r>
            <a:r>
              <a:rPr kumimoji="1" lang="en-CA"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a:t>
            </a:r>
            <a:r>
              <a:rPr kumimoji="1" lang="en-CA" altLang="ja-JP" sz="1000" b="0" i="0" u="none" strike="noStrike" cap="none" normalizeH="0" baseline="0" dirty="0" smtClean="0">
                <a:ln>
                  <a:noFill/>
                </a:ln>
                <a:solidFill>
                  <a:srgbClr val="FF0000"/>
                </a:solidFill>
                <a:effectLst/>
                <a:latin typeface="Arial"/>
                <a:ea typeface="ＭＳ 明朝" pitchFamily="17" charset="-128"/>
                <a:cs typeface="Times New Roman" pitchFamily="18" charset="0"/>
              </a:rPr>
              <a:t> </a:t>
            </a:r>
            <a:r>
              <a:rPr kumimoji="1" lang="en-CA"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nuh_layer_id</a:t>
            </a:r>
            <a:r>
              <a:rPr kumimoji="1" lang="en-CA" altLang="ja-JP" sz="1000" b="0" i="0" u="none" strike="noStrike" cap="none" normalizeH="0" baseline="0" dirty="0" smtClean="0">
                <a:ln>
                  <a:noFill/>
                </a:ln>
                <a:solidFill>
                  <a:srgbClr val="FF0000"/>
                </a:solidFill>
                <a:effectLst/>
                <a:latin typeface="Arial"/>
                <a:ea typeface="ＭＳ 明朝" pitchFamily="17" charset="-128"/>
                <a:cs typeface="Times New Roman" pitchFamily="18" charset="0"/>
              </a:rPr>
              <a:t> </a:t>
            </a:r>
            <a:r>
              <a:rPr kumimoji="1" lang="en-CA"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a:t>
            </a:r>
            <a:r>
              <a:rPr kumimoji="1" lang="en-CA" altLang="ja-JP" sz="1000" b="0" i="0" u="none" strike="noStrike" cap="none" normalizeH="0" baseline="0" dirty="0" smtClean="0">
                <a:ln>
                  <a:noFill/>
                </a:ln>
                <a:solidFill>
                  <a:srgbClr val="FF0000"/>
                </a:solidFill>
                <a:effectLst/>
                <a:latin typeface="Arial"/>
                <a:ea typeface="ＭＳ 明朝" pitchFamily="17" charset="-128"/>
                <a:cs typeface="Times New Roman" pitchFamily="18" charset="0"/>
              </a:rPr>
              <a:t> </a:t>
            </a:r>
            <a:r>
              <a:rPr kumimoji="1" lang="en-CA"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i</a:t>
            </a:r>
            <a:r>
              <a:rPr kumimoji="1" lang="en-CA"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used for inter-layer prediction and the upper-left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luma</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sample of the current picture in units of two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luma</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samples. When not present, the value of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scaled_ref_layer_top_offset</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a:t>
            </a:r>
            <a:r>
              <a:rPr kumimoji="1" lang="en-GB" altLang="ja-JP" sz="1000" b="0" i="0" u="none" strike="noStrike" cap="none" normalizeH="0" baseline="0" dirty="0" smtClean="0">
                <a:ln>
                  <a:noFill/>
                </a:ln>
                <a:solidFill>
                  <a:schemeClr val="tx1"/>
                </a:solidFill>
                <a:effectLst/>
                <a:latin typeface="Arial"/>
                <a:ea typeface="ＭＳ 明朝" pitchFamily="17" charset="-128"/>
                <a:cs typeface="Times New Roman" pitchFamily="18" charset="0"/>
              </a:rPr>
              <a:t>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i</a:t>
            </a:r>
            <a:r>
              <a:rPr kumimoji="1" lang="en-GB" altLang="ja-JP" sz="1000" b="0" i="0" u="none" strike="noStrike" cap="none" normalizeH="0" baseline="0" dirty="0" smtClean="0">
                <a:ln>
                  <a:noFill/>
                </a:ln>
                <a:solidFill>
                  <a:schemeClr val="tx1"/>
                </a:solidFill>
                <a:effectLst/>
                <a:latin typeface="Arial"/>
                <a:ea typeface="ＭＳ 明朝" pitchFamily="17" charset="-128"/>
                <a:cs typeface="Times New Roman" pitchFamily="18" charset="0"/>
              </a:rPr>
              <a:t> </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a:t>
            </a:r>
            <a:r>
              <a:rPr kumimoji="1" lang="en-GB" altLang="ja-JP" sz="1000" b="1"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is inferred to be equal to 0. </a:t>
            </a:r>
            <a:endParaRPr kumimoji="1" lang="en-GB" altLang="ja-JP" sz="4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 pos="457200" algn="l"/>
                <a:tab pos="685800" algn="l"/>
                <a:tab pos="914400" algn="l"/>
              </a:tabLst>
            </a:pPr>
            <a:r>
              <a:rPr kumimoji="1" lang="en-GB" altLang="ja-JP" sz="1000" b="1"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scaled_ref_layer_right_offset</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a:t>
            </a:r>
            <a:r>
              <a:rPr kumimoji="1" lang="en-GB" altLang="ja-JP" sz="1000" b="0" i="0" u="none" strike="noStrike" cap="none" normalizeH="0" baseline="0" dirty="0" smtClean="0">
                <a:ln>
                  <a:noFill/>
                </a:ln>
                <a:solidFill>
                  <a:schemeClr val="tx1"/>
                </a:solidFill>
                <a:effectLst/>
                <a:latin typeface="Arial"/>
                <a:ea typeface="ＭＳ 明朝" pitchFamily="17" charset="-128"/>
                <a:cs typeface="Times New Roman" pitchFamily="18" charset="0"/>
              </a:rPr>
              <a:t>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i</a:t>
            </a:r>
            <a:r>
              <a:rPr kumimoji="1" lang="en-GB" altLang="ja-JP" sz="1000" b="0" i="0" u="none" strike="noStrike" cap="none" normalizeH="0" baseline="0" dirty="0" smtClean="0">
                <a:ln>
                  <a:noFill/>
                </a:ln>
                <a:solidFill>
                  <a:schemeClr val="tx1"/>
                </a:solidFill>
                <a:effectLst/>
                <a:latin typeface="Arial"/>
                <a:ea typeface="ＭＳ 明朝" pitchFamily="17" charset="-128"/>
                <a:cs typeface="Times New Roman" pitchFamily="18" charset="0"/>
              </a:rPr>
              <a:t> </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a:t>
            </a:r>
            <a:r>
              <a:rPr kumimoji="1" lang="en-GB" altLang="ja-JP" sz="1000" b="1"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specifies the horizontal offset between the bottom-right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luma</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sample of the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resampled</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i-th</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direct reference layer picture ,</a:t>
            </a:r>
            <a:r>
              <a:rPr kumimoji="1" lang="en-GB"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with </a:t>
            </a:r>
            <a:r>
              <a:rPr kumimoji="1" lang="en-GB"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layer_id</a:t>
            </a:r>
            <a:r>
              <a:rPr kumimoji="1" lang="en-GB"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equal to </a:t>
            </a:r>
            <a:r>
              <a:rPr kumimoji="1" lang="en-CA"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RefLayerId</a:t>
            </a:r>
            <a:r>
              <a:rPr kumimoji="1" lang="en-CA"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a:t>
            </a:r>
            <a:r>
              <a:rPr kumimoji="1" lang="en-CA" altLang="ja-JP" sz="1000" b="0" i="0" u="none" strike="noStrike" cap="none" normalizeH="0" baseline="0" dirty="0" smtClean="0">
                <a:ln>
                  <a:noFill/>
                </a:ln>
                <a:solidFill>
                  <a:srgbClr val="FF0000"/>
                </a:solidFill>
                <a:effectLst/>
                <a:latin typeface="Arial"/>
                <a:ea typeface="ＭＳ 明朝" pitchFamily="17" charset="-128"/>
                <a:cs typeface="Times New Roman" pitchFamily="18" charset="0"/>
              </a:rPr>
              <a:t> </a:t>
            </a:r>
            <a:r>
              <a:rPr kumimoji="1" lang="en-CA"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nuh_layer_id</a:t>
            </a:r>
            <a:r>
              <a:rPr kumimoji="1" lang="en-CA" altLang="ja-JP" sz="1000" b="0" i="0" u="none" strike="noStrike" cap="none" normalizeH="0" baseline="0" dirty="0" smtClean="0">
                <a:ln>
                  <a:noFill/>
                </a:ln>
                <a:solidFill>
                  <a:srgbClr val="FF0000"/>
                </a:solidFill>
                <a:effectLst/>
                <a:latin typeface="Arial"/>
                <a:ea typeface="ＭＳ 明朝" pitchFamily="17" charset="-128"/>
                <a:cs typeface="Times New Roman" pitchFamily="18" charset="0"/>
              </a:rPr>
              <a:t>  </a:t>
            </a:r>
            <a:r>
              <a:rPr kumimoji="1" lang="en-CA"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a:t>
            </a:r>
            <a:r>
              <a:rPr kumimoji="1" lang="en-CA" altLang="ja-JP" sz="1000" b="0" i="0" u="none" strike="noStrike" cap="none" normalizeH="0" baseline="0" dirty="0" smtClean="0">
                <a:ln>
                  <a:noFill/>
                </a:ln>
                <a:solidFill>
                  <a:srgbClr val="FF0000"/>
                </a:solidFill>
                <a:effectLst/>
                <a:latin typeface="Arial"/>
                <a:ea typeface="ＭＳ 明朝" pitchFamily="17" charset="-128"/>
                <a:cs typeface="Times New Roman" pitchFamily="18" charset="0"/>
              </a:rPr>
              <a:t> </a:t>
            </a:r>
            <a:r>
              <a:rPr kumimoji="1" lang="en-CA"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i</a:t>
            </a:r>
            <a:r>
              <a:rPr kumimoji="1" lang="en-CA"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a:t>
            </a:r>
            <a:r>
              <a:rPr kumimoji="1" lang="en-CA"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used for inter-layer prediction and the bottom-right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luma</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sample of the current picture in units of two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luma</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samples. When not present, the value of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scaled_ref_layer_right_offset</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a:t>
            </a:r>
            <a:r>
              <a:rPr kumimoji="1" lang="en-GB" altLang="ja-JP" sz="1000" b="0" i="0" u="none" strike="noStrike" cap="none" normalizeH="0" baseline="0" dirty="0" smtClean="0">
                <a:ln>
                  <a:noFill/>
                </a:ln>
                <a:solidFill>
                  <a:schemeClr val="tx1"/>
                </a:solidFill>
                <a:effectLst/>
                <a:latin typeface="Arial"/>
                <a:ea typeface="ＭＳ 明朝" pitchFamily="17" charset="-128"/>
                <a:cs typeface="Times New Roman" pitchFamily="18" charset="0"/>
              </a:rPr>
              <a:t>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i</a:t>
            </a:r>
            <a:r>
              <a:rPr kumimoji="1" lang="en-GB" altLang="ja-JP" sz="1000" b="0" i="0" u="none" strike="noStrike" cap="none" normalizeH="0" baseline="0" dirty="0" smtClean="0">
                <a:ln>
                  <a:noFill/>
                </a:ln>
                <a:solidFill>
                  <a:schemeClr val="tx1"/>
                </a:solidFill>
                <a:effectLst/>
                <a:latin typeface="Arial"/>
                <a:ea typeface="ＭＳ 明朝" pitchFamily="17" charset="-128"/>
                <a:cs typeface="Times New Roman" pitchFamily="18" charset="0"/>
              </a:rPr>
              <a:t> </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a:t>
            </a:r>
            <a:r>
              <a:rPr kumimoji="1" lang="en-GB" altLang="ja-JP" sz="1000" b="1"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is inferred to be equal to 0. </a:t>
            </a:r>
            <a:endParaRPr kumimoji="1" lang="en-GB" altLang="ja-JP" sz="4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 pos="457200" algn="l"/>
                <a:tab pos="685800" algn="l"/>
                <a:tab pos="914400" algn="l"/>
              </a:tabLst>
            </a:pPr>
            <a:r>
              <a:rPr kumimoji="1" lang="en-GB" altLang="ja-JP" sz="1000" b="1"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scaled_ref_layer_bottom_offset</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a:t>
            </a:r>
            <a:r>
              <a:rPr kumimoji="1" lang="en-GB" altLang="ja-JP" sz="1000" b="0" i="0" u="none" strike="noStrike" cap="none" normalizeH="0" baseline="0" dirty="0" smtClean="0">
                <a:ln>
                  <a:noFill/>
                </a:ln>
                <a:solidFill>
                  <a:schemeClr val="tx1"/>
                </a:solidFill>
                <a:effectLst/>
                <a:latin typeface="Arial"/>
                <a:ea typeface="ＭＳ 明朝" pitchFamily="17" charset="-128"/>
                <a:cs typeface="Times New Roman" pitchFamily="18" charset="0"/>
              </a:rPr>
              <a:t>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i</a:t>
            </a:r>
            <a:r>
              <a:rPr kumimoji="1" lang="en-GB" altLang="ja-JP" sz="1000" b="0" i="0" u="none" strike="noStrike" cap="none" normalizeH="0" baseline="0" dirty="0" smtClean="0">
                <a:ln>
                  <a:noFill/>
                </a:ln>
                <a:solidFill>
                  <a:schemeClr val="tx1"/>
                </a:solidFill>
                <a:effectLst/>
                <a:latin typeface="Arial"/>
                <a:ea typeface="ＭＳ 明朝" pitchFamily="17" charset="-128"/>
                <a:cs typeface="Times New Roman" pitchFamily="18" charset="0"/>
              </a:rPr>
              <a:t> </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a:t>
            </a:r>
            <a:r>
              <a:rPr kumimoji="1" lang="en-GB" altLang="ja-JP" sz="1000" b="1"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specifies the vertical offset between the bottom-right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luma</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sample of the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resampled</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i-th</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direct reference layer picture ,</a:t>
            </a:r>
            <a:r>
              <a:rPr kumimoji="1" lang="en-GB"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with </a:t>
            </a:r>
            <a:r>
              <a:rPr kumimoji="1" lang="en-GB"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layer_id</a:t>
            </a:r>
            <a:r>
              <a:rPr kumimoji="1" lang="en-GB"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equal to </a:t>
            </a:r>
            <a:r>
              <a:rPr kumimoji="1" lang="en-CA"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RefLayerId</a:t>
            </a:r>
            <a:r>
              <a:rPr kumimoji="1" lang="en-CA"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a:t>
            </a:r>
            <a:r>
              <a:rPr kumimoji="1" lang="en-CA"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nuh_layer_id</a:t>
            </a:r>
            <a:r>
              <a:rPr kumimoji="1" lang="en-CA" altLang="ja-JP" sz="1000" b="0" i="0" u="none" strike="noStrike" cap="none" normalizeH="0" baseline="0" dirty="0" smtClean="0">
                <a:ln>
                  <a:noFill/>
                </a:ln>
                <a:solidFill>
                  <a:srgbClr val="FF0000"/>
                </a:solidFill>
                <a:effectLst/>
                <a:latin typeface="Arial"/>
                <a:ea typeface="ＭＳ 明朝" pitchFamily="17" charset="-128"/>
                <a:cs typeface="Times New Roman" pitchFamily="18" charset="0"/>
              </a:rPr>
              <a:t>  </a:t>
            </a:r>
            <a:r>
              <a:rPr kumimoji="1" lang="en-CA"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a:t>
            </a:r>
            <a:r>
              <a:rPr kumimoji="1" lang="en-CA" altLang="ja-JP" sz="1000" b="0" i="0" u="none" strike="noStrike" cap="none" normalizeH="0" baseline="0" dirty="0" smtClean="0">
                <a:ln>
                  <a:noFill/>
                </a:ln>
                <a:solidFill>
                  <a:srgbClr val="FF0000"/>
                </a:solidFill>
                <a:effectLst/>
                <a:latin typeface="Arial"/>
                <a:ea typeface="ＭＳ 明朝" pitchFamily="17" charset="-128"/>
                <a:cs typeface="Times New Roman" pitchFamily="18" charset="0"/>
              </a:rPr>
              <a:t> </a:t>
            </a:r>
            <a:r>
              <a:rPr kumimoji="1" lang="en-CA" altLang="ja-JP" sz="1000" b="0" i="0" u="none" strike="noStrike" cap="none" normalizeH="0" baseline="0" dirty="0" err="1" smtClean="0">
                <a:ln>
                  <a:noFill/>
                </a:ln>
                <a:solidFill>
                  <a:srgbClr val="FF0000"/>
                </a:solidFill>
                <a:effectLst/>
                <a:latin typeface="Times New Roman" pitchFamily="18" charset="0"/>
                <a:ea typeface="ＭＳ 明朝" pitchFamily="17" charset="-128"/>
                <a:cs typeface="Times New Roman" pitchFamily="18" charset="0"/>
              </a:rPr>
              <a:t>i</a:t>
            </a:r>
            <a:r>
              <a:rPr kumimoji="1" lang="en-CA" altLang="ja-JP" sz="1000" b="0" i="0" u="none" strike="noStrike" cap="none" normalizeH="0" baseline="0" dirty="0" smtClean="0">
                <a:ln>
                  <a:noFill/>
                </a:ln>
                <a:solidFill>
                  <a:srgbClr val="FF0000"/>
                </a:solidFill>
                <a:effectLst/>
                <a:latin typeface="Times New Roman" pitchFamily="18" charset="0"/>
                <a:ea typeface="ＭＳ 明朝" pitchFamily="17" charset="-128"/>
                <a:cs typeface="Times New Roman" pitchFamily="18" charset="0"/>
              </a:rPr>
              <a:t> ], </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used for inter-layer prediction and the bottom-right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luma</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sample of the current picture in units of two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luma</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samples. When not present, the value of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scaled_ref_layer_bottom_offset</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a:t>
            </a:r>
            <a:r>
              <a:rPr kumimoji="1" lang="en-GB" altLang="ja-JP" sz="1000" b="0" i="0" u="none" strike="noStrike" cap="none" normalizeH="0" baseline="0" dirty="0" smtClean="0">
                <a:ln>
                  <a:noFill/>
                </a:ln>
                <a:solidFill>
                  <a:schemeClr val="tx1"/>
                </a:solidFill>
                <a:effectLst/>
                <a:latin typeface="Arial"/>
                <a:ea typeface="ＭＳ 明朝" pitchFamily="17" charset="-128"/>
                <a:cs typeface="Times New Roman" pitchFamily="18" charset="0"/>
              </a:rPr>
              <a:t> </a:t>
            </a:r>
            <a:r>
              <a:rPr kumimoji="1" lang="en-GB" altLang="ja-JP" sz="10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i</a:t>
            </a:r>
            <a:r>
              <a:rPr kumimoji="1" lang="en-GB" altLang="ja-JP" sz="1000" b="0" i="0" u="none" strike="noStrike" cap="none" normalizeH="0" baseline="0" dirty="0" smtClean="0">
                <a:ln>
                  <a:noFill/>
                </a:ln>
                <a:solidFill>
                  <a:schemeClr val="tx1"/>
                </a:solidFill>
                <a:effectLst/>
                <a:latin typeface="Arial"/>
                <a:ea typeface="ＭＳ 明朝" pitchFamily="17" charset="-128"/>
                <a:cs typeface="Times New Roman" pitchFamily="18" charset="0"/>
              </a:rPr>
              <a:t> </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a:t>
            </a:r>
            <a:r>
              <a:rPr kumimoji="1" lang="en-GB" altLang="ja-JP" sz="1000" b="1"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a:t>
            </a:r>
            <a:r>
              <a:rPr kumimoji="1" lang="en-GB" altLang="ja-JP" sz="10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is inferred to be equal to 0. </a:t>
            </a:r>
            <a:endParaRPr kumimoji="1" lang="en-GB" altLang="ja-JP" sz="14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lvl="2"/>
            <a:r>
              <a:rPr lang="en-US" altLang="ja-JP" sz="2000" dirty="0" smtClean="0"/>
              <a:t>B) </a:t>
            </a:r>
            <a:r>
              <a:rPr lang="en-US" altLang="ja-JP" sz="1800" dirty="0" smtClean="0"/>
              <a:t>Semantics restriction on inter layer sample </a:t>
            </a:r>
            <a:r>
              <a:rPr lang="en-US" altLang="ja-JP" sz="1800" dirty="0" smtClean="0"/>
              <a:t>prediction</a:t>
            </a:r>
            <a:endParaRPr kumimoji="1" lang="ja-JP" altLang="en-US" sz="2000" dirty="0"/>
          </a:p>
        </p:txBody>
      </p:sp>
      <p:sp>
        <p:nvSpPr>
          <p:cNvPr id="4" name="スライド番号プレースホルダ 3"/>
          <p:cNvSpPr>
            <a:spLocks noGrp="1"/>
          </p:cNvSpPr>
          <p:nvPr>
            <p:ph type="sldNum" sz="quarter" idx="12"/>
          </p:nvPr>
        </p:nvSpPr>
        <p:spPr/>
        <p:txBody>
          <a:bodyPr lIns="65306" tIns="32653" rIns="65306"/>
          <a:lstStyle/>
          <a:p>
            <a:pPr>
              <a:defRPr/>
            </a:pPr>
            <a:fld id="{D0428543-A646-4D01-819F-0BC3060329E5}" type="slidenum">
              <a:rPr lang="ja-JP" altLang="en-US" smtClean="0"/>
              <a:pPr>
                <a:defRPr/>
              </a:pPr>
              <a:t>4</a:t>
            </a:fld>
            <a:endParaRPr lang="ja-JP" altLang="en-US"/>
          </a:p>
        </p:txBody>
      </p:sp>
      <p:sp>
        <p:nvSpPr>
          <p:cNvPr id="5" name="正方形/長方形 4"/>
          <p:cNvSpPr/>
          <p:nvPr/>
        </p:nvSpPr>
        <p:spPr>
          <a:xfrm>
            <a:off x="5053442" y="888146"/>
            <a:ext cx="3703269" cy="2005937"/>
          </a:xfrm>
          <a:prstGeom prst="rect">
            <a:avLst/>
          </a:prstGeom>
          <a:solidFill>
            <a:schemeClr val="bg1">
              <a:lumMod val="75000"/>
            </a:schemeClr>
          </a:solidFill>
          <a:ln w="25400"/>
          <a:effectLst/>
        </p:spPr>
        <p:style>
          <a:lnRef idx="1">
            <a:schemeClr val="dk1"/>
          </a:lnRef>
          <a:fillRef idx="2">
            <a:schemeClr val="dk1"/>
          </a:fillRef>
          <a:effectRef idx="1">
            <a:schemeClr val="dk1"/>
          </a:effectRef>
          <a:fontRef idx="minor">
            <a:schemeClr val="dk1"/>
          </a:fontRef>
        </p:style>
        <p:txBody>
          <a:bodyPr lIns="25711" tIns="25711" rIns="25711" bIns="25711" rtlCol="0" anchor="ctr"/>
          <a:lstStyle/>
          <a:p>
            <a:pPr algn="ctr"/>
            <a:endParaRPr kumimoji="1" lang="ja-JP" altLang="en-US"/>
          </a:p>
        </p:txBody>
      </p:sp>
      <p:sp>
        <p:nvSpPr>
          <p:cNvPr id="6" name="正方形/長方形 5"/>
          <p:cNvSpPr/>
          <p:nvPr/>
        </p:nvSpPr>
        <p:spPr>
          <a:xfrm>
            <a:off x="5670654" y="1145317"/>
            <a:ext cx="2777451" cy="1543029"/>
          </a:xfrm>
          <a:prstGeom prst="rect">
            <a:avLst/>
          </a:prstGeom>
          <a:solidFill>
            <a:schemeClr val="bg1"/>
          </a:solidFill>
          <a:ln w="34925">
            <a:prstDash val="dash"/>
          </a:ln>
          <a:effectLst/>
        </p:spPr>
        <p:style>
          <a:lnRef idx="1">
            <a:schemeClr val="dk1"/>
          </a:lnRef>
          <a:fillRef idx="2">
            <a:schemeClr val="dk1"/>
          </a:fillRef>
          <a:effectRef idx="1">
            <a:schemeClr val="dk1"/>
          </a:effectRef>
          <a:fontRef idx="minor">
            <a:schemeClr val="dk1"/>
          </a:fontRef>
        </p:style>
        <p:txBody>
          <a:bodyPr lIns="25711" tIns="25711" rIns="25711" bIns="25711" rtlCol="0" anchor="ctr"/>
          <a:lstStyle/>
          <a:p>
            <a:pPr algn="ctr"/>
            <a:endParaRPr kumimoji="1" lang="ja-JP" altLang="en-US"/>
          </a:p>
        </p:txBody>
      </p:sp>
      <p:cxnSp>
        <p:nvCxnSpPr>
          <p:cNvPr id="7" name="直線コネクタ 6"/>
          <p:cNvCxnSpPr/>
          <p:nvPr/>
        </p:nvCxnSpPr>
        <p:spPr>
          <a:xfrm flipH="1" flipV="1">
            <a:off x="5670654" y="2816932"/>
            <a:ext cx="205737" cy="1388726"/>
          </a:xfrm>
          <a:prstGeom prst="line">
            <a:avLst/>
          </a:prstGeom>
          <a:ln>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8190934" y="2816932"/>
            <a:ext cx="257171" cy="1388726"/>
          </a:xfrm>
          <a:prstGeom prst="line">
            <a:avLst/>
          </a:prstGeom>
          <a:ln>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9" name="正方形/長方形 8"/>
          <p:cNvSpPr/>
          <p:nvPr/>
        </p:nvSpPr>
        <p:spPr>
          <a:xfrm>
            <a:off x="5053442" y="888146"/>
            <a:ext cx="3703269" cy="2005937"/>
          </a:xfrm>
          <a:prstGeom prst="rect">
            <a:avLst/>
          </a:prstGeom>
          <a:noFill/>
          <a:ln w="25400"/>
          <a:effectLst/>
        </p:spPr>
        <p:style>
          <a:lnRef idx="1">
            <a:schemeClr val="dk1"/>
          </a:lnRef>
          <a:fillRef idx="2">
            <a:schemeClr val="dk1"/>
          </a:fillRef>
          <a:effectRef idx="1">
            <a:schemeClr val="dk1"/>
          </a:effectRef>
          <a:fontRef idx="minor">
            <a:schemeClr val="dk1"/>
          </a:fontRef>
        </p:style>
        <p:txBody>
          <a:bodyPr lIns="25711" tIns="25711" rIns="25711" bIns="25711" rtlCol="0" anchor="ctr"/>
          <a:lstStyle/>
          <a:p>
            <a:pPr algn="ctr"/>
            <a:endParaRPr kumimoji="1" lang="ja-JP" altLang="en-US"/>
          </a:p>
        </p:txBody>
      </p:sp>
      <p:cxnSp>
        <p:nvCxnSpPr>
          <p:cNvPr id="26" name="直線コネクタ 25"/>
          <p:cNvCxnSpPr/>
          <p:nvPr/>
        </p:nvCxnSpPr>
        <p:spPr>
          <a:xfrm flipH="1" flipV="1">
            <a:off x="6552220" y="2672916"/>
            <a:ext cx="72008" cy="324036"/>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flipV="1">
            <a:off x="5240646" y="682408"/>
            <a:ext cx="51434" cy="205737"/>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5292080" y="610284"/>
            <a:ext cx="3394663" cy="190424"/>
          </a:xfrm>
          <a:prstGeom prst="rect">
            <a:avLst/>
          </a:prstGeom>
          <a:noFill/>
        </p:spPr>
        <p:txBody>
          <a:bodyPr wrap="square" lIns="25711" tIns="25711" rIns="25711" bIns="25711" rtlCol="0">
            <a:spAutoFit/>
          </a:bodyPr>
          <a:lstStyle/>
          <a:p>
            <a:r>
              <a:rPr lang="en-US" altLang="ja-JP" sz="900" b="1" dirty="0" smtClean="0"/>
              <a:t>Re-sampled reference layer picture </a:t>
            </a:r>
            <a:r>
              <a:rPr lang="en-US" altLang="ja-JP" sz="900" b="1" dirty="0" err="1" smtClean="0"/>
              <a:t>rsPic</a:t>
            </a:r>
            <a:endParaRPr lang="ja-JP" altLang="en-US" sz="900" b="1" dirty="0" smtClean="0"/>
          </a:p>
        </p:txBody>
      </p:sp>
      <p:sp>
        <p:nvSpPr>
          <p:cNvPr id="30" name="正方形/長方形 29"/>
          <p:cNvSpPr/>
          <p:nvPr/>
        </p:nvSpPr>
        <p:spPr>
          <a:xfrm>
            <a:off x="354388" y="888146"/>
            <a:ext cx="3703269" cy="2005937"/>
          </a:xfrm>
          <a:prstGeom prst="rect">
            <a:avLst/>
          </a:prstGeom>
          <a:noFill/>
          <a:ln w="25400"/>
          <a:effectLst/>
        </p:spPr>
        <p:style>
          <a:lnRef idx="1">
            <a:schemeClr val="dk1"/>
          </a:lnRef>
          <a:fillRef idx="2">
            <a:schemeClr val="dk1"/>
          </a:fillRef>
          <a:effectRef idx="1">
            <a:schemeClr val="dk1"/>
          </a:effectRef>
          <a:fontRef idx="minor">
            <a:schemeClr val="dk1"/>
          </a:fontRef>
        </p:style>
        <p:txBody>
          <a:bodyPr lIns="25711" tIns="25711" rIns="25711" bIns="25711" rtlCol="0" anchor="ctr"/>
          <a:lstStyle/>
          <a:p>
            <a:pPr algn="ctr"/>
            <a:endParaRPr kumimoji="1" lang="ja-JP" altLang="en-US"/>
          </a:p>
        </p:txBody>
      </p:sp>
      <p:cxnSp>
        <p:nvCxnSpPr>
          <p:cNvPr id="31" name="直線コネクタ 30"/>
          <p:cNvCxnSpPr/>
          <p:nvPr/>
        </p:nvCxnSpPr>
        <p:spPr>
          <a:xfrm flipV="1">
            <a:off x="508692" y="682408"/>
            <a:ext cx="51434" cy="205737"/>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2" name="テキスト ボックス 31"/>
          <p:cNvSpPr txBox="1"/>
          <p:nvPr/>
        </p:nvSpPr>
        <p:spPr>
          <a:xfrm>
            <a:off x="560126" y="610284"/>
            <a:ext cx="3394663" cy="190424"/>
          </a:xfrm>
          <a:prstGeom prst="rect">
            <a:avLst/>
          </a:prstGeom>
          <a:noFill/>
        </p:spPr>
        <p:txBody>
          <a:bodyPr wrap="square" lIns="25711" tIns="25711" rIns="25711" bIns="25711" rtlCol="0">
            <a:spAutoFit/>
          </a:bodyPr>
          <a:lstStyle/>
          <a:p>
            <a:r>
              <a:rPr lang="en-US" altLang="ja-JP" sz="900" b="1" dirty="0" smtClean="0"/>
              <a:t>Current picture </a:t>
            </a:r>
            <a:r>
              <a:rPr lang="en-US" altLang="ja-JP" sz="900" b="1" dirty="0" err="1" smtClean="0"/>
              <a:t>currPic</a:t>
            </a:r>
            <a:endParaRPr lang="ja-JP" altLang="en-US" sz="900" b="1" dirty="0" smtClean="0"/>
          </a:p>
        </p:txBody>
      </p:sp>
      <p:sp>
        <p:nvSpPr>
          <p:cNvPr id="48" name="テキスト ボックス 47"/>
          <p:cNvSpPr txBox="1"/>
          <p:nvPr/>
        </p:nvSpPr>
        <p:spPr>
          <a:xfrm>
            <a:off x="143508" y="2924944"/>
            <a:ext cx="5349166" cy="3652910"/>
          </a:xfrm>
          <a:prstGeom prst="rect">
            <a:avLst/>
          </a:prstGeom>
          <a:noFill/>
          <a:ln>
            <a:solidFill>
              <a:schemeClr val="dk1">
                <a:shade val="95000"/>
                <a:satMod val="105000"/>
              </a:schemeClr>
            </a:solidFill>
          </a:ln>
        </p:spPr>
        <p:txBody>
          <a:bodyPr wrap="square" lIns="25711" tIns="25711" rIns="25711" bIns="25711" rtlCol="0">
            <a:spAutoFit/>
          </a:bodyPr>
          <a:lstStyle/>
          <a:p>
            <a:r>
              <a:rPr lang="en-US" altLang="ja-JP" sz="900" dirty="0" smtClean="0"/>
              <a:t>Following semantics are added after scaled reference layer offsets </a:t>
            </a:r>
            <a:r>
              <a:rPr lang="en-US" altLang="ja-JP" sz="900" dirty="0" smtClean="0"/>
              <a:t>section</a:t>
            </a:r>
            <a:r>
              <a:rPr lang="en-US" altLang="ja-JP" sz="900" dirty="0" smtClean="0"/>
              <a:t>:</a:t>
            </a:r>
            <a:endParaRPr lang="en-US" altLang="ja-JP" sz="900" dirty="0" smtClean="0"/>
          </a:p>
          <a:p>
            <a:endParaRPr lang="en-US" altLang="ja-JP" sz="900" dirty="0" smtClean="0"/>
          </a:p>
          <a:p>
            <a:r>
              <a:rPr lang="en-US" altLang="ja-JP" sz="900" dirty="0" smtClean="0">
                <a:solidFill>
                  <a:srgbClr val="FF0000"/>
                </a:solidFill>
              </a:rPr>
              <a:t>At </a:t>
            </a:r>
            <a:r>
              <a:rPr lang="en-US" altLang="ja-JP" sz="900" dirty="0" smtClean="0">
                <a:solidFill>
                  <a:srgbClr val="FF0000"/>
                </a:solidFill>
              </a:rPr>
              <a:t>the decoding process of a block of current picture, it is not allowed to use inter layer sample prediction (ILP), if a prediction block in the </a:t>
            </a:r>
            <a:r>
              <a:rPr lang="en-US" altLang="ja-JP" sz="900" dirty="0" err="1" smtClean="0">
                <a:solidFill>
                  <a:srgbClr val="FF0000"/>
                </a:solidFill>
              </a:rPr>
              <a:t>resampled</a:t>
            </a:r>
            <a:r>
              <a:rPr lang="en-US" altLang="ja-JP" sz="900" dirty="0" smtClean="0">
                <a:solidFill>
                  <a:srgbClr val="FF0000"/>
                </a:solidFill>
              </a:rPr>
              <a:t> reference picture for ILP satisfies one of the following conditions: ( i.e. inter layer sample prediction outside or across the </a:t>
            </a:r>
            <a:r>
              <a:rPr lang="en-US" altLang="ja-JP" sz="900" dirty="0" smtClean="0">
                <a:solidFill>
                  <a:srgbClr val="FF0000"/>
                </a:solidFill>
              </a:rPr>
              <a:t>bounds </a:t>
            </a:r>
            <a:r>
              <a:rPr lang="en-US" altLang="ja-JP" sz="900" dirty="0" smtClean="0">
                <a:solidFill>
                  <a:srgbClr val="FF0000"/>
                </a:solidFill>
              </a:rPr>
              <a:t>specified by scaled reference layer offsets parameters shall not be used. </a:t>
            </a:r>
            <a:r>
              <a:rPr lang="en-US" altLang="ja-JP" sz="900" dirty="0" smtClean="0">
                <a:solidFill>
                  <a:srgbClr val="FF0000"/>
                </a:solidFill>
              </a:rPr>
              <a:t>)</a:t>
            </a:r>
          </a:p>
          <a:p>
            <a:endParaRPr lang="en-US" altLang="ja-JP" sz="900" dirty="0" smtClean="0">
              <a:solidFill>
                <a:srgbClr val="FF0000"/>
              </a:solidFill>
            </a:endParaRPr>
          </a:p>
          <a:p>
            <a:pPr hangingPunct="0"/>
            <a:r>
              <a:rPr lang="en-US" altLang="ja-JP" sz="900" dirty="0" smtClean="0">
                <a:solidFill>
                  <a:srgbClr val="FF0000"/>
                </a:solidFill>
              </a:rPr>
              <a:t> Case 1: The most-left samples of the prediction block for ILP is outside the most-left samples of the bounds.</a:t>
            </a:r>
            <a:endParaRPr lang="ja-JP" altLang="ja-JP" sz="900" dirty="0" smtClean="0">
              <a:solidFill>
                <a:srgbClr val="FF0000"/>
              </a:solidFill>
            </a:endParaRPr>
          </a:p>
          <a:p>
            <a:pPr hangingPunct="0"/>
            <a:r>
              <a:rPr lang="en-US" altLang="ja-JP" sz="900" dirty="0" smtClean="0">
                <a:solidFill>
                  <a:srgbClr val="FF0000"/>
                </a:solidFill>
              </a:rPr>
              <a:t> </a:t>
            </a:r>
            <a:r>
              <a:rPr lang="en-US" altLang="ja-JP" sz="900" dirty="0" err="1" smtClean="0">
                <a:solidFill>
                  <a:srgbClr val="FF0000"/>
                </a:solidFill>
              </a:rPr>
              <a:t>xP</a:t>
            </a:r>
            <a:r>
              <a:rPr lang="en-US" altLang="ja-JP" sz="900" dirty="0" smtClean="0">
                <a:solidFill>
                  <a:srgbClr val="FF0000"/>
                </a:solidFill>
              </a:rPr>
              <a:t> &lt; max ( 0, </a:t>
            </a:r>
            <a:r>
              <a:rPr lang="en-US" altLang="ja-JP" sz="900" dirty="0" err="1" smtClean="0">
                <a:solidFill>
                  <a:srgbClr val="FF0000"/>
                </a:solidFill>
              </a:rPr>
              <a:t>ScaledRefLayerLeftOffset</a:t>
            </a:r>
            <a:r>
              <a:rPr lang="en-US" altLang="ja-JP" sz="900" dirty="0" smtClean="0">
                <a:solidFill>
                  <a:srgbClr val="FF0000"/>
                </a:solidFill>
              </a:rPr>
              <a:t> </a:t>
            </a:r>
            <a:r>
              <a:rPr lang="en-US" altLang="ja-JP" sz="900" dirty="0" smtClean="0">
                <a:solidFill>
                  <a:srgbClr val="FF0000"/>
                </a:solidFill>
              </a:rPr>
              <a:t>)</a:t>
            </a:r>
          </a:p>
          <a:p>
            <a:pPr hangingPunct="0"/>
            <a:endParaRPr lang="ja-JP" altLang="ja-JP" sz="900" dirty="0" smtClean="0">
              <a:solidFill>
                <a:srgbClr val="FF0000"/>
              </a:solidFill>
            </a:endParaRPr>
          </a:p>
          <a:p>
            <a:pPr hangingPunct="0"/>
            <a:r>
              <a:rPr lang="en-US" altLang="ja-JP" sz="900" dirty="0" smtClean="0">
                <a:solidFill>
                  <a:srgbClr val="FF0000"/>
                </a:solidFill>
              </a:rPr>
              <a:t> Case 2: The most-right samples of the prediction block for ILP is outside the most-right samples of the bounds.</a:t>
            </a:r>
            <a:endParaRPr lang="ja-JP" altLang="ja-JP" sz="900" dirty="0" smtClean="0">
              <a:solidFill>
                <a:srgbClr val="FF0000"/>
              </a:solidFill>
            </a:endParaRPr>
          </a:p>
          <a:p>
            <a:pPr hangingPunct="0"/>
            <a:r>
              <a:rPr lang="en-US" altLang="ja-JP" sz="900" dirty="0" smtClean="0">
                <a:solidFill>
                  <a:srgbClr val="FF0000"/>
                </a:solidFill>
              </a:rPr>
              <a:t> </a:t>
            </a:r>
            <a:r>
              <a:rPr lang="en-US" altLang="ja-JP" sz="900" dirty="0" err="1" smtClean="0">
                <a:solidFill>
                  <a:srgbClr val="FF0000"/>
                </a:solidFill>
              </a:rPr>
              <a:t>xP</a:t>
            </a:r>
            <a:r>
              <a:rPr lang="en-US" altLang="ja-JP" sz="900" dirty="0" smtClean="0">
                <a:solidFill>
                  <a:srgbClr val="FF0000"/>
                </a:solidFill>
              </a:rPr>
              <a:t> + </a:t>
            </a:r>
            <a:r>
              <a:rPr lang="en-US" altLang="ja-JP" sz="900" dirty="0" err="1" smtClean="0">
                <a:solidFill>
                  <a:srgbClr val="FF0000"/>
                </a:solidFill>
              </a:rPr>
              <a:t>wPb</a:t>
            </a:r>
            <a:r>
              <a:rPr lang="en-US" altLang="ja-JP" sz="900" dirty="0" smtClean="0">
                <a:solidFill>
                  <a:srgbClr val="FF0000"/>
                </a:solidFill>
              </a:rPr>
              <a:t> -1 &gt; min ( </a:t>
            </a:r>
            <a:r>
              <a:rPr lang="en-US" altLang="ja-JP" sz="900" dirty="0" err="1" smtClean="0">
                <a:solidFill>
                  <a:srgbClr val="FF0000"/>
                </a:solidFill>
              </a:rPr>
              <a:t>PicWidthinSamplesL</a:t>
            </a:r>
            <a:r>
              <a:rPr lang="en-US" altLang="ja-JP" sz="900" dirty="0" smtClean="0">
                <a:solidFill>
                  <a:srgbClr val="FF0000"/>
                </a:solidFill>
              </a:rPr>
              <a:t> - 1, </a:t>
            </a:r>
            <a:r>
              <a:rPr lang="en-US" altLang="ja-JP" sz="900" dirty="0" err="1" smtClean="0">
                <a:solidFill>
                  <a:srgbClr val="FF0000"/>
                </a:solidFill>
              </a:rPr>
              <a:t>PicWidthInSamplesL</a:t>
            </a:r>
            <a:r>
              <a:rPr lang="en-US" altLang="ja-JP" sz="900" dirty="0" smtClean="0">
                <a:solidFill>
                  <a:srgbClr val="FF0000"/>
                </a:solidFill>
              </a:rPr>
              <a:t> - </a:t>
            </a:r>
            <a:r>
              <a:rPr lang="en-US" altLang="ja-JP" sz="900" dirty="0" err="1" smtClean="0">
                <a:solidFill>
                  <a:srgbClr val="FF0000"/>
                </a:solidFill>
              </a:rPr>
              <a:t>ScaledRefLayerRightOffset</a:t>
            </a:r>
            <a:r>
              <a:rPr lang="en-US" altLang="ja-JP" sz="900" dirty="0" smtClean="0">
                <a:solidFill>
                  <a:srgbClr val="FF0000"/>
                </a:solidFill>
              </a:rPr>
              <a:t> -1 )</a:t>
            </a:r>
            <a:endParaRPr lang="ja-JP" altLang="ja-JP" sz="900" dirty="0" smtClean="0">
              <a:solidFill>
                <a:srgbClr val="FF0000"/>
              </a:solidFill>
            </a:endParaRPr>
          </a:p>
          <a:p>
            <a:pPr hangingPunct="0"/>
            <a:endParaRPr lang="en-US" altLang="ja-JP" sz="900" dirty="0" smtClean="0">
              <a:solidFill>
                <a:srgbClr val="FF0000"/>
              </a:solidFill>
            </a:endParaRPr>
          </a:p>
          <a:p>
            <a:pPr hangingPunct="0"/>
            <a:r>
              <a:rPr lang="en-US" altLang="ja-JP" sz="900" dirty="0" smtClean="0">
                <a:solidFill>
                  <a:srgbClr val="FF0000"/>
                </a:solidFill>
              </a:rPr>
              <a:t> </a:t>
            </a:r>
            <a:r>
              <a:rPr lang="en-US" altLang="ja-JP" sz="900" dirty="0" smtClean="0">
                <a:solidFill>
                  <a:srgbClr val="FF0000"/>
                </a:solidFill>
              </a:rPr>
              <a:t>Case 3: The most-top samples of the prediction block for ILP is outside the most-top samples of the bounds.</a:t>
            </a:r>
            <a:endParaRPr lang="ja-JP" altLang="ja-JP" sz="900" dirty="0" smtClean="0">
              <a:solidFill>
                <a:srgbClr val="FF0000"/>
              </a:solidFill>
            </a:endParaRPr>
          </a:p>
          <a:p>
            <a:pPr hangingPunct="0"/>
            <a:r>
              <a:rPr lang="en-US" altLang="ja-JP" sz="900" dirty="0" smtClean="0">
                <a:solidFill>
                  <a:srgbClr val="FF0000"/>
                </a:solidFill>
              </a:rPr>
              <a:t> </a:t>
            </a:r>
            <a:r>
              <a:rPr lang="en-US" altLang="ja-JP" sz="900" dirty="0" err="1" smtClean="0">
                <a:solidFill>
                  <a:srgbClr val="FF0000"/>
                </a:solidFill>
              </a:rPr>
              <a:t>yP</a:t>
            </a:r>
            <a:r>
              <a:rPr lang="en-US" altLang="ja-JP" sz="900" dirty="0" smtClean="0">
                <a:solidFill>
                  <a:srgbClr val="FF0000"/>
                </a:solidFill>
              </a:rPr>
              <a:t> &lt; max ( 0, </a:t>
            </a:r>
            <a:r>
              <a:rPr lang="en-US" altLang="ja-JP" sz="900" dirty="0" err="1" smtClean="0">
                <a:solidFill>
                  <a:srgbClr val="FF0000"/>
                </a:solidFill>
              </a:rPr>
              <a:t>ScaledRefLayerTopOffset</a:t>
            </a:r>
            <a:r>
              <a:rPr lang="en-US" altLang="ja-JP" sz="900" dirty="0" smtClean="0">
                <a:solidFill>
                  <a:srgbClr val="FF0000"/>
                </a:solidFill>
              </a:rPr>
              <a:t> )</a:t>
            </a:r>
            <a:endParaRPr lang="ja-JP" altLang="ja-JP" sz="900" dirty="0" smtClean="0">
              <a:solidFill>
                <a:srgbClr val="FF0000"/>
              </a:solidFill>
            </a:endParaRPr>
          </a:p>
          <a:p>
            <a:pPr hangingPunct="0"/>
            <a:endParaRPr lang="en-US" altLang="ja-JP" sz="900" dirty="0" smtClean="0">
              <a:solidFill>
                <a:srgbClr val="FF0000"/>
              </a:solidFill>
            </a:endParaRPr>
          </a:p>
          <a:p>
            <a:pPr hangingPunct="0"/>
            <a:r>
              <a:rPr lang="en-US" altLang="ja-JP" sz="900" dirty="0" smtClean="0">
                <a:solidFill>
                  <a:srgbClr val="FF0000"/>
                </a:solidFill>
              </a:rPr>
              <a:t> </a:t>
            </a:r>
            <a:r>
              <a:rPr lang="en-US" altLang="ja-JP" sz="900" dirty="0" smtClean="0">
                <a:solidFill>
                  <a:srgbClr val="FF0000"/>
                </a:solidFill>
              </a:rPr>
              <a:t>Case 4: The most-bottom samples of the prediction block for ILP is outside the most bottom samples of the bounds. </a:t>
            </a:r>
            <a:endParaRPr lang="ja-JP" altLang="ja-JP" sz="900" dirty="0" smtClean="0">
              <a:solidFill>
                <a:srgbClr val="FF0000"/>
              </a:solidFill>
            </a:endParaRPr>
          </a:p>
          <a:p>
            <a:pPr hangingPunct="0"/>
            <a:r>
              <a:rPr lang="en-US" altLang="ja-JP" sz="900" dirty="0" smtClean="0">
                <a:solidFill>
                  <a:srgbClr val="FF0000"/>
                </a:solidFill>
              </a:rPr>
              <a:t> </a:t>
            </a:r>
            <a:r>
              <a:rPr lang="en-US" altLang="ja-JP" sz="900" dirty="0" err="1" smtClean="0">
                <a:solidFill>
                  <a:srgbClr val="FF0000"/>
                </a:solidFill>
              </a:rPr>
              <a:t>yP</a:t>
            </a:r>
            <a:r>
              <a:rPr lang="en-US" altLang="ja-JP" sz="900" dirty="0" smtClean="0">
                <a:solidFill>
                  <a:srgbClr val="FF0000"/>
                </a:solidFill>
              </a:rPr>
              <a:t> + </a:t>
            </a:r>
            <a:r>
              <a:rPr lang="en-US" altLang="ja-JP" sz="900" dirty="0" err="1" smtClean="0">
                <a:solidFill>
                  <a:srgbClr val="FF0000"/>
                </a:solidFill>
              </a:rPr>
              <a:t>hPb</a:t>
            </a:r>
            <a:r>
              <a:rPr lang="en-US" altLang="ja-JP" sz="900" dirty="0" smtClean="0">
                <a:solidFill>
                  <a:srgbClr val="FF0000"/>
                </a:solidFill>
              </a:rPr>
              <a:t> - 1 &gt; min( </a:t>
            </a:r>
            <a:r>
              <a:rPr lang="en-US" altLang="ja-JP" sz="900" dirty="0" err="1" smtClean="0">
                <a:solidFill>
                  <a:srgbClr val="FF0000"/>
                </a:solidFill>
              </a:rPr>
              <a:t>PicHeightInSamplesL</a:t>
            </a:r>
            <a:r>
              <a:rPr lang="en-US" altLang="ja-JP" sz="900" dirty="0" smtClean="0">
                <a:solidFill>
                  <a:srgbClr val="FF0000"/>
                </a:solidFill>
              </a:rPr>
              <a:t> -1, </a:t>
            </a:r>
            <a:r>
              <a:rPr lang="en-US" altLang="ja-JP" sz="900" dirty="0" err="1" smtClean="0">
                <a:solidFill>
                  <a:srgbClr val="FF0000"/>
                </a:solidFill>
              </a:rPr>
              <a:t>PicHeightInSamplesL</a:t>
            </a:r>
            <a:r>
              <a:rPr lang="en-US" altLang="ja-JP" sz="900" dirty="0" smtClean="0">
                <a:solidFill>
                  <a:srgbClr val="FF0000"/>
                </a:solidFill>
              </a:rPr>
              <a:t> - </a:t>
            </a:r>
            <a:r>
              <a:rPr lang="en-US" altLang="ja-JP" sz="900" dirty="0" err="1" smtClean="0">
                <a:solidFill>
                  <a:srgbClr val="FF0000"/>
                </a:solidFill>
              </a:rPr>
              <a:t>ScaledRefLayerBottomOffset</a:t>
            </a:r>
            <a:r>
              <a:rPr lang="en-US" altLang="ja-JP" sz="900" dirty="0" smtClean="0">
                <a:solidFill>
                  <a:srgbClr val="FF0000"/>
                </a:solidFill>
              </a:rPr>
              <a:t> - 1)</a:t>
            </a:r>
            <a:endParaRPr lang="ja-JP" altLang="ja-JP" sz="900" dirty="0" smtClean="0">
              <a:solidFill>
                <a:srgbClr val="FF0000"/>
              </a:solidFill>
            </a:endParaRPr>
          </a:p>
          <a:p>
            <a:endParaRPr lang="en-CA" altLang="ja-JP" sz="900" dirty="0" smtClean="0">
              <a:solidFill>
                <a:srgbClr val="FF0000"/>
              </a:solidFill>
            </a:endParaRPr>
          </a:p>
          <a:p>
            <a:r>
              <a:rPr lang="en-CA" altLang="ja-JP" sz="900" dirty="0" smtClean="0">
                <a:solidFill>
                  <a:srgbClr val="FF0000"/>
                </a:solidFill>
              </a:rPr>
              <a:t>where</a:t>
            </a:r>
            <a:r>
              <a:rPr lang="en-CA" altLang="ja-JP" sz="900" dirty="0" smtClean="0">
                <a:solidFill>
                  <a:srgbClr val="FF0000"/>
                </a:solidFill>
              </a:rPr>
              <a:t>, ( </a:t>
            </a:r>
            <a:r>
              <a:rPr lang="en-CA" altLang="ja-JP" sz="900" dirty="0" err="1" smtClean="0">
                <a:solidFill>
                  <a:srgbClr val="FF0000"/>
                </a:solidFill>
              </a:rPr>
              <a:t>xP</a:t>
            </a:r>
            <a:r>
              <a:rPr lang="en-CA" altLang="ja-JP" sz="900" dirty="0" smtClean="0">
                <a:solidFill>
                  <a:srgbClr val="FF0000"/>
                </a:solidFill>
              </a:rPr>
              <a:t>, </a:t>
            </a:r>
            <a:r>
              <a:rPr lang="en-CA" altLang="ja-JP" sz="900" dirty="0" err="1" smtClean="0">
                <a:solidFill>
                  <a:srgbClr val="FF0000"/>
                </a:solidFill>
              </a:rPr>
              <a:t>yP</a:t>
            </a:r>
            <a:r>
              <a:rPr lang="en-CA" altLang="ja-JP" sz="900" dirty="0" smtClean="0">
                <a:solidFill>
                  <a:srgbClr val="FF0000"/>
                </a:solidFill>
              </a:rPr>
              <a:t> ) indicates the top-left sample location of the prediction block relative to the top-left sample location of the </a:t>
            </a:r>
            <a:r>
              <a:rPr lang="en-CA" altLang="ja-JP" sz="900" dirty="0" err="1" smtClean="0">
                <a:solidFill>
                  <a:srgbClr val="FF0000"/>
                </a:solidFill>
              </a:rPr>
              <a:t>resampled</a:t>
            </a:r>
            <a:r>
              <a:rPr lang="en-CA" altLang="ja-JP" sz="900" dirty="0" smtClean="0">
                <a:solidFill>
                  <a:srgbClr val="FF0000"/>
                </a:solidFill>
              </a:rPr>
              <a:t> reference picture, ( </a:t>
            </a:r>
            <a:r>
              <a:rPr lang="en-CA" altLang="ja-JP" sz="900" dirty="0" err="1" smtClean="0">
                <a:solidFill>
                  <a:srgbClr val="FF0000"/>
                </a:solidFill>
              </a:rPr>
              <a:t>wPb</a:t>
            </a:r>
            <a:r>
              <a:rPr lang="en-CA" altLang="ja-JP" sz="900" dirty="0" smtClean="0">
                <a:solidFill>
                  <a:srgbClr val="FF0000"/>
                </a:solidFill>
              </a:rPr>
              <a:t>, </a:t>
            </a:r>
            <a:r>
              <a:rPr lang="en-CA" altLang="ja-JP" sz="900" dirty="0" err="1" smtClean="0">
                <a:solidFill>
                  <a:srgbClr val="FF0000"/>
                </a:solidFill>
              </a:rPr>
              <a:t>hPb</a:t>
            </a:r>
            <a:r>
              <a:rPr lang="en-CA" altLang="ja-JP" sz="900" dirty="0" smtClean="0">
                <a:solidFill>
                  <a:srgbClr val="FF0000"/>
                </a:solidFill>
              </a:rPr>
              <a:t> ) is the size ( width, height ) of the prediction block.</a:t>
            </a:r>
            <a:endParaRPr lang="en-US" altLang="ja-JP" sz="900" dirty="0" smtClean="0">
              <a:solidFill>
                <a:srgbClr val="FF0000"/>
              </a:solidFill>
            </a:endParaRPr>
          </a:p>
        </p:txBody>
      </p:sp>
      <p:sp>
        <p:nvSpPr>
          <p:cNvPr id="50" name="テキスト ボックス 49"/>
          <p:cNvSpPr txBox="1"/>
          <p:nvPr/>
        </p:nvSpPr>
        <p:spPr>
          <a:xfrm>
            <a:off x="6372200" y="2960948"/>
            <a:ext cx="1840875" cy="328923"/>
          </a:xfrm>
          <a:prstGeom prst="rect">
            <a:avLst/>
          </a:prstGeom>
          <a:noFill/>
        </p:spPr>
        <p:txBody>
          <a:bodyPr wrap="none" lIns="25711" tIns="25711" rIns="25711" bIns="25711" rtlCol="0">
            <a:spAutoFit/>
          </a:bodyPr>
          <a:lstStyle/>
          <a:p>
            <a:r>
              <a:rPr lang="en-US" altLang="ja-JP" sz="900" b="1" dirty="0" smtClean="0"/>
              <a:t>The boundary specified </a:t>
            </a:r>
          </a:p>
          <a:p>
            <a:r>
              <a:rPr lang="en-US" altLang="ja-JP" sz="900" b="1" dirty="0" smtClean="0"/>
              <a:t>by scaled reference layer offsets</a:t>
            </a:r>
            <a:endParaRPr lang="ja-JP" altLang="en-US" sz="900" b="1" dirty="0" smtClean="0"/>
          </a:p>
        </p:txBody>
      </p:sp>
      <p:sp>
        <p:nvSpPr>
          <p:cNvPr id="46" name="正方形/長方形 45"/>
          <p:cNvSpPr>
            <a:spLocks noChangeAspect="1"/>
          </p:cNvSpPr>
          <p:nvPr/>
        </p:nvSpPr>
        <p:spPr>
          <a:xfrm>
            <a:off x="5876391" y="4205658"/>
            <a:ext cx="2314543" cy="1308717"/>
          </a:xfrm>
          <a:prstGeom prst="rect">
            <a:avLst/>
          </a:prstGeom>
          <a:noFill/>
          <a:ln w="25400">
            <a:solidFill>
              <a:schemeClr val="tx1"/>
            </a:solidFill>
          </a:ln>
          <a:effectLst/>
        </p:spPr>
        <p:style>
          <a:lnRef idx="1">
            <a:schemeClr val="dk1"/>
          </a:lnRef>
          <a:fillRef idx="2">
            <a:schemeClr val="dk1"/>
          </a:fillRef>
          <a:effectRef idx="1">
            <a:schemeClr val="dk1"/>
          </a:effectRef>
          <a:fontRef idx="minor">
            <a:schemeClr val="dk1"/>
          </a:fontRef>
        </p:style>
        <p:txBody>
          <a:bodyPr lIns="25711" tIns="25711" rIns="25711" bIns="25711" rtlCol="0" anchor="ctr"/>
          <a:lstStyle/>
          <a:p>
            <a:pPr algn="ctr"/>
            <a:endParaRPr kumimoji="1" lang="ja-JP" altLang="en-US"/>
          </a:p>
        </p:txBody>
      </p:sp>
      <p:sp>
        <p:nvSpPr>
          <p:cNvPr id="62" name="テキスト ボックス 61"/>
          <p:cNvSpPr txBox="1"/>
          <p:nvPr/>
        </p:nvSpPr>
        <p:spPr>
          <a:xfrm>
            <a:off x="6876256" y="5769260"/>
            <a:ext cx="1654927" cy="190424"/>
          </a:xfrm>
          <a:prstGeom prst="rect">
            <a:avLst/>
          </a:prstGeom>
          <a:noFill/>
        </p:spPr>
        <p:txBody>
          <a:bodyPr wrap="none" lIns="25711" tIns="25711" rIns="25711" bIns="25711" rtlCol="0">
            <a:spAutoFit/>
          </a:bodyPr>
          <a:lstStyle/>
          <a:p>
            <a:r>
              <a:rPr lang="en-US" altLang="ja-JP" sz="900" b="1" dirty="0" smtClean="0"/>
              <a:t>Reference layer picture</a:t>
            </a:r>
            <a:r>
              <a:rPr lang="ja-JP" altLang="en-US" sz="900" b="1" dirty="0" smtClean="0"/>
              <a:t>　</a:t>
            </a:r>
            <a:r>
              <a:rPr lang="en-US" altLang="ja-JP" sz="900" b="1" dirty="0" err="1" smtClean="0"/>
              <a:t>rlPic</a:t>
            </a:r>
            <a:endParaRPr lang="ja-JP" altLang="en-US" sz="900" b="1" dirty="0" smtClean="0"/>
          </a:p>
        </p:txBody>
      </p:sp>
      <p:cxnSp>
        <p:nvCxnSpPr>
          <p:cNvPr id="63" name="直線コネクタ 62"/>
          <p:cNvCxnSpPr/>
          <p:nvPr/>
        </p:nvCxnSpPr>
        <p:spPr>
          <a:xfrm>
            <a:off x="6948264" y="5553236"/>
            <a:ext cx="154303" cy="205737"/>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64" name="正方形/長方形 63"/>
          <p:cNvSpPr/>
          <p:nvPr/>
        </p:nvSpPr>
        <p:spPr>
          <a:xfrm>
            <a:off x="5670654" y="1145317"/>
            <a:ext cx="2777451" cy="1543029"/>
          </a:xfrm>
          <a:prstGeom prst="rect">
            <a:avLst/>
          </a:prstGeom>
          <a:solidFill>
            <a:schemeClr val="bg1"/>
          </a:solidFill>
          <a:ln w="34925">
            <a:prstDash val="dash"/>
          </a:ln>
          <a:effectLst/>
        </p:spPr>
        <p:style>
          <a:lnRef idx="1">
            <a:schemeClr val="dk1"/>
          </a:lnRef>
          <a:fillRef idx="2">
            <a:schemeClr val="dk1"/>
          </a:fillRef>
          <a:effectRef idx="1">
            <a:schemeClr val="dk1"/>
          </a:effectRef>
          <a:fontRef idx="minor">
            <a:schemeClr val="dk1"/>
          </a:fontRef>
        </p:style>
        <p:txBody>
          <a:bodyPr lIns="25711" tIns="25711" rIns="25711" bIns="25711" rtlCol="0" anchor="ctr"/>
          <a:lstStyle/>
          <a:p>
            <a:pPr algn="ctr"/>
            <a:endParaRPr kumimoji="1" lang="ja-JP" altLang="en-US"/>
          </a:p>
        </p:txBody>
      </p:sp>
      <p:sp>
        <p:nvSpPr>
          <p:cNvPr id="65" name="正方形/長方形 64"/>
          <p:cNvSpPr/>
          <p:nvPr/>
        </p:nvSpPr>
        <p:spPr>
          <a:xfrm>
            <a:off x="3646183" y="1740626"/>
            <a:ext cx="257171" cy="257171"/>
          </a:xfrm>
          <a:prstGeom prst="rect">
            <a:avLst/>
          </a:prstGeom>
          <a:noFill/>
          <a:effectLst/>
        </p:spPr>
        <p:style>
          <a:lnRef idx="1">
            <a:schemeClr val="dk1"/>
          </a:lnRef>
          <a:fillRef idx="2">
            <a:schemeClr val="dk1"/>
          </a:fillRef>
          <a:effectRef idx="1">
            <a:schemeClr val="dk1"/>
          </a:effectRef>
          <a:fontRef idx="minor">
            <a:schemeClr val="dk1"/>
          </a:fontRef>
        </p:style>
        <p:txBody>
          <a:bodyPr lIns="25711" tIns="25711" rIns="25711" bIns="25711" rtlCol="0" anchor="ctr"/>
          <a:lstStyle/>
          <a:p>
            <a:pPr algn="ctr"/>
            <a:endParaRPr kumimoji="1" lang="ja-JP" altLang="en-US"/>
          </a:p>
        </p:txBody>
      </p:sp>
      <p:sp>
        <p:nvSpPr>
          <p:cNvPr id="66" name="正方形/長方形 65"/>
          <p:cNvSpPr/>
          <p:nvPr/>
        </p:nvSpPr>
        <p:spPr>
          <a:xfrm>
            <a:off x="8326703" y="1762529"/>
            <a:ext cx="257171" cy="257171"/>
          </a:xfrm>
          <a:prstGeom prst="rect">
            <a:avLst/>
          </a:prstGeom>
          <a:noFill/>
          <a:effectLst/>
        </p:spPr>
        <p:style>
          <a:lnRef idx="1">
            <a:schemeClr val="dk1"/>
          </a:lnRef>
          <a:fillRef idx="2">
            <a:schemeClr val="dk1"/>
          </a:fillRef>
          <a:effectRef idx="1">
            <a:schemeClr val="dk1"/>
          </a:effectRef>
          <a:fontRef idx="minor">
            <a:schemeClr val="dk1"/>
          </a:fontRef>
        </p:style>
        <p:txBody>
          <a:bodyPr lIns="25711" tIns="25711" rIns="25711" bIns="25711" rtlCol="0" anchor="ctr"/>
          <a:lstStyle/>
          <a:p>
            <a:pPr algn="ctr"/>
            <a:endParaRPr kumimoji="1" lang="ja-JP" altLang="en-US"/>
          </a:p>
        </p:txBody>
      </p:sp>
      <p:cxnSp>
        <p:nvCxnSpPr>
          <p:cNvPr id="67" name="直線矢印コネクタ 66"/>
          <p:cNvCxnSpPr/>
          <p:nvPr/>
        </p:nvCxnSpPr>
        <p:spPr>
          <a:xfrm flipH="1">
            <a:off x="3923458" y="1865397"/>
            <a:ext cx="46572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8" name="テキスト ボックス 67"/>
          <p:cNvSpPr txBox="1"/>
          <p:nvPr/>
        </p:nvSpPr>
        <p:spPr>
          <a:xfrm>
            <a:off x="3544884" y="1556792"/>
            <a:ext cx="443057" cy="190424"/>
          </a:xfrm>
          <a:prstGeom prst="rect">
            <a:avLst/>
          </a:prstGeom>
          <a:noFill/>
        </p:spPr>
        <p:txBody>
          <a:bodyPr wrap="none" lIns="25711" tIns="25711" rIns="25711" bIns="25711" rtlCol="0">
            <a:spAutoFit/>
          </a:bodyPr>
          <a:lstStyle/>
          <a:p>
            <a:r>
              <a:rPr lang="en-US" altLang="ja-JP" sz="900" b="1" dirty="0" smtClean="0"/>
              <a:t>(</a:t>
            </a:r>
            <a:r>
              <a:rPr lang="en-US" altLang="ja-JP" sz="900" b="1" dirty="0" err="1" smtClean="0"/>
              <a:t>xP,yP</a:t>
            </a:r>
            <a:r>
              <a:rPr lang="en-US" altLang="ja-JP" sz="900" b="1" dirty="0" smtClean="0"/>
              <a:t>)</a:t>
            </a:r>
            <a:endParaRPr lang="ja-JP" altLang="en-US" sz="900" b="1" dirty="0" smtClean="0"/>
          </a:p>
        </p:txBody>
      </p:sp>
      <p:sp>
        <p:nvSpPr>
          <p:cNvPr id="69" name="テキスト ボックス 68"/>
          <p:cNvSpPr txBox="1"/>
          <p:nvPr/>
        </p:nvSpPr>
        <p:spPr>
          <a:xfrm>
            <a:off x="4006223" y="1556792"/>
            <a:ext cx="391761" cy="190424"/>
          </a:xfrm>
          <a:prstGeom prst="rect">
            <a:avLst/>
          </a:prstGeom>
          <a:noFill/>
        </p:spPr>
        <p:txBody>
          <a:bodyPr wrap="none" lIns="25711" tIns="25711" rIns="25711" bIns="25711" rtlCol="0">
            <a:spAutoFit/>
          </a:bodyPr>
          <a:lstStyle/>
          <a:p>
            <a:r>
              <a:rPr lang="en-US" altLang="ja-JP" sz="900" b="1" dirty="0" smtClean="0"/>
              <a:t>Case2</a:t>
            </a:r>
            <a:endParaRPr lang="ja-JP" altLang="en-US" sz="900" b="1" dirty="0" smtClean="0"/>
          </a:p>
        </p:txBody>
      </p:sp>
      <p:sp>
        <p:nvSpPr>
          <p:cNvPr id="70" name="正方形/長方形 69"/>
          <p:cNvSpPr/>
          <p:nvPr/>
        </p:nvSpPr>
        <p:spPr>
          <a:xfrm>
            <a:off x="868732" y="1380586"/>
            <a:ext cx="257171" cy="257171"/>
          </a:xfrm>
          <a:prstGeom prst="rect">
            <a:avLst/>
          </a:prstGeom>
          <a:noFill/>
          <a:effectLst/>
        </p:spPr>
        <p:style>
          <a:lnRef idx="1">
            <a:schemeClr val="dk1"/>
          </a:lnRef>
          <a:fillRef idx="2">
            <a:schemeClr val="dk1"/>
          </a:fillRef>
          <a:effectRef idx="1">
            <a:schemeClr val="dk1"/>
          </a:effectRef>
          <a:fontRef idx="minor">
            <a:schemeClr val="dk1"/>
          </a:fontRef>
        </p:style>
        <p:txBody>
          <a:bodyPr lIns="25711" tIns="25711" rIns="25711" bIns="25711" rtlCol="0" anchor="ctr"/>
          <a:lstStyle/>
          <a:p>
            <a:pPr algn="ctr"/>
            <a:endParaRPr kumimoji="1" lang="ja-JP" altLang="en-US"/>
          </a:p>
        </p:txBody>
      </p:sp>
      <p:sp>
        <p:nvSpPr>
          <p:cNvPr id="71" name="正方形/長方形 70"/>
          <p:cNvSpPr/>
          <p:nvPr/>
        </p:nvSpPr>
        <p:spPr>
          <a:xfrm>
            <a:off x="5549252" y="1402489"/>
            <a:ext cx="257171" cy="257171"/>
          </a:xfrm>
          <a:prstGeom prst="rect">
            <a:avLst/>
          </a:prstGeom>
          <a:noFill/>
          <a:effectLst/>
        </p:spPr>
        <p:style>
          <a:lnRef idx="1">
            <a:schemeClr val="dk1"/>
          </a:lnRef>
          <a:fillRef idx="2">
            <a:schemeClr val="dk1"/>
          </a:fillRef>
          <a:effectRef idx="1">
            <a:schemeClr val="dk1"/>
          </a:effectRef>
          <a:fontRef idx="minor">
            <a:schemeClr val="dk1"/>
          </a:fontRef>
        </p:style>
        <p:txBody>
          <a:bodyPr lIns="25711" tIns="25711" rIns="25711" bIns="25711" rtlCol="0" anchor="ctr"/>
          <a:lstStyle/>
          <a:p>
            <a:pPr algn="ctr"/>
            <a:endParaRPr kumimoji="1" lang="ja-JP" altLang="en-US"/>
          </a:p>
        </p:txBody>
      </p:sp>
      <p:cxnSp>
        <p:nvCxnSpPr>
          <p:cNvPr id="72" name="直線矢印コネクタ 71"/>
          <p:cNvCxnSpPr/>
          <p:nvPr/>
        </p:nvCxnSpPr>
        <p:spPr>
          <a:xfrm flipH="1">
            <a:off x="1146007" y="1505357"/>
            <a:ext cx="46572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3" name="テキスト ボックス 72"/>
          <p:cNvSpPr txBox="1"/>
          <p:nvPr/>
        </p:nvSpPr>
        <p:spPr>
          <a:xfrm>
            <a:off x="817297" y="1093883"/>
            <a:ext cx="443057" cy="190424"/>
          </a:xfrm>
          <a:prstGeom prst="rect">
            <a:avLst/>
          </a:prstGeom>
          <a:noFill/>
        </p:spPr>
        <p:txBody>
          <a:bodyPr wrap="none" lIns="25711" tIns="25711" rIns="25711" bIns="25711" rtlCol="0">
            <a:spAutoFit/>
          </a:bodyPr>
          <a:lstStyle/>
          <a:p>
            <a:r>
              <a:rPr lang="en-US" altLang="ja-JP" sz="900" b="1" dirty="0" smtClean="0"/>
              <a:t>(</a:t>
            </a:r>
            <a:r>
              <a:rPr lang="en-US" altLang="ja-JP" sz="900" b="1" dirty="0" err="1" smtClean="0"/>
              <a:t>xP,yP</a:t>
            </a:r>
            <a:r>
              <a:rPr lang="en-US" altLang="ja-JP" sz="900" b="1" dirty="0" smtClean="0"/>
              <a:t>)</a:t>
            </a:r>
            <a:endParaRPr lang="ja-JP" altLang="en-US" sz="900" b="1" dirty="0" smtClean="0"/>
          </a:p>
        </p:txBody>
      </p:sp>
      <p:cxnSp>
        <p:nvCxnSpPr>
          <p:cNvPr id="74" name="直線コネクタ 73"/>
          <p:cNvCxnSpPr/>
          <p:nvPr/>
        </p:nvCxnSpPr>
        <p:spPr>
          <a:xfrm>
            <a:off x="869516" y="1637758"/>
            <a:ext cx="0" cy="257171"/>
          </a:xfrm>
          <a:prstGeom prst="line">
            <a:avLst/>
          </a:prstGeom>
          <a:ln>
            <a:solidFill>
              <a:schemeClr val="tx1"/>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75" name="直線コネクタ 74"/>
          <p:cNvCxnSpPr/>
          <p:nvPr/>
        </p:nvCxnSpPr>
        <p:spPr>
          <a:xfrm>
            <a:off x="1126688" y="1637758"/>
            <a:ext cx="0" cy="257171"/>
          </a:xfrm>
          <a:prstGeom prst="line">
            <a:avLst/>
          </a:prstGeom>
          <a:ln>
            <a:solidFill>
              <a:schemeClr val="tx1"/>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76" name="テキスト ボックス 75"/>
          <p:cNvSpPr txBox="1"/>
          <p:nvPr/>
        </p:nvSpPr>
        <p:spPr>
          <a:xfrm>
            <a:off x="866367" y="1762529"/>
            <a:ext cx="289169" cy="190424"/>
          </a:xfrm>
          <a:prstGeom prst="rect">
            <a:avLst/>
          </a:prstGeom>
          <a:noFill/>
        </p:spPr>
        <p:txBody>
          <a:bodyPr wrap="none" lIns="25711" tIns="25711" rIns="25711" bIns="25711" rtlCol="0">
            <a:spAutoFit/>
          </a:bodyPr>
          <a:lstStyle/>
          <a:p>
            <a:r>
              <a:rPr lang="en-US" altLang="ja-JP" sz="900" b="1" dirty="0" err="1" smtClean="0"/>
              <a:t>wPb</a:t>
            </a:r>
            <a:endParaRPr lang="ja-JP" altLang="en-US" sz="900" b="1" dirty="0" smtClean="0"/>
          </a:p>
        </p:txBody>
      </p:sp>
      <p:cxnSp>
        <p:nvCxnSpPr>
          <p:cNvPr id="77" name="直線コネクタ 76"/>
          <p:cNvCxnSpPr/>
          <p:nvPr/>
        </p:nvCxnSpPr>
        <p:spPr>
          <a:xfrm>
            <a:off x="714429" y="1380586"/>
            <a:ext cx="307821" cy="0"/>
          </a:xfrm>
          <a:prstGeom prst="line">
            <a:avLst/>
          </a:prstGeom>
          <a:ln>
            <a:solidFill>
              <a:schemeClr val="tx1"/>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78" name="直線コネクタ 77"/>
          <p:cNvCxnSpPr/>
          <p:nvPr/>
        </p:nvCxnSpPr>
        <p:spPr>
          <a:xfrm>
            <a:off x="612345" y="1637758"/>
            <a:ext cx="307821" cy="0"/>
          </a:xfrm>
          <a:prstGeom prst="line">
            <a:avLst/>
          </a:prstGeom>
          <a:ln>
            <a:solidFill>
              <a:schemeClr val="tx1"/>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79" name="テキスト ボックス 78"/>
          <p:cNvSpPr txBox="1"/>
          <p:nvPr/>
        </p:nvSpPr>
        <p:spPr>
          <a:xfrm>
            <a:off x="608410" y="1453923"/>
            <a:ext cx="269933" cy="190424"/>
          </a:xfrm>
          <a:prstGeom prst="rect">
            <a:avLst/>
          </a:prstGeom>
          <a:noFill/>
        </p:spPr>
        <p:txBody>
          <a:bodyPr wrap="none" lIns="25711" tIns="25711" rIns="25711" bIns="25711" rtlCol="0">
            <a:spAutoFit/>
          </a:bodyPr>
          <a:lstStyle/>
          <a:p>
            <a:r>
              <a:rPr lang="en-US" altLang="ja-JP" sz="900" b="1" dirty="0" err="1" smtClean="0"/>
              <a:t>hPb</a:t>
            </a:r>
            <a:endParaRPr lang="ja-JP" altLang="en-US" sz="900" b="1" dirty="0" smtClean="0"/>
          </a:p>
        </p:txBody>
      </p:sp>
      <p:sp>
        <p:nvSpPr>
          <p:cNvPr id="80" name="テキスト ボックス 79"/>
          <p:cNvSpPr txBox="1"/>
          <p:nvPr/>
        </p:nvSpPr>
        <p:spPr>
          <a:xfrm>
            <a:off x="1228772" y="1196752"/>
            <a:ext cx="391761" cy="190424"/>
          </a:xfrm>
          <a:prstGeom prst="rect">
            <a:avLst/>
          </a:prstGeom>
          <a:noFill/>
        </p:spPr>
        <p:txBody>
          <a:bodyPr wrap="none" lIns="25711" tIns="25711" rIns="25711" bIns="25711" rtlCol="0">
            <a:spAutoFit/>
          </a:bodyPr>
          <a:lstStyle/>
          <a:p>
            <a:r>
              <a:rPr lang="en-US" altLang="ja-JP" sz="900" b="1" dirty="0" smtClean="0"/>
              <a:t>Case1</a:t>
            </a:r>
            <a:endParaRPr lang="ja-JP" altLang="en-US" sz="900" b="1" dirty="0" smtClean="0"/>
          </a:p>
        </p:txBody>
      </p:sp>
      <p:sp>
        <p:nvSpPr>
          <p:cNvPr id="81" name="正方形/長方形 80"/>
          <p:cNvSpPr/>
          <p:nvPr/>
        </p:nvSpPr>
        <p:spPr>
          <a:xfrm>
            <a:off x="1845983" y="991014"/>
            <a:ext cx="257171" cy="257171"/>
          </a:xfrm>
          <a:prstGeom prst="rect">
            <a:avLst/>
          </a:prstGeom>
          <a:noFill/>
          <a:effectLst/>
        </p:spPr>
        <p:style>
          <a:lnRef idx="1">
            <a:schemeClr val="dk1"/>
          </a:lnRef>
          <a:fillRef idx="2">
            <a:schemeClr val="dk1"/>
          </a:fillRef>
          <a:effectRef idx="1">
            <a:schemeClr val="dk1"/>
          </a:effectRef>
          <a:fontRef idx="minor">
            <a:schemeClr val="dk1"/>
          </a:fontRef>
        </p:style>
        <p:txBody>
          <a:bodyPr lIns="25711" tIns="25711" rIns="25711" bIns="25711" rtlCol="0" anchor="ctr"/>
          <a:lstStyle/>
          <a:p>
            <a:pPr algn="ctr"/>
            <a:endParaRPr kumimoji="1" lang="ja-JP" altLang="en-US"/>
          </a:p>
        </p:txBody>
      </p:sp>
      <p:sp>
        <p:nvSpPr>
          <p:cNvPr id="82" name="正方形/長方形 81"/>
          <p:cNvSpPr/>
          <p:nvPr/>
        </p:nvSpPr>
        <p:spPr>
          <a:xfrm>
            <a:off x="6526503" y="991014"/>
            <a:ext cx="257171" cy="257171"/>
          </a:xfrm>
          <a:prstGeom prst="rect">
            <a:avLst/>
          </a:prstGeom>
          <a:noFill/>
          <a:effectLst/>
        </p:spPr>
        <p:style>
          <a:lnRef idx="1">
            <a:schemeClr val="dk1"/>
          </a:lnRef>
          <a:fillRef idx="2">
            <a:schemeClr val="dk1"/>
          </a:fillRef>
          <a:effectRef idx="1">
            <a:schemeClr val="dk1"/>
          </a:effectRef>
          <a:fontRef idx="minor">
            <a:schemeClr val="dk1"/>
          </a:fontRef>
        </p:style>
        <p:txBody>
          <a:bodyPr lIns="25711" tIns="25711" rIns="25711" bIns="25711" rtlCol="0" anchor="ctr"/>
          <a:lstStyle/>
          <a:p>
            <a:pPr algn="ctr"/>
            <a:endParaRPr kumimoji="1" lang="ja-JP" altLang="en-US"/>
          </a:p>
        </p:txBody>
      </p:sp>
      <p:cxnSp>
        <p:nvCxnSpPr>
          <p:cNvPr id="83" name="直線矢印コネクタ 82"/>
          <p:cNvCxnSpPr/>
          <p:nvPr/>
        </p:nvCxnSpPr>
        <p:spPr>
          <a:xfrm flipH="1">
            <a:off x="2123258" y="1093883"/>
            <a:ext cx="46572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4" name="テキスト ボックス 83"/>
          <p:cNvSpPr txBox="1"/>
          <p:nvPr/>
        </p:nvSpPr>
        <p:spPr>
          <a:xfrm>
            <a:off x="1691680" y="858614"/>
            <a:ext cx="443057" cy="190424"/>
          </a:xfrm>
          <a:prstGeom prst="rect">
            <a:avLst/>
          </a:prstGeom>
          <a:noFill/>
        </p:spPr>
        <p:txBody>
          <a:bodyPr wrap="none" lIns="25711" tIns="25711" rIns="25711" bIns="25711" rtlCol="0">
            <a:spAutoFit/>
          </a:bodyPr>
          <a:lstStyle/>
          <a:p>
            <a:r>
              <a:rPr lang="en-US" altLang="ja-JP" sz="900" b="1" dirty="0" smtClean="0"/>
              <a:t>(</a:t>
            </a:r>
            <a:r>
              <a:rPr lang="en-US" altLang="ja-JP" sz="900" b="1" dirty="0" err="1" smtClean="0"/>
              <a:t>xP,yP</a:t>
            </a:r>
            <a:r>
              <a:rPr lang="en-US" altLang="ja-JP" sz="900" b="1" dirty="0" smtClean="0"/>
              <a:t>)</a:t>
            </a:r>
            <a:endParaRPr lang="ja-JP" altLang="en-US" sz="900" b="1" dirty="0" smtClean="0"/>
          </a:p>
        </p:txBody>
      </p:sp>
      <p:sp>
        <p:nvSpPr>
          <p:cNvPr id="85" name="テキスト ボックス 84"/>
          <p:cNvSpPr txBox="1"/>
          <p:nvPr/>
        </p:nvSpPr>
        <p:spPr>
          <a:xfrm>
            <a:off x="2153019" y="858614"/>
            <a:ext cx="391761" cy="190424"/>
          </a:xfrm>
          <a:prstGeom prst="rect">
            <a:avLst/>
          </a:prstGeom>
          <a:noFill/>
        </p:spPr>
        <p:txBody>
          <a:bodyPr wrap="none" lIns="25711" tIns="25711" rIns="25711" bIns="25711" rtlCol="0">
            <a:spAutoFit/>
          </a:bodyPr>
          <a:lstStyle/>
          <a:p>
            <a:r>
              <a:rPr lang="en-US" altLang="ja-JP" sz="900" b="1" dirty="0" smtClean="0"/>
              <a:t>Case3</a:t>
            </a:r>
            <a:endParaRPr lang="ja-JP" altLang="en-US" sz="900" b="1" dirty="0" smtClean="0"/>
          </a:p>
        </p:txBody>
      </p:sp>
      <p:sp>
        <p:nvSpPr>
          <p:cNvPr id="86" name="正方形/長方形 85"/>
          <p:cNvSpPr/>
          <p:nvPr/>
        </p:nvSpPr>
        <p:spPr>
          <a:xfrm>
            <a:off x="1125903" y="2563575"/>
            <a:ext cx="257171" cy="257171"/>
          </a:xfrm>
          <a:prstGeom prst="rect">
            <a:avLst/>
          </a:prstGeom>
          <a:noFill/>
          <a:effectLst/>
        </p:spPr>
        <p:style>
          <a:lnRef idx="1">
            <a:schemeClr val="dk1"/>
          </a:lnRef>
          <a:fillRef idx="2">
            <a:schemeClr val="dk1"/>
          </a:fillRef>
          <a:effectRef idx="1">
            <a:schemeClr val="dk1"/>
          </a:effectRef>
          <a:fontRef idx="minor">
            <a:schemeClr val="dk1"/>
          </a:fontRef>
        </p:style>
        <p:txBody>
          <a:bodyPr lIns="25711" tIns="25711" rIns="25711" bIns="25711" rtlCol="0" anchor="ctr"/>
          <a:lstStyle/>
          <a:p>
            <a:pPr algn="ctr"/>
            <a:endParaRPr kumimoji="1" lang="ja-JP" altLang="en-US"/>
          </a:p>
        </p:txBody>
      </p:sp>
      <p:sp>
        <p:nvSpPr>
          <p:cNvPr id="87" name="正方形/長方形 86"/>
          <p:cNvSpPr/>
          <p:nvPr/>
        </p:nvSpPr>
        <p:spPr>
          <a:xfrm>
            <a:off x="5806423" y="2585477"/>
            <a:ext cx="257171" cy="257171"/>
          </a:xfrm>
          <a:prstGeom prst="rect">
            <a:avLst/>
          </a:prstGeom>
          <a:noFill/>
          <a:effectLst/>
        </p:spPr>
        <p:style>
          <a:lnRef idx="1">
            <a:schemeClr val="dk1"/>
          </a:lnRef>
          <a:fillRef idx="2">
            <a:schemeClr val="dk1"/>
          </a:fillRef>
          <a:effectRef idx="1">
            <a:schemeClr val="dk1"/>
          </a:effectRef>
          <a:fontRef idx="minor">
            <a:schemeClr val="dk1"/>
          </a:fontRef>
        </p:style>
        <p:txBody>
          <a:bodyPr lIns="25711" tIns="25711" rIns="25711" bIns="25711" rtlCol="0" anchor="ctr"/>
          <a:lstStyle/>
          <a:p>
            <a:pPr algn="ctr"/>
            <a:endParaRPr kumimoji="1" lang="ja-JP" altLang="en-US"/>
          </a:p>
        </p:txBody>
      </p:sp>
      <p:cxnSp>
        <p:nvCxnSpPr>
          <p:cNvPr id="88" name="直線矢印コネクタ 87"/>
          <p:cNvCxnSpPr/>
          <p:nvPr/>
        </p:nvCxnSpPr>
        <p:spPr>
          <a:xfrm flipH="1">
            <a:off x="1403178" y="2666443"/>
            <a:ext cx="46572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9" name="テキスト ボックス 88"/>
          <p:cNvSpPr txBox="1"/>
          <p:nvPr/>
        </p:nvSpPr>
        <p:spPr>
          <a:xfrm>
            <a:off x="1024604" y="2379740"/>
            <a:ext cx="443057" cy="190424"/>
          </a:xfrm>
          <a:prstGeom prst="rect">
            <a:avLst/>
          </a:prstGeom>
          <a:noFill/>
        </p:spPr>
        <p:txBody>
          <a:bodyPr wrap="none" lIns="25711" tIns="25711" rIns="25711" bIns="25711" rtlCol="0">
            <a:spAutoFit/>
          </a:bodyPr>
          <a:lstStyle/>
          <a:p>
            <a:r>
              <a:rPr lang="en-US" altLang="ja-JP" sz="900" b="1" dirty="0" smtClean="0"/>
              <a:t>(</a:t>
            </a:r>
            <a:r>
              <a:rPr lang="en-US" altLang="ja-JP" sz="900" b="1" dirty="0" err="1" smtClean="0"/>
              <a:t>xP,yP</a:t>
            </a:r>
            <a:r>
              <a:rPr lang="en-US" altLang="ja-JP" sz="900" b="1" dirty="0" smtClean="0"/>
              <a:t>)</a:t>
            </a:r>
            <a:endParaRPr lang="ja-JP" altLang="en-US" sz="900" b="1" dirty="0" smtClean="0"/>
          </a:p>
        </p:txBody>
      </p:sp>
      <p:sp>
        <p:nvSpPr>
          <p:cNvPr id="90" name="テキスト ボックス 89"/>
          <p:cNvSpPr txBox="1"/>
          <p:nvPr/>
        </p:nvSpPr>
        <p:spPr>
          <a:xfrm>
            <a:off x="1485943" y="2379740"/>
            <a:ext cx="391761" cy="190424"/>
          </a:xfrm>
          <a:prstGeom prst="rect">
            <a:avLst/>
          </a:prstGeom>
          <a:noFill/>
        </p:spPr>
        <p:txBody>
          <a:bodyPr wrap="none" lIns="25711" tIns="25711" rIns="25711" bIns="25711" rtlCol="0">
            <a:spAutoFit/>
          </a:bodyPr>
          <a:lstStyle/>
          <a:p>
            <a:r>
              <a:rPr lang="en-US" altLang="ja-JP" sz="900" b="1" dirty="0" smtClean="0"/>
              <a:t>Case4</a:t>
            </a:r>
            <a:endParaRPr lang="ja-JP" altLang="en-US" sz="900" b="1" dirty="0" smtClean="0"/>
          </a:p>
        </p:txBody>
      </p:sp>
      <p:cxnSp>
        <p:nvCxnSpPr>
          <p:cNvPr id="91" name="直線コネクタ 90"/>
          <p:cNvCxnSpPr>
            <a:endCxn id="73" idx="2"/>
          </p:cNvCxnSpPr>
          <p:nvPr/>
        </p:nvCxnSpPr>
        <p:spPr>
          <a:xfrm flipV="1">
            <a:off x="868732" y="1284307"/>
            <a:ext cx="170094" cy="6674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92" name="円/楕円 91"/>
          <p:cNvSpPr/>
          <p:nvPr/>
        </p:nvSpPr>
        <p:spPr>
          <a:xfrm>
            <a:off x="868732" y="1402488"/>
            <a:ext cx="51434" cy="51434"/>
          </a:xfrm>
          <a:prstGeom prst="ellipse">
            <a:avLst/>
          </a:prstGeom>
          <a:noFill/>
          <a:effectLst/>
        </p:spPr>
        <p:style>
          <a:lnRef idx="1">
            <a:schemeClr val="dk1"/>
          </a:lnRef>
          <a:fillRef idx="2">
            <a:schemeClr val="dk1"/>
          </a:fillRef>
          <a:effectRef idx="1">
            <a:schemeClr val="dk1"/>
          </a:effectRef>
          <a:fontRef idx="minor">
            <a:schemeClr val="dk1"/>
          </a:fontRef>
        </p:style>
        <p:txBody>
          <a:bodyPr lIns="25711" tIns="25711" rIns="25711" bIns="25711" rtlCol="0" anchor="ctr"/>
          <a:lstStyle/>
          <a:p>
            <a:pPr algn="ctr"/>
            <a:endParaRPr kumimoji="1" lang="ja-JP" altLang="en-US"/>
          </a:p>
        </p:txBody>
      </p:sp>
      <p:cxnSp>
        <p:nvCxnSpPr>
          <p:cNvPr id="93" name="直線コネクタ 92"/>
          <p:cNvCxnSpPr/>
          <p:nvPr/>
        </p:nvCxnSpPr>
        <p:spPr>
          <a:xfrm flipH="1">
            <a:off x="4469131" y="991014"/>
            <a:ext cx="154303" cy="205737"/>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94" name="直線コネクタ 93"/>
          <p:cNvCxnSpPr/>
          <p:nvPr/>
        </p:nvCxnSpPr>
        <p:spPr>
          <a:xfrm>
            <a:off x="4469131" y="991014"/>
            <a:ext cx="154303" cy="205737"/>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95" name="直線コネクタ 94"/>
          <p:cNvCxnSpPr/>
          <p:nvPr/>
        </p:nvCxnSpPr>
        <p:spPr>
          <a:xfrm flipH="1">
            <a:off x="4577989" y="1402488"/>
            <a:ext cx="154303" cy="205737"/>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96" name="直線コネクタ 95"/>
          <p:cNvCxnSpPr/>
          <p:nvPr/>
        </p:nvCxnSpPr>
        <p:spPr>
          <a:xfrm>
            <a:off x="4577989" y="1402488"/>
            <a:ext cx="154303" cy="205737"/>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97" name="直線コネクタ 96"/>
          <p:cNvCxnSpPr/>
          <p:nvPr/>
        </p:nvCxnSpPr>
        <p:spPr>
          <a:xfrm flipH="1">
            <a:off x="4572000" y="1762528"/>
            <a:ext cx="154303" cy="205737"/>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98" name="直線コネクタ 97"/>
          <p:cNvCxnSpPr/>
          <p:nvPr/>
        </p:nvCxnSpPr>
        <p:spPr>
          <a:xfrm>
            <a:off x="4572000" y="1762528"/>
            <a:ext cx="154303" cy="205737"/>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99" name="直線コネクタ 98"/>
          <p:cNvCxnSpPr/>
          <p:nvPr/>
        </p:nvCxnSpPr>
        <p:spPr>
          <a:xfrm flipH="1">
            <a:off x="4623434" y="2585477"/>
            <a:ext cx="154303" cy="205737"/>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00" name="直線コネクタ 99"/>
          <p:cNvCxnSpPr/>
          <p:nvPr/>
        </p:nvCxnSpPr>
        <p:spPr>
          <a:xfrm>
            <a:off x="4623434" y="2585477"/>
            <a:ext cx="154303" cy="205737"/>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01" name="正方形/長方形 100"/>
          <p:cNvSpPr/>
          <p:nvPr/>
        </p:nvSpPr>
        <p:spPr>
          <a:xfrm>
            <a:off x="3491880" y="2233067"/>
            <a:ext cx="257171" cy="257171"/>
          </a:xfrm>
          <a:prstGeom prst="rect">
            <a:avLst/>
          </a:prstGeom>
          <a:noFill/>
          <a:effectLst/>
        </p:spPr>
        <p:style>
          <a:lnRef idx="1">
            <a:schemeClr val="dk1"/>
          </a:lnRef>
          <a:fillRef idx="2">
            <a:schemeClr val="dk1"/>
          </a:fillRef>
          <a:effectRef idx="1">
            <a:schemeClr val="dk1"/>
          </a:effectRef>
          <a:fontRef idx="minor">
            <a:schemeClr val="dk1"/>
          </a:fontRef>
        </p:style>
        <p:txBody>
          <a:bodyPr lIns="25711" tIns="25711" rIns="25711" bIns="25711" rtlCol="0" anchor="ctr"/>
          <a:lstStyle/>
          <a:p>
            <a:pPr algn="ctr"/>
            <a:endParaRPr kumimoji="1" lang="ja-JP" altLang="en-US"/>
          </a:p>
        </p:txBody>
      </p:sp>
      <p:sp>
        <p:nvSpPr>
          <p:cNvPr id="102" name="正方形/長方形 101"/>
          <p:cNvSpPr/>
          <p:nvPr/>
        </p:nvSpPr>
        <p:spPr>
          <a:xfrm>
            <a:off x="8172400" y="2254969"/>
            <a:ext cx="257171" cy="257171"/>
          </a:xfrm>
          <a:prstGeom prst="rect">
            <a:avLst/>
          </a:prstGeom>
          <a:noFill/>
          <a:effectLst/>
        </p:spPr>
        <p:style>
          <a:lnRef idx="1">
            <a:schemeClr val="dk1"/>
          </a:lnRef>
          <a:fillRef idx="2">
            <a:schemeClr val="dk1"/>
          </a:fillRef>
          <a:effectRef idx="1">
            <a:schemeClr val="dk1"/>
          </a:effectRef>
          <a:fontRef idx="minor">
            <a:schemeClr val="dk1"/>
          </a:fontRef>
        </p:style>
        <p:txBody>
          <a:bodyPr lIns="25711" tIns="25711" rIns="25711" bIns="25711" rtlCol="0" anchor="ctr"/>
          <a:lstStyle/>
          <a:p>
            <a:pPr algn="ctr"/>
            <a:endParaRPr kumimoji="1" lang="ja-JP" altLang="en-US"/>
          </a:p>
        </p:txBody>
      </p:sp>
      <p:cxnSp>
        <p:nvCxnSpPr>
          <p:cNvPr id="103" name="直線矢印コネクタ 102"/>
          <p:cNvCxnSpPr/>
          <p:nvPr/>
        </p:nvCxnSpPr>
        <p:spPr>
          <a:xfrm flipH="1">
            <a:off x="3769156" y="2357838"/>
            <a:ext cx="46572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4" name="テキスト ボックス 103"/>
          <p:cNvSpPr txBox="1"/>
          <p:nvPr/>
        </p:nvSpPr>
        <p:spPr>
          <a:xfrm>
            <a:off x="3234709" y="2071134"/>
            <a:ext cx="443057" cy="190424"/>
          </a:xfrm>
          <a:prstGeom prst="rect">
            <a:avLst/>
          </a:prstGeom>
          <a:noFill/>
        </p:spPr>
        <p:txBody>
          <a:bodyPr wrap="none" lIns="25711" tIns="25711" rIns="25711" bIns="25711" rtlCol="0">
            <a:spAutoFit/>
          </a:bodyPr>
          <a:lstStyle/>
          <a:p>
            <a:r>
              <a:rPr lang="en-US" altLang="ja-JP" sz="900" b="1" dirty="0" smtClean="0"/>
              <a:t>(</a:t>
            </a:r>
            <a:r>
              <a:rPr lang="en-US" altLang="ja-JP" sz="900" b="1" dirty="0" err="1" smtClean="0"/>
              <a:t>xP,yP</a:t>
            </a:r>
            <a:r>
              <a:rPr lang="en-US" altLang="ja-JP" sz="900" b="1" dirty="0" smtClean="0"/>
              <a:t>)</a:t>
            </a:r>
            <a:endParaRPr lang="ja-JP" altLang="en-US" sz="900" b="1" dirty="0" smtClean="0"/>
          </a:p>
        </p:txBody>
      </p:sp>
      <p:sp>
        <p:nvSpPr>
          <p:cNvPr id="105" name="円/楕円 104"/>
          <p:cNvSpPr/>
          <p:nvPr/>
        </p:nvSpPr>
        <p:spPr>
          <a:xfrm>
            <a:off x="4417697" y="2254969"/>
            <a:ext cx="257171" cy="257171"/>
          </a:xfrm>
          <a:prstGeom prst="ellipse">
            <a:avLst/>
          </a:prstGeom>
          <a:noFill/>
          <a:effectLst/>
        </p:spPr>
        <p:style>
          <a:lnRef idx="1">
            <a:schemeClr val="dk1"/>
          </a:lnRef>
          <a:fillRef idx="2">
            <a:schemeClr val="dk1"/>
          </a:fillRef>
          <a:effectRef idx="1">
            <a:schemeClr val="dk1"/>
          </a:effectRef>
          <a:fontRef idx="minor">
            <a:schemeClr val="dk1"/>
          </a:fontRef>
        </p:style>
        <p:txBody>
          <a:bodyPr lIns="25711" tIns="25711" rIns="25711" bIns="25711" rtlCol="0" anchor="ctr"/>
          <a:lstStyle/>
          <a:p>
            <a:pPr algn="ctr"/>
            <a:endParaRPr kumimoji="1" lang="ja-JP" altLang="en-US"/>
          </a:p>
        </p:txBody>
      </p:sp>
      <p:sp>
        <p:nvSpPr>
          <p:cNvPr id="107" name="正方形/長方形 106"/>
          <p:cNvSpPr/>
          <p:nvPr/>
        </p:nvSpPr>
        <p:spPr>
          <a:xfrm>
            <a:off x="6444208" y="6129300"/>
            <a:ext cx="432048" cy="324036"/>
          </a:xfrm>
          <a:prstGeom prst="rect">
            <a:avLst/>
          </a:prstGeom>
          <a:solidFill>
            <a:schemeClr val="bg1">
              <a:lumMod val="75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108" name="テキスト ボックス 107"/>
          <p:cNvSpPr txBox="1"/>
          <p:nvPr/>
        </p:nvSpPr>
        <p:spPr>
          <a:xfrm>
            <a:off x="6912260" y="6165304"/>
            <a:ext cx="1125877" cy="257369"/>
          </a:xfrm>
          <a:prstGeom prst="rect">
            <a:avLst/>
          </a:prstGeom>
          <a:noFill/>
        </p:spPr>
        <p:txBody>
          <a:bodyPr wrap="none" lIns="36000" tIns="36000" rIns="36000" bIns="36000" rtlCol="0">
            <a:spAutoFit/>
          </a:bodyPr>
          <a:lstStyle/>
          <a:p>
            <a:r>
              <a:rPr kumimoji="1" lang="en-US" altLang="ja-JP" sz="1200" b="1" dirty="0" smtClean="0"/>
              <a:t>: padding area</a:t>
            </a:r>
            <a:endParaRPr kumimoji="1" lang="ja-JP" altLang="en-US" sz="1200" b="1" dirty="0" smtClean="0"/>
          </a:p>
        </p:txBody>
      </p:sp>
      <p:cxnSp>
        <p:nvCxnSpPr>
          <p:cNvPr id="109" name="直線コネクタ 108"/>
          <p:cNvCxnSpPr/>
          <p:nvPr/>
        </p:nvCxnSpPr>
        <p:spPr>
          <a:xfrm>
            <a:off x="5976156" y="2888940"/>
            <a:ext cx="288032" cy="432048"/>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10" name="テキスト ボックス 109"/>
          <p:cNvSpPr txBox="1"/>
          <p:nvPr/>
        </p:nvSpPr>
        <p:spPr>
          <a:xfrm>
            <a:off x="6300192" y="3356992"/>
            <a:ext cx="1980220" cy="411257"/>
          </a:xfrm>
          <a:prstGeom prst="rect">
            <a:avLst/>
          </a:prstGeom>
          <a:noFill/>
        </p:spPr>
        <p:txBody>
          <a:bodyPr wrap="square" lIns="36000" tIns="36000" rIns="36000" bIns="36000" rtlCol="0">
            <a:spAutoFit/>
          </a:bodyPr>
          <a:lstStyle/>
          <a:p>
            <a:r>
              <a:rPr lang="en-US" altLang="ja-JP" sz="1100" dirty="0" smtClean="0"/>
              <a:t>A </a:t>
            </a:r>
            <a:r>
              <a:rPr lang="en-US" altLang="ja-JP" sz="1100" dirty="0" smtClean="0"/>
              <a:t>r</a:t>
            </a:r>
            <a:r>
              <a:rPr kumimoji="1" lang="en-US" altLang="ja-JP" sz="1100" dirty="0" smtClean="0"/>
              <a:t>eference block </a:t>
            </a:r>
            <a:r>
              <a:rPr kumimoji="1" lang="en-US" altLang="ja-JP" sz="1100" dirty="0" smtClean="0"/>
              <a:t>for </a:t>
            </a:r>
          </a:p>
          <a:p>
            <a:r>
              <a:rPr lang="en-US" altLang="ja-JP" sz="1100" dirty="0" smtClean="0"/>
              <a:t>Inter layer </a:t>
            </a:r>
            <a:r>
              <a:rPr lang="en-US" altLang="ja-JP" sz="1100" dirty="0" smtClean="0"/>
              <a:t>sample </a:t>
            </a:r>
            <a:r>
              <a:rPr lang="en-US" altLang="ja-JP" sz="1100" dirty="0" smtClean="0"/>
              <a:t>prediction</a:t>
            </a:r>
            <a:endParaRPr kumimoji="1" lang="ja-JP" altLang="en-US" sz="11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p:cNvSpPr>
            <a:spLocks noGrp="1"/>
          </p:cNvSpPr>
          <p:nvPr>
            <p:ph type="title"/>
          </p:nvPr>
        </p:nvSpPr>
        <p:spPr>
          <a:xfrm>
            <a:off x="457200" y="96838"/>
            <a:ext cx="8229600" cy="415925"/>
          </a:xfrm>
        </p:spPr>
        <p:txBody>
          <a:bodyPr/>
          <a:lstStyle/>
          <a:p>
            <a:r>
              <a:rPr lang="en-US" altLang="ja-JP" smtClean="0"/>
              <a:t>Conclusion</a:t>
            </a:r>
            <a:endParaRPr lang="ja-JP" altLang="en-US" smtClean="0"/>
          </a:p>
        </p:txBody>
      </p:sp>
      <p:sp>
        <p:nvSpPr>
          <p:cNvPr id="12291" name="コンテンツ プレースホルダ 2"/>
          <p:cNvSpPr>
            <a:spLocks noGrp="1"/>
          </p:cNvSpPr>
          <p:nvPr>
            <p:ph idx="1"/>
          </p:nvPr>
        </p:nvSpPr>
        <p:spPr>
          <a:xfrm>
            <a:off x="107504" y="657225"/>
            <a:ext cx="9047348" cy="5919788"/>
          </a:xfrm>
        </p:spPr>
        <p:txBody>
          <a:bodyPr/>
          <a:lstStyle/>
          <a:p>
            <a:pPr marL="360363" lvl="1" indent="-241300">
              <a:spcBef>
                <a:spcPct val="0"/>
              </a:spcBef>
              <a:buClr>
                <a:srgbClr val="0E2C3E"/>
              </a:buClr>
              <a:buSzPct val="80000"/>
              <a:buFont typeface="Wingdings 2" pitchFamily="18" charset="2"/>
              <a:buChar char=""/>
            </a:pPr>
            <a:r>
              <a:rPr lang="en-US" altLang="ja-JP" sz="1800" dirty="0" smtClean="0"/>
              <a:t>Proposal</a:t>
            </a:r>
            <a:endParaRPr lang="en-US" altLang="ja-JP" sz="1800" dirty="0" smtClean="0"/>
          </a:p>
          <a:p>
            <a:pPr marL="647701" lvl="2" indent="-342900">
              <a:spcBef>
                <a:spcPct val="0"/>
              </a:spcBef>
              <a:buClr>
                <a:srgbClr val="0E2C3E"/>
              </a:buClr>
              <a:buSzPct val="80000"/>
              <a:buFont typeface="+mj-lt"/>
              <a:buAutoNum type="alphaUcParenR"/>
            </a:pPr>
            <a:r>
              <a:rPr lang="en-US" altLang="ja-JP" sz="1600" dirty="0" smtClean="0"/>
              <a:t>A modified signaling on scaled reference layer offsets</a:t>
            </a:r>
          </a:p>
          <a:p>
            <a:pPr marL="822326" lvl="3" indent="-342900">
              <a:spcBef>
                <a:spcPct val="0"/>
              </a:spcBef>
              <a:buClr>
                <a:srgbClr val="0E2C3E"/>
              </a:buClr>
              <a:buSzPct val="80000"/>
              <a:buFont typeface="Wingdings" pitchFamily="2" charset="2"/>
              <a:buChar char="ü"/>
            </a:pPr>
            <a:r>
              <a:rPr lang="en-US" altLang="ja-JP" sz="1600" dirty="0" smtClean="0"/>
              <a:t>Remove </a:t>
            </a:r>
            <a:r>
              <a:rPr lang="en-US" altLang="ja-JP" sz="1600" b="1" dirty="0" err="1" smtClean="0"/>
              <a:t>num_scaled_ref_layer_offsets</a:t>
            </a:r>
            <a:endParaRPr lang="en-US" altLang="ja-JP" sz="1600" b="1" dirty="0" smtClean="0"/>
          </a:p>
          <a:p>
            <a:pPr marL="822326" lvl="3" indent="-342900">
              <a:spcBef>
                <a:spcPct val="0"/>
              </a:spcBef>
              <a:buClr>
                <a:srgbClr val="0E2C3E"/>
              </a:buClr>
              <a:buSzPct val="80000"/>
              <a:buFont typeface="Wingdings" pitchFamily="2" charset="2"/>
              <a:buChar char="ü"/>
            </a:pPr>
            <a:r>
              <a:rPr lang="en-US" altLang="ja-JP" sz="1600" dirty="0" smtClean="0"/>
              <a:t>Add </a:t>
            </a:r>
            <a:r>
              <a:rPr lang="en-US" altLang="ja-JP" sz="1600" b="1" dirty="0" err="1" smtClean="0"/>
              <a:t>scaled_ref_layer_offset_params_present_flag</a:t>
            </a:r>
            <a:endParaRPr lang="en-US" altLang="ja-JP" sz="1600" b="1" dirty="0" smtClean="0"/>
          </a:p>
          <a:p>
            <a:pPr marL="822326" lvl="3" indent="-342900">
              <a:spcBef>
                <a:spcPct val="0"/>
              </a:spcBef>
              <a:buClr>
                <a:srgbClr val="0E2C3E"/>
              </a:buClr>
              <a:buSzPct val="80000"/>
              <a:buFont typeface="Wingdings" pitchFamily="2" charset="2"/>
              <a:buChar char="ü"/>
            </a:pPr>
            <a:r>
              <a:rPr lang="en-US" altLang="ja-JP" sz="1600" dirty="0" smtClean="0"/>
              <a:t>Add </a:t>
            </a:r>
            <a:r>
              <a:rPr lang="en-US" altLang="ja-JP" sz="1600" b="1" dirty="0" err="1" smtClean="0"/>
              <a:t>scaled_ref_layer_offset_present_flag</a:t>
            </a:r>
            <a:endParaRPr lang="en-US" altLang="ja-JP" sz="1600" b="1" dirty="0" smtClean="0"/>
          </a:p>
          <a:p>
            <a:pPr marL="822326" lvl="3" indent="-342900">
              <a:spcBef>
                <a:spcPct val="0"/>
              </a:spcBef>
              <a:buClr>
                <a:srgbClr val="0E2C3E"/>
              </a:buClr>
              <a:buSzPct val="80000"/>
              <a:buNone/>
            </a:pPr>
            <a:endParaRPr lang="en-US" altLang="ja-JP" sz="1600" dirty="0" smtClean="0"/>
          </a:p>
          <a:p>
            <a:pPr marL="822326" lvl="3" indent="-342900">
              <a:spcBef>
                <a:spcPct val="0"/>
              </a:spcBef>
              <a:buClr>
                <a:srgbClr val="0E2C3E"/>
              </a:buClr>
              <a:buSzPct val="80000"/>
              <a:buNone/>
            </a:pPr>
            <a:r>
              <a:rPr lang="ja-JP" altLang="en-US" sz="1600" dirty="0" smtClean="0"/>
              <a:t>⇒ </a:t>
            </a:r>
            <a:r>
              <a:rPr lang="en-US" altLang="ja-JP" sz="1600" dirty="0" smtClean="0"/>
              <a:t>Signaling modification on scaled reference layer offsets is beneficial to improve the coding efficiency. </a:t>
            </a:r>
            <a:endParaRPr lang="en-US" altLang="ja-JP" dirty="0" smtClean="0"/>
          </a:p>
          <a:p>
            <a:pPr marL="647701" lvl="2" indent="-342900">
              <a:spcBef>
                <a:spcPct val="0"/>
              </a:spcBef>
              <a:buClr>
                <a:srgbClr val="0E2C3E"/>
              </a:buClr>
              <a:buSzPct val="80000"/>
              <a:buFont typeface="+mj-lt"/>
              <a:buAutoNum type="alphaUcParenR"/>
            </a:pPr>
            <a:endParaRPr lang="en-US" altLang="ja-JP" dirty="0" smtClean="0"/>
          </a:p>
          <a:p>
            <a:pPr marL="647701" lvl="2" indent="-342900">
              <a:spcBef>
                <a:spcPct val="0"/>
              </a:spcBef>
              <a:buClr>
                <a:srgbClr val="0E2C3E"/>
              </a:buClr>
              <a:buSzPct val="80000"/>
              <a:buFont typeface="+mj-lt"/>
              <a:buAutoNum type="alphaUcParenR"/>
            </a:pPr>
            <a:r>
              <a:rPr lang="en-US" altLang="ja-JP" sz="1600" dirty="0" smtClean="0"/>
              <a:t>Semantics restriction on inter layer sample prediction</a:t>
            </a:r>
          </a:p>
          <a:p>
            <a:pPr marL="822326" lvl="3" indent="-342900">
              <a:spcBef>
                <a:spcPct val="0"/>
              </a:spcBef>
              <a:buClr>
                <a:srgbClr val="0E2C3E"/>
              </a:buClr>
              <a:buSzPct val="80000"/>
              <a:buFont typeface="Wingdings" pitchFamily="2" charset="2"/>
              <a:buChar char="ü"/>
            </a:pPr>
            <a:r>
              <a:rPr lang="en-US" altLang="ja-JP" sz="1600" dirty="0" smtClean="0"/>
              <a:t>Restrict using inter layer sample prediction outside or across the boundary specified by scaled reference layer offsets</a:t>
            </a:r>
            <a:r>
              <a:rPr lang="en-US" altLang="ja-JP" sz="1600" dirty="0" smtClean="0"/>
              <a:t>.</a:t>
            </a:r>
          </a:p>
          <a:p>
            <a:pPr marL="822326" lvl="3" indent="-342900">
              <a:spcBef>
                <a:spcPct val="0"/>
              </a:spcBef>
              <a:buClr>
                <a:srgbClr val="0E2C3E"/>
              </a:buClr>
              <a:buSzPct val="80000"/>
              <a:buFont typeface="Wingdings" pitchFamily="2" charset="2"/>
              <a:buChar char="ü"/>
            </a:pPr>
            <a:endParaRPr lang="en-US" altLang="ja-JP" sz="1600" dirty="0" smtClean="0"/>
          </a:p>
          <a:p>
            <a:pPr marL="822326" lvl="3" indent="-342900">
              <a:spcBef>
                <a:spcPct val="0"/>
              </a:spcBef>
              <a:buClr>
                <a:srgbClr val="0E2C3E"/>
              </a:buClr>
              <a:buSzPct val="80000"/>
              <a:buNone/>
            </a:pPr>
            <a:r>
              <a:rPr lang="ja-JP" altLang="en-US" sz="1600" dirty="0" smtClean="0"/>
              <a:t>⇒</a:t>
            </a:r>
            <a:r>
              <a:rPr lang="en-US" altLang="ja-JP" dirty="0" smtClean="0"/>
              <a:t> </a:t>
            </a:r>
            <a:r>
              <a:rPr lang="en-US" altLang="ja-JP" sz="1600" dirty="0" smtClean="0"/>
              <a:t>Semantics restriction on inter layer sample prediction </a:t>
            </a:r>
            <a:r>
              <a:rPr lang="en-US" altLang="ja-JP" sz="1600" dirty="0" smtClean="0"/>
              <a:t>can </a:t>
            </a:r>
            <a:r>
              <a:rPr lang="en-US" altLang="ja-JP" sz="1600" dirty="0" smtClean="0"/>
              <a:t>remove additional boundary operation. </a:t>
            </a:r>
            <a:endParaRPr lang="en-US" altLang="ja-JP" dirty="0" smtClean="0"/>
          </a:p>
        </p:txBody>
      </p:sp>
      <p:sp>
        <p:nvSpPr>
          <p:cNvPr id="4" name="スライド番号プレースホルダ 3"/>
          <p:cNvSpPr>
            <a:spLocks noGrp="1"/>
          </p:cNvSpPr>
          <p:nvPr>
            <p:ph type="sldNum" sz="quarter" idx="12"/>
          </p:nvPr>
        </p:nvSpPr>
        <p:spPr/>
        <p:txBody>
          <a:bodyPr/>
          <a:lstStyle/>
          <a:p>
            <a:pPr>
              <a:defRPr/>
            </a:pPr>
            <a:fld id="{BAD517D2-D66F-4A2C-A937-7417DACDD101}" type="slidenum">
              <a:rPr lang="ja-JP" altLang="en-US" smtClean="0"/>
              <a:pPr>
                <a:defRPr/>
              </a:pPr>
              <a:t>5</a:t>
            </a:fld>
            <a:endParaRPr lang="ja-JP" alt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符号化グループ">
  <a:themeElements>
    <a:clrScheme name="シック">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ユーザー定義 5">
      <a:majorFont>
        <a:latin typeface="Tahoma"/>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noFill/>
        <a:effectLst/>
      </a:spPr>
      <a:bodyPr lIns="36000" tIns="36000" rIns="36000" bIns="36000" rtlCol="0" anchor="ctr"/>
      <a:lstStyle>
        <a:defPPr algn="ctr">
          <a:defRPr kumimoji="1"/>
        </a:defPPr>
      </a:lstStyle>
      <a:style>
        <a:lnRef idx="1">
          <a:schemeClr val="dk1"/>
        </a:lnRef>
        <a:fillRef idx="2">
          <a:schemeClr val="dk1"/>
        </a:fillRef>
        <a:effectRef idx="1">
          <a:schemeClr val="dk1"/>
        </a:effectRef>
        <a:fontRef idx="minor">
          <a:schemeClr val="dk1"/>
        </a:fontRef>
      </a:style>
    </a:spDef>
    <a:lnDef>
      <a:spPr>
        <a:ln>
          <a:solidFill>
            <a:schemeClr val="tx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none" lIns="36000" tIns="36000" rIns="36000" bIns="36000" rtlCol="0">
        <a:spAutoFit/>
      </a:bodyPr>
      <a:lstStyle>
        <a:defPPr>
          <a:defRPr kumimoji="1" sz="1200"/>
        </a:defPPr>
      </a:lstStyle>
    </a:tx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シック">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themeOverride>
</file>

<file path=docProps/app.xml><?xml version="1.0" encoding="utf-8"?>
<Properties xmlns="http://schemas.openxmlformats.org/officeDocument/2006/extended-properties" xmlns:vt="http://schemas.openxmlformats.org/officeDocument/2006/docPropsVTypes">
  <Template>符号化グループ</Template>
  <TotalTime>6442</TotalTime>
  <Words>695</Words>
  <Application>Microsoft Office PowerPoint</Application>
  <PresentationFormat>画面に合わせる (4:3)</PresentationFormat>
  <Paragraphs>110</Paragraphs>
  <Slides>5</Slides>
  <Notes>0</Notes>
  <HiddenSlides>0</HiddenSlides>
  <MMClips>0</MMClips>
  <ScaleCrop>false</ScaleCrop>
  <HeadingPairs>
    <vt:vector size="4" baseType="variant">
      <vt:variant>
        <vt:lpstr>テーマ</vt:lpstr>
      </vt:variant>
      <vt:variant>
        <vt:i4>1</vt:i4>
      </vt:variant>
      <vt:variant>
        <vt:lpstr>スライド タイトル</vt:lpstr>
      </vt:variant>
      <vt:variant>
        <vt:i4>5</vt:i4>
      </vt:variant>
    </vt:vector>
  </HeadingPairs>
  <TitlesOfParts>
    <vt:vector size="6" baseType="lpstr">
      <vt:lpstr>符号化グループ</vt:lpstr>
      <vt:lpstr>Signaling and restriction of scaled reference layer offsets (JCTVC-N0054)</vt:lpstr>
      <vt:lpstr>Summary</vt:lpstr>
      <vt:lpstr>A ) A modified signaling on scaled reference layer offsets</vt:lpstr>
      <vt:lpstr>B) Semantics restriction on inter layer sample prediction</vt:lpstr>
      <vt:lpstr>Conclusion</vt:lpstr>
    </vt:vector>
  </TitlesOfParts>
  <Company>SHARP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c:title>
  <dc:creator>.</dc:creator>
  <cp:lastModifiedBy>Takeshi Tsukuba</cp:lastModifiedBy>
  <cp:revision>3003</cp:revision>
  <dcterms:created xsi:type="dcterms:W3CDTF">2011-03-24T05:19:20Z</dcterms:created>
  <dcterms:modified xsi:type="dcterms:W3CDTF">2013-07-22T05:34:42Z</dcterms:modified>
</cp:coreProperties>
</file>