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86" r:id="rId3"/>
    <p:sldId id="287" r:id="rId4"/>
    <p:sldId id="288" r:id="rId5"/>
    <p:sldId id="270" r:id="rId6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1" autoAdjust="0"/>
    <p:restoredTop sz="94660"/>
  </p:normalViewPr>
  <p:slideViewPr>
    <p:cSldViewPr>
      <p:cViewPr>
        <p:scale>
          <a:sx n="100" d="100"/>
          <a:sy n="100" d="100"/>
        </p:scale>
        <p:origin x="-9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2013/7/25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2013/7/25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2013/7/25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2013/7/25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Signaling and restriction of scaled reference layer offsets</a:t>
            </a:r>
            <a:br>
              <a:rPr lang="en-US" altLang="ja-JP" sz="3200" dirty="0" smtClean="0"/>
            </a:br>
            <a:r>
              <a:rPr lang="en-US" altLang="ja-JP" sz="3200" dirty="0" smtClean="0"/>
              <a:t>(JCTVC-N0054)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14th Meeting in Vienna, AT, 25 July - 2</a:t>
            </a:r>
            <a:r>
              <a:rPr lang="en-CA" altLang="ja-JP" dirty="0" smtClean="0"/>
              <a:t> Aug.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dirty="0" err="1" smtClean="0"/>
              <a:t>Tomoyuki</a:t>
            </a:r>
            <a:r>
              <a:rPr lang="en-US" altLang="ja-JP" dirty="0" smtClean="0"/>
              <a:t> Yamamoto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000" dirty="0" smtClean="0"/>
              <a:t>Summary</a:t>
            </a:r>
            <a:endParaRPr kumimoji="1" lang="ja-JP" altLang="en-US" sz="2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r>
              <a:rPr lang="en-US" altLang="ja-JP" sz="1800" dirty="0" smtClean="0"/>
              <a:t>Two possible issues relatin</a:t>
            </a:r>
            <a:r>
              <a:rPr lang="en-US" altLang="ja-JP" sz="1800" dirty="0" smtClean="0"/>
              <a:t>g scaled reference layer offsets</a:t>
            </a:r>
            <a:r>
              <a:rPr lang="en-US" altLang="ja-JP" sz="1800" dirty="0" smtClean="0"/>
              <a:t>:</a:t>
            </a:r>
            <a:endParaRPr lang="en-US" altLang="ja-JP" sz="1800" dirty="0" smtClean="0"/>
          </a:p>
          <a:p>
            <a:pPr marL="779462" lvl="1" indent="-342900">
              <a:buFont typeface="+mj-lt"/>
              <a:buAutoNum type="alphaUcParenR"/>
            </a:pPr>
            <a:r>
              <a:rPr lang="en-CA" altLang="ja-JP" sz="1600" dirty="0" smtClean="0"/>
              <a:t>O</a:t>
            </a:r>
            <a:r>
              <a:rPr lang="en-CA" altLang="ja-JP" sz="1600" dirty="0" smtClean="0"/>
              <a:t>ffsets signaling:</a:t>
            </a:r>
            <a:br>
              <a:rPr lang="en-CA" altLang="ja-JP" sz="1600" dirty="0" smtClean="0"/>
            </a:br>
            <a:r>
              <a:rPr lang="en-CA" altLang="ja-JP" sz="1400" dirty="0" smtClean="0"/>
              <a:t>Syntax </a:t>
            </a:r>
            <a:r>
              <a:rPr lang="en-CA" altLang="ja-JP" sz="1400" b="1" dirty="0" err="1" smtClean="0"/>
              <a:t>num_scaled_ref_layer_offsets</a:t>
            </a:r>
            <a:r>
              <a:rPr lang="en-CA" altLang="ja-JP" sz="1400" dirty="0" smtClean="0"/>
              <a:t> is redundant since the number of direct reference pictures for the target layer is already known after decoding video parameter set.</a:t>
            </a:r>
          </a:p>
          <a:p>
            <a:pPr marL="779462" lvl="1" indent="-342900">
              <a:buFont typeface="+mj-lt"/>
              <a:buAutoNum type="alphaUcParenR"/>
            </a:pPr>
            <a:r>
              <a:rPr lang="en-US" altLang="ja-JP" sz="1600" dirty="0" smtClean="0"/>
              <a:t>Inter </a:t>
            </a:r>
            <a:r>
              <a:rPr lang="en-US" altLang="ja-JP" sz="1600" dirty="0" smtClean="0"/>
              <a:t>layer sample prediction </a:t>
            </a:r>
            <a:r>
              <a:rPr lang="en-US" altLang="ja-JP" sz="1600" dirty="0" smtClean="0"/>
              <a:t>outside or across </a:t>
            </a:r>
            <a:r>
              <a:rPr lang="en-US" altLang="ja-JP" sz="1600" dirty="0" smtClean="0"/>
              <a:t>the </a:t>
            </a:r>
            <a:r>
              <a:rPr lang="en-US" altLang="ja-JP" sz="1600" dirty="0" smtClean="0"/>
              <a:t>boundary</a:t>
            </a:r>
            <a:r>
              <a:rPr lang="en-US" altLang="ja-JP" sz="1600" dirty="0" smtClean="0"/>
              <a:t>: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r>
              <a:rPr lang="en-US" altLang="ja-JP" sz="1400" dirty="0" smtClean="0"/>
              <a:t>I</a:t>
            </a:r>
            <a:r>
              <a:rPr lang="en-US" altLang="ja-JP" sz="1400" dirty="0" smtClean="0"/>
              <a:t>t does not contribute much to improve coding efficiency while it brings additional complexity of changing boundary operation depends on offsets position.</a:t>
            </a:r>
            <a:endParaRPr lang="en-US" altLang="ja-JP" sz="1400" dirty="0" smtClean="0"/>
          </a:p>
          <a:p>
            <a:pPr lvl="1">
              <a:buNone/>
            </a:pPr>
            <a:endParaRPr lang="en-US" altLang="ja-JP" sz="1400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1800" dirty="0" smtClean="0"/>
              <a:t>Proposal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sz="1600" dirty="0" smtClean="0"/>
              <a:t>Modified </a:t>
            </a:r>
            <a:r>
              <a:rPr lang="en-US" altLang="ja-JP" sz="1600" dirty="0" err="1" smtClean="0"/>
              <a:t>signalling</a:t>
            </a:r>
            <a:r>
              <a:rPr lang="en-US" altLang="ja-JP" sz="1600" dirty="0" smtClean="0"/>
              <a:t> of scaled reference layer offsets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400" dirty="0" smtClean="0"/>
              <a:t>Remove </a:t>
            </a:r>
            <a:r>
              <a:rPr lang="en-US" altLang="ja-JP" sz="1400" b="1" dirty="0" err="1" smtClean="0"/>
              <a:t>num_scaled_ref_layer_offsets</a:t>
            </a:r>
            <a:endParaRPr lang="en-US" altLang="ja-JP" sz="1400" b="1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400" dirty="0" smtClean="0"/>
              <a:t>Add </a:t>
            </a:r>
            <a:r>
              <a:rPr lang="en-US" altLang="ja-JP" sz="1400" b="1" dirty="0" err="1" smtClean="0"/>
              <a:t>scaled_ref_layer_offset_params_present_flag</a:t>
            </a:r>
            <a:endParaRPr lang="en-US" altLang="ja-JP" sz="1400" b="1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400" dirty="0" smtClean="0"/>
              <a:t>Add </a:t>
            </a:r>
            <a:r>
              <a:rPr lang="en-US" altLang="ja-JP" sz="1400" b="1" dirty="0" err="1" smtClean="0"/>
              <a:t>scaled_ref_layer_offset_present_flag</a:t>
            </a:r>
            <a:endParaRPr lang="en-US" altLang="ja-JP" sz="1600" b="1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endParaRPr lang="en-US" altLang="ja-JP" sz="1600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sz="1600" dirty="0" smtClean="0"/>
              <a:t>Semantics restriction on inter layer sample prediction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400" dirty="0" smtClean="0"/>
              <a:t>Restrict using inter layer sample prediction outside or across the boundary specified by scaled reference layer offsets</a:t>
            </a:r>
            <a:r>
              <a:rPr lang="en-US" altLang="ja-JP" sz="1400" dirty="0" smtClean="0"/>
              <a:t>.</a:t>
            </a:r>
            <a:endParaRPr lang="en-US" altLang="ja-JP" sz="16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1800" dirty="0" smtClean="0"/>
              <a:t>A ) A modified signaling on scaled reference layer offsets</a:t>
            </a:r>
            <a:endParaRPr kumimoji="1" lang="ja-JP" altLang="en-US" sz="1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 lIns="65306" tIns="32653" rIns="65306"/>
          <a:lstStyle/>
          <a:p>
            <a:pPr>
              <a:defRPr/>
            </a:pPr>
            <a:fld id="{D0428543-A646-4D01-819F-0BC3060329E5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  <p:graphicFrame>
        <p:nvGraphicFramePr>
          <p:cNvPr id="106" name="表 105"/>
          <p:cNvGraphicFramePr>
            <a:graphicFrameLocks noGrp="1"/>
          </p:cNvGraphicFramePr>
          <p:nvPr/>
        </p:nvGraphicFramePr>
        <p:xfrm>
          <a:off x="107504" y="692696"/>
          <a:ext cx="5760085" cy="2590800"/>
        </p:xfrm>
        <a:graphic>
          <a:graphicData uri="http://schemas.openxmlformats.org/drawingml/2006/table">
            <a:tbl>
              <a:tblPr/>
              <a:tblGrid>
                <a:gridCol w="5029200"/>
                <a:gridCol w="73088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 err="1">
                          <a:latin typeface="Times New Roman"/>
                          <a:ea typeface="ＭＳ 明朝"/>
                        </a:rPr>
                        <a:t>sps_extension</a:t>
                      </a:r>
                      <a:r>
                        <a:rPr lang="en-CA" sz="1000" dirty="0">
                          <a:latin typeface="Times New Roman"/>
                          <a:ea typeface="ＭＳ 明朝"/>
                        </a:rPr>
                        <a:t>( ) {</a:t>
                      </a:r>
                      <a:endParaRPr lang="ja-JP" sz="1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>
                          <a:latin typeface="Times New Roman"/>
                          <a:ea typeface="ＭＳ 明朝"/>
                        </a:rPr>
                        <a:t>Descriptor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latin typeface="Times New Roman"/>
                          <a:ea typeface="Batang"/>
                        </a:rPr>
                        <a:t>	inter_view_</a:t>
                      </a:r>
                      <a:r>
                        <a:rPr lang="en-US" sz="1000" b="1">
                          <a:latin typeface="Times New Roman"/>
                          <a:ea typeface="ＭＳ 明朝"/>
                        </a:rPr>
                        <a:t>mv_vert_constraint_flag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>
                          <a:latin typeface="Times New Roman"/>
                          <a:ea typeface="ＭＳ 明朝"/>
                        </a:rPr>
                        <a:t>u(1)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	sps_extension_vui_parameters( 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strike="sngStrike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</a:rPr>
                        <a:t>	</a:t>
                      </a:r>
                      <a:r>
                        <a:rPr lang="en-US" sz="1000" b="1" strike="sngStrike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</a:rPr>
                        <a:t>num_scaled_ref_layer_offsets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strike="sngStrike">
                          <a:solidFill>
                            <a:srgbClr val="FF0000"/>
                          </a:solidFill>
                          <a:latin typeface="Times New Roman"/>
                          <a:ea typeface="Batang"/>
                        </a:rPr>
                        <a:t>ue(v)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	if (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NumDirectRefLayers[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 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nuh_layer_id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 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]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 &gt; 1)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		</a:t>
                      </a:r>
                      <a:r>
                        <a:rPr lang="en-US" sz="1000" b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scaled_ref_layer_offset_params_present_flag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u(1)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	for( i = 0; i &lt; </a:t>
                      </a:r>
                      <a:r>
                        <a:rPr lang="en-US" sz="1000" strike="sngStrike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</a:rPr>
                        <a:t>num_scaled_ref_layer_offsets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NumDirectRefLayers[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 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nuh_layer_id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 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]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  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&amp;&amp; scaled_ref_layer_offset_params_present_flag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; i++) {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			scaled_ref_layer_offset_present_flag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u(1)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		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if ( scaled_ref_layer_offset_present_flag ){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latin typeface="Times New Roman"/>
                          <a:ea typeface="ＭＳ 明朝"/>
                        </a:rPr>
                        <a:t>		scaled_ref_layer_left_offset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[ i ]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se(v)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latin typeface="Times New Roman"/>
                          <a:ea typeface="ＭＳ 明朝"/>
                        </a:rPr>
                        <a:t>		scaled_ref_layer_top_offset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[ i ]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se(v)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latin typeface="Times New Roman"/>
                          <a:ea typeface="ＭＳ 明朝"/>
                        </a:rPr>
                        <a:t>		scaled_ref_layer_right_offset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[ i ]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se(v)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latin typeface="Times New Roman"/>
                          <a:ea typeface="ＭＳ 明朝"/>
                        </a:rPr>
                        <a:t>		scaled_ref_layer_bottom_offset</a:t>
                      </a:r>
                      <a:r>
                        <a:rPr lang="en-US" sz="1000">
                          <a:latin typeface="Times New Roman"/>
                          <a:ea typeface="ＭＳ 明朝"/>
                        </a:rPr>
                        <a:t>[ i ]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ＭＳ 明朝"/>
                        </a:rPr>
                        <a:t>se(v)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   }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highlight>
                          <a:srgbClr val="FFFF00"/>
                        </a:highlight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6985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>
                          <a:latin typeface="Times New Roman"/>
                          <a:ea typeface="ＭＳ 明朝"/>
                        </a:rPr>
                        <a:t>}</a:t>
                      </a:r>
                      <a:endParaRPr lang="ja-JP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dirty="0">
                          <a:latin typeface="Times New Roman"/>
                          <a:ea typeface="ＭＳ 明朝"/>
                        </a:rPr>
                        <a:t>}</a:t>
                      </a:r>
                      <a:endParaRPr lang="ja-JP" sz="1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0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500" y="3320988"/>
            <a:ext cx="9036496" cy="319318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G.7.4.3.2.1 </a:t>
            </a:r>
            <a:r>
              <a:rPr kumimoji="1" lang="en-CA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Sequence parameter set extension semantics</a:t>
            </a:r>
            <a:endParaRPr kumimoji="1" lang="en-CA" altLang="ja-JP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GB" altLang="ja-JP" sz="1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scaled_ref_layer_offset_params_present_flag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equal to 1 indicates that the scaled reference layer offset parameters for each direct reference layer are present in the SPS.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scaled_ref_layer_offset_params_present_flag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0 indicates that indicates that these offsets for each direct reference layer are not present. If not present and N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umDirectRefLayers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is equal to 0,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scaled_ref_layer_offset_params_present_flag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inferred to be equal to 0</a:t>
            </a:r>
            <a:r>
              <a:rPr kumimoji="1" lang="en-US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 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Otherwise (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If not present and N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umDirectRefLayers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is equal to 1), 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scaled_ref_layer_offset_params_present_flag</a:t>
            </a: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inferred to be equal to 1</a:t>
            </a:r>
            <a:r>
              <a:rPr kumimoji="1" lang="en-US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</a:t>
            </a:r>
            <a:endParaRPr kumimoji="1" lang="en-US" altLang="ja-JP" sz="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GB" altLang="ja-JP" sz="1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scaled_ref_layer_offset_present_flag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[ </a:t>
            </a:r>
            <a:r>
              <a:rPr kumimoji="1" lang="en-GB" altLang="ja-JP" sz="1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equal to 1 indicates that the scaled reference layer offset parameters between the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i-th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resampled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direct reference layer picture with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and the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current picture are present in the SPS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 </a:t>
            </a:r>
            <a:r>
              <a:rPr kumimoji="1" lang="en-GB" altLang="ja-JP" sz="100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scaled_ref_layer_offset_flag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 equal to 0 indicates that these offsets are not present.</a:t>
            </a:r>
            <a:endParaRPr kumimoji="1" lang="en-GB" altLang="ja-JP" sz="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GB" altLang="ja-JP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scaled_ref_layer_left_offset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specifies the horizontal offset between the upper-left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resampled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i-th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direct reference layer picture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,with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],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used for inter-layer prediction and the upper-left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current picture in units of two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samples. When not present, the value of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scaled_ref_layer_left_offset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is inferred to be equal to 0. </a:t>
            </a:r>
            <a:endParaRPr kumimoji="1" lang="en-GB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GB" altLang="ja-JP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scaled_ref_layer_top_offset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specifies the vertical offset between the upper-left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resampled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i-th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direct reference layer picture,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with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],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used for inter-layer prediction and the upper-left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current picture in units of two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samples. When not present, the value of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scaled_ref_layer_top_offset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is inferred to be equal to 0. </a:t>
            </a:r>
            <a:endParaRPr kumimoji="1" lang="en-GB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GB" altLang="ja-JP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scaled_ref_layer_right_offset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specifies the horizontal offset between the bottom-right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resampled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i-th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direct reference layer picture ,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with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 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,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used for inter-layer prediction and the bottom-right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current picture in units of two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samples. When not present, the value of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scaled_ref_layer_right_offset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is inferred to be equal to 0. </a:t>
            </a:r>
            <a:endParaRPr kumimoji="1" lang="en-GB" altLang="ja-JP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GB" altLang="ja-JP" sz="1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scaled_ref_layer_bottom_offset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specifies the vertical offset between the bottom-right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resampled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i-th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direct reference layer picture ,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with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equal to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 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],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used for inter-layer prediction and the bottom-right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 of the current picture in units of two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luma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samples. When not present, the value of 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scaled_ref_layer_bottom_offset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</a:t>
            </a:r>
            <a:r>
              <a:rPr kumimoji="1" lang="en-GB" altLang="ja-JP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is inferred to be equal to 0. </a:t>
            </a:r>
            <a:endParaRPr kumimoji="1" lang="en-GB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000" dirty="0" smtClean="0"/>
              <a:t>B) </a:t>
            </a:r>
            <a:r>
              <a:rPr lang="en-US" altLang="ja-JP" sz="1800" dirty="0" smtClean="0"/>
              <a:t>Semantics restriction on inter layer sample prediction</a:t>
            </a:r>
            <a:endParaRPr kumimoji="1" lang="ja-JP" altLang="en-US" sz="20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 lIns="65306" tIns="32653" rIns="65306"/>
          <a:lstStyle/>
          <a:p>
            <a:pPr>
              <a:defRPr/>
            </a:pPr>
            <a:fld id="{D0428543-A646-4D01-819F-0BC3060329E5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053442" y="888146"/>
            <a:ext cx="3703269" cy="200593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670654" y="1145317"/>
            <a:ext cx="2777451" cy="1543029"/>
          </a:xfrm>
          <a:prstGeom prst="rect">
            <a:avLst/>
          </a:prstGeom>
          <a:solidFill>
            <a:schemeClr val="bg1"/>
          </a:solidFill>
          <a:ln w="34925"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 flipH="1" flipV="1">
            <a:off x="5670654" y="2816932"/>
            <a:ext cx="205737" cy="1388726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V="1">
            <a:off x="8190934" y="2816932"/>
            <a:ext cx="257171" cy="1388726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5053442" y="888146"/>
            <a:ext cx="3703269" cy="2005937"/>
          </a:xfrm>
          <a:prstGeom prst="rect">
            <a:avLst/>
          </a:prstGeom>
          <a:noFill/>
          <a:ln w="2540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コネクタ 25"/>
          <p:cNvCxnSpPr/>
          <p:nvPr/>
        </p:nvCxnSpPr>
        <p:spPr>
          <a:xfrm flipH="1" flipV="1">
            <a:off x="6552220" y="2672916"/>
            <a:ext cx="72008" cy="32403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5240646" y="682408"/>
            <a:ext cx="51434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292080" y="610284"/>
            <a:ext cx="3394663" cy="190424"/>
          </a:xfrm>
          <a:prstGeom prst="rect">
            <a:avLst/>
          </a:prstGeom>
          <a:noFill/>
        </p:spPr>
        <p:txBody>
          <a:bodyPr wrap="squar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Re-sampled reference layer picture </a:t>
            </a:r>
            <a:r>
              <a:rPr lang="en-US" altLang="ja-JP" sz="900" b="1" dirty="0" err="1" smtClean="0"/>
              <a:t>rsPic</a:t>
            </a:r>
            <a:endParaRPr lang="ja-JP" altLang="en-US" sz="900" b="1" dirty="0" smtClean="0"/>
          </a:p>
        </p:txBody>
      </p:sp>
      <p:sp>
        <p:nvSpPr>
          <p:cNvPr id="30" name="正方形/長方形 29"/>
          <p:cNvSpPr/>
          <p:nvPr/>
        </p:nvSpPr>
        <p:spPr>
          <a:xfrm>
            <a:off x="354388" y="888146"/>
            <a:ext cx="3703269" cy="2005937"/>
          </a:xfrm>
          <a:prstGeom prst="rect">
            <a:avLst/>
          </a:prstGeom>
          <a:noFill/>
          <a:ln w="2540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508692" y="682408"/>
            <a:ext cx="51434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560126" y="610284"/>
            <a:ext cx="3394663" cy="190424"/>
          </a:xfrm>
          <a:prstGeom prst="rect">
            <a:avLst/>
          </a:prstGeom>
          <a:noFill/>
        </p:spPr>
        <p:txBody>
          <a:bodyPr wrap="squar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Current picture </a:t>
            </a:r>
            <a:r>
              <a:rPr lang="en-US" altLang="ja-JP" sz="900" b="1" dirty="0" err="1" smtClean="0"/>
              <a:t>currPic</a:t>
            </a:r>
            <a:endParaRPr lang="ja-JP" altLang="en-US" sz="900" b="1" dirty="0" smtClean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43508" y="2924944"/>
            <a:ext cx="5349166" cy="3652910"/>
          </a:xfrm>
          <a:prstGeom prst="rect">
            <a:avLst/>
          </a:prstGeom>
          <a:noFill/>
          <a:ln>
            <a:solidFill>
              <a:schemeClr val="dk1">
                <a:shade val="95000"/>
                <a:satMod val="105000"/>
              </a:schemeClr>
            </a:solidFill>
          </a:ln>
        </p:spPr>
        <p:txBody>
          <a:bodyPr wrap="square" lIns="25711" tIns="25711" rIns="25711" bIns="25711" rtlCol="0">
            <a:spAutoFit/>
          </a:bodyPr>
          <a:lstStyle/>
          <a:p>
            <a:r>
              <a:rPr lang="en-US" altLang="ja-JP" sz="900" dirty="0" smtClean="0"/>
              <a:t>Following semantics are added after scaled reference layer offsets section:</a:t>
            </a:r>
          </a:p>
          <a:p>
            <a:endParaRPr lang="en-US" altLang="ja-JP" sz="900" dirty="0" smtClean="0"/>
          </a:p>
          <a:p>
            <a:r>
              <a:rPr lang="en-US" altLang="ja-JP" sz="900" dirty="0" smtClean="0">
                <a:solidFill>
                  <a:srgbClr val="FF0000"/>
                </a:solidFill>
              </a:rPr>
              <a:t>At the decoding process of a block of current picture, it is not allowed to use inter layer sample prediction (ILP), if a prediction block in the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resampled</a:t>
            </a:r>
            <a:r>
              <a:rPr lang="en-US" altLang="ja-JP" sz="900" dirty="0" smtClean="0">
                <a:solidFill>
                  <a:srgbClr val="FF0000"/>
                </a:solidFill>
              </a:rPr>
              <a:t> reference picture for ILP satisfies one of the following conditions: ( i.e. inter layer sample prediction outside or across the bounds specified by scaled reference layer offsets parameters shall not be used. )</a:t>
            </a:r>
          </a:p>
          <a:p>
            <a:endParaRPr lang="en-US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Case 1: The most-left samples of the prediction block for ILP is outside the most-left samples of the bounds.</a:t>
            </a:r>
            <a:endParaRPr lang="ja-JP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xP</a:t>
            </a:r>
            <a:r>
              <a:rPr lang="en-US" altLang="ja-JP" sz="900" dirty="0" smtClean="0">
                <a:solidFill>
                  <a:srgbClr val="FF0000"/>
                </a:solidFill>
              </a:rPr>
              <a:t> &lt; max ( 0,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ScaledRefLayerLeftOffset</a:t>
            </a:r>
            <a:r>
              <a:rPr lang="en-US" altLang="ja-JP" sz="900" dirty="0" smtClean="0">
                <a:solidFill>
                  <a:srgbClr val="FF0000"/>
                </a:solidFill>
              </a:rPr>
              <a:t> )</a:t>
            </a:r>
          </a:p>
          <a:p>
            <a:pPr hangingPunct="0"/>
            <a:endParaRPr lang="ja-JP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Case 2: The most-right samples of the prediction block for ILP is outside the most-right samples of the bounds.</a:t>
            </a:r>
            <a:endParaRPr lang="ja-JP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xP</a:t>
            </a:r>
            <a:r>
              <a:rPr lang="en-US" altLang="ja-JP" sz="900" dirty="0" smtClean="0">
                <a:solidFill>
                  <a:srgbClr val="FF0000"/>
                </a:solidFill>
              </a:rPr>
              <a:t> +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wPb</a:t>
            </a:r>
            <a:r>
              <a:rPr lang="en-US" altLang="ja-JP" sz="900" dirty="0" smtClean="0">
                <a:solidFill>
                  <a:srgbClr val="FF0000"/>
                </a:solidFill>
              </a:rPr>
              <a:t> -1 &gt; min (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PicWidthinSamplesL</a:t>
            </a:r>
            <a:r>
              <a:rPr lang="en-US" altLang="ja-JP" sz="900" dirty="0" smtClean="0">
                <a:solidFill>
                  <a:srgbClr val="FF0000"/>
                </a:solidFill>
              </a:rPr>
              <a:t> - 1,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PicWidthInSamplesL</a:t>
            </a:r>
            <a:r>
              <a:rPr lang="en-US" altLang="ja-JP" sz="900" dirty="0" smtClean="0">
                <a:solidFill>
                  <a:srgbClr val="FF0000"/>
                </a:solidFill>
              </a:rPr>
              <a:t> -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ScaledRefLayerRightOffset</a:t>
            </a:r>
            <a:r>
              <a:rPr lang="en-US" altLang="ja-JP" sz="900" dirty="0" smtClean="0">
                <a:solidFill>
                  <a:srgbClr val="FF0000"/>
                </a:solidFill>
              </a:rPr>
              <a:t> -1 )</a:t>
            </a:r>
            <a:endParaRPr lang="ja-JP" altLang="ja-JP" sz="900" dirty="0" smtClean="0">
              <a:solidFill>
                <a:srgbClr val="FF0000"/>
              </a:solidFill>
            </a:endParaRPr>
          </a:p>
          <a:p>
            <a:pPr hangingPunct="0"/>
            <a:endParaRPr lang="en-US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Case 3: The most-top samples of the prediction block for ILP is outside the most-top samples of the bounds.</a:t>
            </a:r>
            <a:endParaRPr lang="ja-JP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yP</a:t>
            </a:r>
            <a:r>
              <a:rPr lang="en-US" altLang="ja-JP" sz="900" dirty="0" smtClean="0">
                <a:solidFill>
                  <a:srgbClr val="FF0000"/>
                </a:solidFill>
              </a:rPr>
              <a:t> &lt; max ( 0,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ScaledRefLayerTopOffset</a:t>
            </a:r>
            <a:r>
              <a:rPr lang="en-US" altLang="ja-JP" sz="900" dirty="0" smtClean="0">
                <a:solidFill>
                  <a:srgbClr val="FF0000"/>
                </a:solidFill>
              </a:rPr>
              <a:t> )</a:t>
            </a:r>
            <a:endParaRPr lang="ja-JP" altLang="ja-JP" sz="900" dirty="0" smtClean="0">
              <a:solidFill>
                <a:srgbClr val="FF0000"/>
              </a:solidFill>
            </a:endParaRPr>
          </a:p>
          <a:p>
            <a:pPr hangingPunct="0"/>
            <a:endParaRPr lang="en-US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Case 4: The most-bottom samples of the prediction block for ILP is outside the most bottom samples of the bounds. </a:t>
            </a:r>
            <a:endParaRPr lang="ja-JP" altLang="ja-JP" sz="900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sz="900" dirty="0" smtClean="0">
                <a:solidFill>
                  <a:srgbClr val="FF0000"/>
                </a:solidFill>
              </a:rPr>
              <a:t>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yP</a:t>
            </a:r>
            <a:r>
              <a:rPr lang="en-US" altLang="ja-JP" sz="900" dirty="0" smtClean="0">
                <a:solidFill>
                  <a:srgbClr val="FF0000"/>
                </a:solidFill>
              </a:rPr>
              <a:t> +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hPb</a:t>
            </a:r>
            <a:r>
              <a:rPr lang="en-US" altLang="ja-JP" sz="900" dirty="0" smtClean="0">
                <a:solidFill>
                  <a:srgbClr val="FF0000"/>
                </a:solidFill>
              </a:rPr>
              <a:t> - 1 &gt; min(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PicHeightInSamplesL</a:t>
            </a:r>
            <a:r>
              <a:rPr lang="en-US" altLang="ja-JP" sz="900" dirty="0" smtClean="0">
                <a:solidFill>
                  <a:srgbClr val="FF0000"/>
                </a:solidFill>
              </a:rPr>
              <a:t> -1,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PicHeightInSamplesL</a:t>
            </a:r>
            <a:r>
              <a:rPr lang="en-US" altLang="ja-JP" sz="900" dirty="0" smtClean="0">
                <a:solidFill>
                  <a:srgbClr val="FF0000"/>
                </a:solidFill>
              </a:rPr>
              <a:t> - </a:t>
            </a:r>
            <a:r>
              <a:rPr lang="en-US" altLang="ja-JP" sz="900" dirty="0" err="1" smtClean="0">
                <a:solidFill>
                  <a:srgbClr val="FF0000"/>
                </a:solidFill>
              </a:rPr>
              <a:t>ScaledRefLayerBottomOffset</a:t>
            </a:r>
            <a:r>
              <a:rPr lang="en-US" altLang="ja-JP" sz="900" dirty="0" smtClean="0">
                <a:solidFill>
                  <a:srgbClr val="FF0000"/>
                </a:solidFill>
              </a:rPr>
              <a:t> - 1)</a:t>
            </a:r>
            <a:endParaRPr lang="ja-JP" altLang="ja-JP" sz="900" dirty="0" smtClean="0">
              <a:solidFill>
                <a:srgbClr val="FF0000"/>
              </a:solidFill>
            </a:endParaRPr>
          </a:p>
          <a:p>
            <a:endParaRPr lang="en-CA" altLang="ja-JP" sz="900" dirty="0" smtClean="0">
              <a:solidFill>
                <a:srgbClr val="FF0000"/>
              </a:solidFill>
            </a:endParaRPr>
          </a:p>
          <a:p>
            <a:r>
              <a:rPr lang="en-CA" altLang="ja-JP" sz="900" dirty="0" smtClean="0">
                <a:solidFill>
                  <a:srgbClr val="FF0000"/>
                </a:solidFill>
              </a:rPr>
              <a:t>where, ( </a:t>
            </a:r>
            <a:r>
              <a:rPr lang="en-CA" altLang="ja-JP" sz="900" dirty="0" err="1" smtClean="0">
                <a:solidFill>
                  <a:srgbClr val="FF0000"/>
                </a:solidFill>
              </a:rPr>
              <a:t>xP</a:t>
            </a:r>
            <a:r>
              <a:rPr lang="en-CA" altLang="ja-JP" sz="900" dirty="0" smtClean="0">
                <a:solidFill>
                  <a:srgbClr val="FF0000"/>
                </a:solidFill>
              </a:rPr>
              <a:t>, </a:t>
            </a:r>
            <a:r>
              <a:rPr lang="en-CA" altLang="ja-JP" sz="900" dirty="0" err="1" smtClean="0">
                <a:solidFill>
                  <a:srgbClr val="FF0000"/>
                </a:solidFill>
              </a:rPr>
              <a:t>yP</a:t>
            </a:r>
            <a:r>
              <a:rPr lang="en-CA" altLang="ja-JP" sz="900" dirty="0" smtClean="0">
                <a:solidFill>
                  <a:srgbClr val="FF0000"/>
                </a:solidFill>
              </a:rPr>
              <a:t> ) indicates the top-left sample location of the prediction block relative to the top-left sample location of the </a:t>
            </a:r>
            <a:r>
              <a:rPr lang="en-CA" altLang="ja-JP" sz="900" dirty="0" err="1" smtClean="0">
                <a:solidFill>
                  <a:srgbClr val="FF0000"/>
                </a:solidFill>
              </a:rPr>
              <a:t>resampled</a:t>
            </a:r>
            <a:r>
              <a:rPr lang="en-CA" altLang="ja-JP" sz="900" dirty="0" smtClean="0">
                <a:solidFill>
                  <a:srgbClr val="FF0000"/>
                </a:solidFill>
              </a:rPr>
              <a:t> reference picture, ( </a:t>
            </a:r>
            <a:r>
              <a:rPr lang="en-CA" altLang="ja-JP" sz="900" dirty="0" err="1" smtClean="0">
                <a:solidFill>
                  <a:srgbClr val="FF0000"/>
                </a:solidFill>
              </a:rPr>
              <a:t>wPb</a:t>
            </a:r>
            <a:r>
              <a:rPr lang="en-CA" altLang="ja-JP" sz="900" dirty="0" smtClean="0">
                <a:solidFill>
                  <a:srgbClr val="FF0000"/>
                </a:solidFill>
              </a:rPr>
              <a:t>, </a:t>
            </a:r>
            <a:r>
              <a:rPr lang="en-CA" altLang="ja-JP" sz="900" dirty="0" err="1" smtClean="0">
                <a:solidFill>
                  <a:srgbClr val="FF0000"/>
                </a:solidFill>
              </a:rPr>
              <a:t>hPb</a:t>
            </a:r>
            <a:r>
              <a:rPr lang="en-CA" altLang="ja-JP" sz="900" dirty="0" smtClean="0">
                <a:solidFill>
                  <a:srgbClr val="FF0000"/>
                </a:solidFill>
              </a:rPr>
              <a:t> ) is the size ( width, height ) of the prediction block.</a:t>
            </a:r>
            <a:endParaRPr lang="en-US" altLang="ja-JP" sz="900" dirty="0" smtClean="0">
              <a:solidFill>
                <a:srgbClr val="FF000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372200" y="2960948"/>
            <a:ext cx="1840875" cy="328923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The boundary specified </a:t>
            </a:r>
          </a:p>
          <a:p>
            <a:r>
              <a:rPr lang="en-US" altLang="ja-JP" sz="900" b="1" dirty="0" smtClean="0"/>
              <a:t>by scaled reference layer offsets</a:t>
            </a:r>
            <a:endParaRPr lang="ja-JP" altLang="en-US" sz="900" b="1" dirty="0" smtClean="0"/>
          </a:p>
        </p:txBody>
      </p:sp>
      <p:sp>
        <p:nvSpPr>
          <p:cNvPr id="46" name="正方形/長方形 45"/>
          <p:cNvSpPr>
            <a:spLocks noChangeAspect="1"/>
          </p:cNvSpPr>
          <p:nvPr/>
        </p:nvSpPr>
        <p:spPr>
          <a:xfrm>
            <a:off x="5876391" y="4205658"/>
            <a:ext cx="2314543" cy="1308717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876256" y="5769260"/>
            <a:ext cx="1654927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Reference layer picture</a:t>
            </a:r>
            <a:r>
              <a:rPr lang="ja-JP" altLang="en-US" sz="900" b="1" dirty="0" smtClean="0"/>
              <a:t>　</a:t>
            </a:r>
            <a:r>
              <a:rPr lang="en-US" altLang="ja-JP" sz="900" b="1" dirty="0" err="1" smtClean="0"/>
              <a:t>rlPic</a:t>
            </a:r>
            <a:endParaRPr lang="ja-JP" altLang="en-US" sz="900" b="1" dirty="0" smtClean="0"/>
          </a:p>
        </p:txBody>
      </p:sp>
      <p:cxnSp>
        <p:nvCxnSpPr>
          <p:cNvPr id="63" name="直線コネクタ 62"/>
          <p:cNvCxnSpPr/>
          <p:nvPr/>
        </p:nvCxnSpPr>
        <p:spPr>
          <a:xfrm>
            <a:off x="6948264" y="5553236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正方形/長方形 63"/>
          <p:cNvSpPr/>
          <p:nvPr/>
        </p:nvSpPr>
        <p:spPr>
          <a:xfrm>
            <a:off x="5670654" y="1145317"/>
            <a:ext cx="2777451" cy="1543029"/>
          </a:xfrm>
          <a:prstGeom prst="rect">
            <a:avLst/>
          </a:prstGeom>
          <a:solidFill>
            <a:schemeClr val="bg1"/>
          </a:solidFill>
          <a:ln w="34925"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3646183" y="1740626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8326703" y="1762529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7" name="直線矢印コネクタ 66"/>
          <p:cNvCxnSpPr/>
          <p:nvPr/>
        </p:nvCxnSpPr>
        <p:spPr>
          <a:xfrm flipH="1">
            <a:off x="3923458" y="1865397"/>
            <a:ext cx="46572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>
            <a:off x="3544884" y="1556792"/>
            <a:ext cx="443057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(</a:t>
            </a:r>
            <a:r>
              <a:rPr lang="en-US" altLang="ja-JP" sz="900" b="1" dirty="0" err="1" smtClean="0"/>
              <a:t>xP,yP</a:t>
            </a:r>
            <a:r>
              <a:rPr lang="en-US" altLang="ja-JP" sz="900" b="1" dirty="0" smtClean="0"/>
              <a:t>)</a:t>
            </a:r>
            <a:endParaRPr lang="ja-JP" altLang="en-US" sz="900" b="1" dirty="0" smtClean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006223" y="1556792"/>
            <a:ext cx="391761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Case2</a:t>
            </a:r>
            <a:endParaRPr lang="ja-JP" altLang="en-US" sz="900" b="1" dirty="0" smtClean="0"/>
          </a:p>
        </p:txBody>
      </p:sp>
      <p:sp>
        <p:nvSpPr>
          <p:cNvPr id="70" name="正方形/長方形 69"/>
          <p:cNvSpPr/>
          <p:nvPr/>
        </p:nvSpPr>
        <p:spPr>
          <a:xfrm>
            <a:off x="868732" y="1380586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5549252" y="1402489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2" name="直線矢印コネクタ 71"/>
          <p:cNvCxnSpPr/>
          <p:nvPr/>
        </p:nvCxnSpPr>
        <p:spPr>
          <a:xfrm flipH="1">
            <a:off x="1146007" y="1505357"/>
            <a:ext cx="46572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817297" y="1093883"/>
            <a:ext cx="443057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(</a:t>
            </a:r>
            <a:r>
              <a:rPr lang="en-US" altLang="ja-JP" sz="900" b="1" dirty="0" err="1" smtClean="0"/>
              <a:t>xP,yP</a:t>
            </a:r>
            <a:r>
              <a:rPr lang="en-US" altLang="ja-JP" sz="900" b="1" dirty="0" smtClean="0"/>
              <a:t>)</a:t>
            </a:r>
            <a:endParaRPr lang="ja-JP" altLang="en-US" sz="900" b="1" dirty="0" smtClean="0"/>
          </a:p>
        </p:txBody>
      </p:sp>
      <p:cxnSp>
        <p:nvCxnSpPr>
          <p:cNvPr id="74" name="直線コネクタ 73"/>
          <p:cNvCxnSpPr/>
          <p:nvPr/>
        </p:nvCxnSpPr>
        <p:spPr>
          <a:xfrm>
            <a:off x="869516" y="1637758"/>
            <a:ext cx="0" cy="257171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1126688" y="1637758"/>
            <a:ext cx="0" cy="257171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866367" y="1762529"/>
            <a:ext cx="289169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err="1" smtClean="0"/>
              <a:t>wPb</a:t>
            </a:r>
            <a:endParaRPr lang="ja-JP" altLang="en-US" sz="900" b="1" dirty="0" smtClean="0"/>
          </a:p>
        </p:txBody>
      </p:sp>
      <p:cxnSp>
        <p:nvCxnSpPr>
          <p:cNvPr id="77" name="直線コネクタ 76"/>
          <p:cNvCxnSpPr/>
          <p:nvPr/>
        </p:nvCxnSpPr>
        <p:spPr>
          <a:xfrm>
            <a:off x="714429" y="1380586"/>
            <a:ext cx="307821" cy="0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612345" y="1637758"/>
            <a:ext cx="307821" cy="0"/>
          </a:xfrm>
          <a:prstGeom prst="line">
            <a:avLst/>
          </a:prstGeom>
          <a:ln>
            <a:solidFill>
              <a:schemeClr val="tx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/>
          <p:cNvSpPr txBox="1"/>
          <p:nvPr/>
        </p:nvSpPr>
        <p:spPr>
          <a:xfrm>
            <a:off x="608410" y="1453923"/>
            <a:ext cx="269933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err="1" smtClean="0"/>
              <a:t>hPb</a:t>
            </a:r>
            <a:endParaRPr lang="ja-JP" altLang="en-US" sz="900" b="1" dirty="0" smtClean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228772" y="1196752"/>
            <a:ext cx="391761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Case1</a:t>
            </a:r>
            <a:endParaRPr lang="ja-JP" altLang="en-US" sz="900" b="1" dirty="0" smtClean="0"/>
          </a:p>
        </p:txBody>
      </p:sp>
      <p:sp>
        <p:nvSpPr>
          <p:cNvPr id="81" name="正方形/長方形 80"/>
          <p:cNvSpPr/>
          <p:nvPr/>
        </p:nvSpPr>
        <p:spPr>
          <a:xfrm>
            <a:off x="1845983" y="991014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6526503" y="991014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3" name="直線矢印コネクタ 82"/>
          <p:cNvCxnSpPr/>
          <p:nvPr/>
        </p:nvCxnSpPr>
        <p:spPr>
          <a:xfrm flipH="1">
            <a:off x="2123258" y="1093883"/>
            <a:ext cx="46572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1691680" y="858614"/>
            <a:ext cx="443057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(</a:t>
            </a:r>
            <a:r>
              <a:rPr lang="en-US" altLang="ja-JP" sz="900" b="1" dirty="0" err="1" smtClean="0"/>
              <a:t>xP,yP</a:t>
            </a:r>
            <a:r>
              <a:rPr lang="en-US" altLang="ja-JP" sz="900" b="1" dirty="0" smtClean="0"/>
              <a:t>)</a:t>
            </a:r>
            <a:endParaRPr lang="ja-JP" altLang="en-US" sz="900" b="1" dirty="0" smtClean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153019" y="858614"/>
            <a:ext cx="391761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Case3</a:t>
            </a:r>
            <a:endParaRPr lang="ja-JP" altLang="en-US" sz="900" b="1" dirty="0" smtClean="0"/>
          </a:p>
        </p:txBody>
      </p:sp>
      <p:sp>
        <p:nvSpPr>
          <p:cNvPr id="86" name="正方形/長方形 85"/>
          <p:cNvSpPr/>
          <p:nvPr/>
        </p:nvSpPr>
        <p:spPr>
          <a:xfrm>
            <a:off x="1125903" y="2563575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5806423" y="2585477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8" name="直線矢印コネクタ 87"/>
          <p:cNvCxnSpPr/>
          <p:nvPr/>
        </p:nvCxnSpPr>
        <p:spPr>
          <a:xfrm flipH="1">
            <a:off x="1403178" y="2666443"/>
            <a:ext cx="46572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テキスト ボックス 88"/>
          <p:cNvSpPr txBox="1"/>
          <p:nvPr/>
        </p:nvSpPr>
        <p:spPr>
          <a:xfrm>
            <a:off x="1024604" y="2379740"/>
            <a:ext cx="443057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(</a:t>
            </a:r>
            <a:r>
              <a:rPr lang="en-US" altLang="ja-JP" sz="900" b="1" dirty="0" err="1" smtClean="0"/>
              <a:t>xP,yP</a:t>
            </a:r>
            <a:r>
              <a:rPr lang="en-US" altLang="ja-JP" sz="900" b="1" dirty="0" smtClean="0"/>
              <a:t>)</a:t>
            </a:r>
            <a:endParaRPr lang="ja-JP" altLang="en-US" sz="900" b="1" dirty="0" smtClean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485943" y="2379740"/>
            <a:ext cx="391761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Case4</a:t>
            </a:r>
            <a:endParaRPr lang="ja-JP" altLang="en-US" sz="900" b="1" dirty="0" smtClean="0"/>
          </a:p>
        </p:txBody>
      </p:sp>
      <p:cxnSp>
        <p:nvCxnSpPr>
          <p:cNvPr id="91" name="直線コネクタ 90"/>
          <p:cNvCxnSpPr>
            <a:endCxn id="73" idx="2"/>
          </p:cNvCxnSpPr>
          <p:nvPr/>
        </p:nvCxnSpPr>
        <p:spPr>
          <a:xfrm flipV="1">
            <a:off x="868732" y="1284307"/>
            <a:ext cx="170094" cy="6674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円/楕円 91"/>
          <p:cNvSpPr/>
          <p:nvPr/>
        </p:nvSpPr>
        <p:spPr>
          <a:xfrm>
            <a:off x="868732" y="1402488"/>
            <a:ext cx="51434" cy="51434"/>
          </a:xfrm>
          <a:prstGeom prst="ellipse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3" name="直線コネクタ 92"/>
          <p:cNvCxnSpPr/>
          <p:nvPr/>
        </p:nvCxnSpPr>
        <p:spPr>
          <a:xfrm flipH="1">
            <a:off x="4469131" y="991014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>
            <a:off x="4469131" y="991014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H="1">
            <a:off x="4577989" y="1402488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>
            <a:off x="4577989" y="1402488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 flipH="1">
            <a:off x="4572000" y="1762528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4572000" y="1762528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H="1">
            <a:off x="4623434" y="2585477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>
            <a:off x="4623434" y="2585477"/>
            <a:ext cx="154303" cy="20573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正方形/長方形 100"/>
          <p:cNvSpPr/>
          <p:nvPr/>
        </p:nvSpPr>
        <p:spPr>
          <a:xfrm>
            <a:off x="3491880" y="2233067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8172400" y="2254969"/>
            <a:ext cx="257171" cy="257171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3" name="直線矢印コネクタ 102"/>
          <p:cNvCxnSpPr/>
          <p:nvPr/>
        </p:nvCxnSpPr>
        <p:spPr>
          <a:xfrm flipH="1">
            <a:off x="3769156" y="2357838"/>
            <a:ext cx="46572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テキスト ボックス 103"/>
          <p:cNvSpPr txBox="1"/>
          <p:nvPr/>
        </p:nvSpPr>
        <p:spPr>
          <a:xfrm>
            <a:off x="3234709" y="2071134"/>
            <a:ext cx="443057" cy="190424"/>
          </a:xfrm>
          <a:prstGeom prst="rect">
            <a:avLst/>
          </a:prstGeom>
          <a:noFill/>
        </p:spPr>
        <p:txBody>
          <a:bodyPr wrap="none" lIns="25711" tIns="25711" rIns="25711" bIns="25711" rtlCol="0">
            <a:spAutoFit/>
          </a:bodyPr>
          <a:lstStyle/>
          <a:p>
            <a:r>
              <a:rPr lang="en-US" altLang="ja-JP" sz="900" b="1" dirty="0" smtClean="0"/>
              <a:t>(</a:t>
            </a:r>
            <a:r>
              <a:rPr lang="en-US" altLang="ja-JP" sz="900" b="1" dirty="0" err="1" smtClean="0"/>
              <a:t>xP,yP</a:t>
            </a:r>
            <a:r>
              <a:rPr lang="en-US" altLang="ja-JP" sz="900" b="1" dirty="0" smtClean="0"/>
              <a:t>)</a:t>
            </a:r>
            <a:endParaRPr lang="ja-JP" altLang="en-US" sz="900" b="1" dirty="0" smtClean="0"/>
          </a:p>
        </p:txBody>
      </p:sp>
      <p:sp>
        <p:nvSpPr>
          <p:cNvPr id="105" name="円/楕円 104"/>
          <p:cNvSpPr/>
          <p:nvPr/>
        </p:nvSpPr>
        <p:spPr>
          <a:xfrm>
            <a:off x="4417697" y="2254969"/>
            <a:ext cx="257171" cy="257171"/>
          </a:xfrm>
          <a:prstGeom prst="ellipse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25711" tIns="25711" rIns="25711" bIns="2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/>
          <p:cNvSpPr/>
          <p:nvPr/>
        </p:nvSpPr>
        <p:spPr>
          <a:xfrm>
            <a:off x="6444208" y="6129300"/>
            <a:ext cx="432048" cy="324036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912260" y="6165304"/>
            <a:ext cx="1125877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/>
              <a:t>: padding area</a:t>
            </a:r>
            <a:endParaRPr kumimoji="1" lang="ja-JP" altLang="en-US" sz="1200" b="1" dirty="0" smtClean="0"/>
          </a:p>
        </p:txBody>
      </p:sp>
      <p:cxnSp>
        <p:nvCxnSpPr>
          <p:cNvPr id="109" name="直線コネクタ 108"/>
          <p:cNvCxnSpPr/>
          <p:nvPr/>
        </p:nvCxnSpPr>
        <p:spPr>
          <a:xfrm>
            <a:off x="5976156" y="2888940"/>
            <a:ext cx="288032" cy="43204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6300192" y="3356992"/>
            <a:ext cx="1980220" cy="41125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100" dirty="0" smtClean="0"/>
              <a:t>A r</a:t>
            </a:r>
            <a:r>
              <a:rPr kumimoji="1" lang="en-US" altLang="ja-JP" sz="1100" dirty="0" smtClean="0"/>
              <a:t>eference block for </a:t>
            </a:r>
          </a:p>
          <a:p>
            <a:r>
              <a:rPr lang="en-US" altLang="ja-JP" sz="1100" dirty="0" smtClean="0"/>
              <a:t>Inter layer sample prediction</a:t>
            </a:r>
            <a:endParaRPr kumimoji="1" lang="ja-JP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107504" y="657225"/>
            <a:ext cx="9047348" cy="5919788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1800" dirty="0" smtClean="0"/>
              <a:t>Proposal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sz="1600" dirty="0" smtClean="0"/>
              <a:t>A modified signaling on scaled reference layer offsets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600" dirty="0" smtClean="0"/>
              <a:t>Remove </a:t>
            </a:r>
            <a:r>
              <a:rPr lang="en-US" altLang="ja-JP" sz="1600" b="1" dirty="0" err="1" smtClean="0"/>
              <a:t>num_scaled_ref_layer_offsets</a:t>
            </a:r>
            <a:endParaRPr lang="en-US" altLang="ja-JP" sz="1600" b="1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600" dirty="0" smtClean="0"/>
              <a:t>Add </a:t>
            </a:r>
            <a:r>
              <a:rPr lang="en-US" altLang="ja-JP" sz="1600" b="1" dirty="0" err="1" smtClean="0"/>
              <a:t>scaled_ref_layer_offset_params_present_flag</a:t>
            </a:r>
            <a:endParaRPr lang="en-US" altLang="ja-JP" sz="1600" b="1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600" dirty="0" smtClean="0"/>
              <a:t>Add </a:t>
            </a:r>
            <a:r>
              <a:rPr lang="en-US" altLang="ja-JP" sz="1600" b="1" dirty="0" err="1" smtClean="0"/>
              <a:t>scaled_ref_layer_offset_present_flag</a:t>
            </a:r>
            <a:endParaRPr lang="en-US" altLang="ja-JP" sz="1600" b="1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1600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ja-JP" altLang="en-US" sz="1600" dirty="0" smtClean="0"/>
              <a:t>⇒ </a:t>
            </a:r>
            <a:r>
              <a:rPr lang="en-US" altLang="ja-JP" sz="1600" dirty="0" smtClean="0"/>
              <a:t>Remove redundant </a:t>
            </a:r>
            <a:r>
              <a:rPr lang="en-US" altLang="ja-JP" sz="1600" dirty="0" err="1" smtClean="0"/>
              <a:t>signalling</a:t>
            </a:r>
            <a:r>
              <a:rPr lang="en-US" altLang="ja-JP" sz="1600" dirty="0" smtClean="0"/>
              <a:t> of offset </a:t>
            </a:r>
            <a:r>
              <a:rPr lang="en-US" altLang="ja-JP" sz="1600" dirty="0" err="1" smtClean="0"/>
              <a:t>params</a:t>
            </a: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sz="1600" dirty="0" smtClean="0"/>
              <a:t>Semantics restriction on inter layer sample prediction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r>
              <a:rPr lang="en-US" altLang="ja-JP" sz="1600" dirty="0" smtClean="0"/>
              <a:t>Restrict using inter layer sample prediction outside or across the boundary specified by scaled reference layer offsets.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itchFamily="2" charset="2"/>
              <a:buChar char="ü"/>
            </a:pPr>
            <a:endParaRPr lang="en-US" altLang="ja-JP" sz="1600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ja-JP" altLang="en-US" sz="1600" dirty="0" smtClean="0"/>
              <a:t>⇒</a:t>
            </a:r>
            <a:r>
              <a:rPr lang="en-US" altLang="ja-JP" dirty="0" smtClean="0"/>
              <a:t> </a:t>
            </a:r>
            <a:r>
              <a:rPr lang="en-US" altLang="ja-JP" sz="1600" dirty="0" smtClean="0"/>
              <a:t>Reduce implementation cost by </a:t>
            </a:r>
            <a:r>
              <a:rPr lang="en-US" altLang="ja-JP" sz="1600" dirty="0" smtClean="0"/>
              <a:t>remove </a:t>
            </a:r>
            <a:r>
              <a:rPr lang="en-US" altLang="ja-JP" sz="1600" dirty="0" smtClean="0"/>
              <a:t>additional boundary operation. 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6481</TotalTime>
  <Words>522</Words>
  <Application>Microsoft Office PowerPoint</Application>
  <PresentationFormat>画面に合わせる (4:3)</PresentationFormat>
  <Paragraphs>105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符号化グループ</vt:lpstr>
      <vt:lpstr>Signaling and restriction of scaled reference layer offsets (JCTVC-N0054)</vt:lpstr>
      <vt:lpstr>Summary</vt:lpstr>
      <vt:lpstr>A ) A modified signaling on scaled reference layer offsets</vt:lpstr>
      <vt:lpstr>B) Semantics restriction on inter layer sample prediction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3013</cp:revision>
  <dcterms:created xsi:type="dcterms:W3CDTF">2011-03-24T05:19:20Z</dcterms:created>
  <dcterms:modified xsi:type="dcterms:W3CDTF">2013-07-25T12:35:28Z</dcterms:modified>
</cp:coreProperties>
</file>