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69" r:id="rId3"/>
    <p:sldId id="284" r:id="rId4"/>
    <p:sldId id="283" r:id="rId5"/>
    <p:sldId id="281" r:id="rId6"/>
    <p:sldId id="286" r:id="rId7"/>
    <p:sldId id="287" r:id="rId8"/>
    <p:sldId id="288" r:id="rId9"/>
    <p:sldId id="289" r:id="rId10"/>
    <p:sldId id="285" r:id="rId11"/>
    <p:sldId id="280"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3FE1D05-6153-4916-ACB7-E4BE44B4F244}">
          <p14:sldIdLst>
            <p14:sldId id="256"/>
            <p14:sldId id="269"/>
            <p14:sldId id="284"/>
            <p14:sldId id="283"/>
            <p14:sldId id="281"/>
            <p14:sldId id="286"/>
            <p14:sldId id="287"/>
            <p14:sldId id="288"/>
            <p14:sldId id="289"/>
            <p14:sldId id="285"/>
            <p14:sldId id="280"/>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4" autoAdjust="0"/>
    <p:restoredTop sz="94676" autoAdjust="0"/>
  </p:normalViewPr>
  <p:slideViewPr>
    <p:cSldViewPr>
      <p:cViewPr varScale="1">
        <p:scale>
          <a:sx n="107" d="100"/>
          <a:sy n="107" d="100"/>
        </p:scale>
        <p:origin x="-1092" y="-84"/>
      </p:cViewPr>
      <p:guideLst>
        <p:guide orient="horz" pos="2160"/>
        <p:guide pos="2880"/>
      </p:guideLst>
    </p:cSldViewPr>
  </p:slideViewPr>
  <p:outlineViewPr>
    <p:cViewPr>
      <p:scale>
        <a:sx n="33" d="100"/>
        <a:sy n="33" d="100"/>
      </p:scale>
      <p:origin x="0" y="329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85B74-672F-4C50-A2AF-82641223F377}" type="datetimeFigureOut">
              <a:rPr lang="en-US" smtClean="0"/>
              <a:pPr/>
              <a:t>7/9/2013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760A96-B9A0-4977-9688-08995ED4B580}" type="slidenum">
              <a:rPr lang="en-US" smtClean="0"/>
              <a:pPr/>
              <a:t>‹#›</a:t>
            </a:fld>
            <a:endParaRPr lang="en-US"/>
          </a:p>
        </p:txBody>
      </p:sp>
    </p:spTree>
    <p:extLst>
      <p:ext uri="{BB962C8B-B14F-4D97-AF65-F5344CB8AC3E}">
        <p14:creationId xmlns:p14="http://schemas.microsoft.com/office/powerpoint/2010/main" val="640244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038600"/>
            <a:ext cx="8679670" cy="1470025"/>
          </a:xfrm>
        </p:spPr>
        <p:txBody>
          <a:bodyPr/>
          <a:lstStyle/>
          <a:p>
            <a:pPr algn="ctr"/>
            <a:r>
              <a:rPr lang="en-CA" b="1" dirty="0"/>
              <a:t>RCE2 Test B.1: Residue rotation and significance map context</a:t>
            </a:r>
            <a:r>
              <a:rPr lang="en-CA" b="1" dirty="0" smtClean="0"/>
              <a:t/>
            </a:r>
            <a:br>
              <a:rPr lang="en-CA" b="1" dirty="0" smtClean="0"/>
            </a:br>
            <a:r>
              <a:rPr lang="en-CA" b="1" dirty="0" smtClean="0"/>
              <a:t/>
            </a:r>
            <a:br>
              <a:rPr lang="en-CA" b="1" dirty="0" smtClean="0"/>
            </a:br>
            <a:r>
              <a:rPr lang="en-CA" b="1" dirty="0" smtClean="0"/>
              <a:t>JCTVC-N0044</a:t>
            </a:r>
            <a:endParaRPr lang="en-US" dirty="0"/>
          </a:p>
        </p:txBody>
      </p:sp>
      <p:sp>
        <p:nvSpPr>
          <p:cNvPr id="3" name="Subtitle 2"/>
          <p:cNvSpPr>
            <a:spLocks noGrp="1"/>
          </p:cNvSpPr>
          <p:nvPr>
            <p:ph type="subTitle" idx="1"/>
          </p:nvPr>
        </p:nvSpPr>
        <p:spPr>
          <a:xfrm>
            <a:off x="2514600" y="5715000"/>
            <a:ext cx="4648200" cy="364390"/>
          </a:xfrm>
        </p:spPr>
        <p:txBody>
          <a:bodyPr/>
          <a:lstStyle/>
          <a:p>
            <a:pPr hangingPunct="0"/>
            <a:r>
              <a:rPr lang="en-US" sz="1800" dirty="0" smtClean="0"/>
              <a:t>Joel Sole, Rajan Joshi, Marta Karczewicz</a:t>
            </a:r>
            <a:endParaRPr lang="en-US" sz="1800" dirty="0"/>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Conclusions</a:t>
            </a:r>
          </a:p>
        </p:txBody>
      </p:sp>
      <p:sp>
        <p:nvSpPr>
          <p:cNvPr id="6" name="Content Placeholder 2"/>
          <p:cNvSpPr>
            <a:spLocks noGrp="1"/>
          </p:cNvSpPr>
          <p:nvPr>
            <p:ph idx="1"/>
          </p:nvPr>
        </p:nvSpPr>
        <p:spPr>
          <a:xfrm>
            <a:off x="163513" y="904108"/>
            <a:ext cx="8712200" cy="5314950"/>
          </a:xfrm>
        </p:spPr>
        <p:txBody>
          <a:bodyPr>
            <a:normAutofit/>
          </a:bodyPr>
          <a:lstStyle/>
          <a:p>
            <a:pPr hangingPunct="0">
              <a:lnSpc>
                <a:spcPct val="150000"/>
              </a:lnSpc>
            </a:pPr>
            <a:endParaRPr lang="en-CA" dirty="0" smtClean="0"/>
          </a:p>
          <a:p>
            <a:pPr lvl="0" hangingPunct="0"/>
            <a:r>
              <a:rPr lang="en-US" dirty="0" smtClean="0"/>
              <a:t>Simple </a:t>
            </a:r>
            <a:r>
              <a:rPr lang="en-US" dirty="0"/>
              <a:t>methods</a:t>
            </a:r>
          </a:p>
          <a:p>
            <a:pPr lvl="0" hangingPunct="0"/>
            <a:endParaRPr lang="en-US" dirty="0"/>
          </a:p>
          <a:p>
            <a:pPr hangingPunct="0"/>
            <a:r>
              <a:rPr lang="en-US" dirty="0"/>
              <a:t>Gains for screen content</a:t>
            </a:r>
          </a:p>
          <a:p>
            <a:pPr lvl="0" hangingPunct="0"/>
            <a:endParaRPr lang="en-US" dirty="0"/>
          </a:p>
          <a:p>
            <a:pPr lvl="0" hangingPunct="0"/>
            <a:r>
              <a:rPr lang="en-US" dirty="0"/>
              <a:t>Consistent gains for lossless for all types of content</a:t>
            </a:r>
          </a:p>
          <a:p>
            <a:pPr lvl="1" hangingPunct="0"/>
            <a:r>
              <a:rPr lang="en-US" dirty="0"/>
              <a:t>Rotation restricted to 4×4 performs better</a:t>
            </a:r>
            <a:endParaRPr lang="en-CA" dirty="0" smtClean="0"/>
          </a:p>
          <a:p>
            <a:pPr hangingPunct="0">
              <a:lnSpc>
                <a:spcPct val="150000"/>
              </a:lnSpc>
            </a:pPr>
            <a:endParaRPr lang="en-CA" dirty="0" smtClean="0"/>
          </a:p>
        </p:txBody>
      </p:sp>
    </p:spTree>
    <p:extLst>
      <p:ext uri="{BB962C8B-B14F-4D97-AF65-F5344CB8AC3E}">
        <p14:creationId xmlns:p14="http://schemas.microsoft.com/office/powerpoint/2010/main" val="17679569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038600"/>
            <a:ext cx="8679670" cy="1470025"/>
          </a:xfrm>
        </p:spPr>
        <p:txBody>
          <a:bodyPr/>
          <a:lstStyle/>
          <a:p>
            <a:pPr algn="ctr"/>
            <a:r>
              <a:rPr lang="en-CA" b="1" dirty="0"/>
              <a:t>RCE2 Test B.1: Residue rotation and significance map context</a:t>
            </a:r>
            <a:r>
              <a:rPr lang="en-CA" b="1" dirty="0" smtClean="0"/>
              <a:t/>
            </a:r>
            <a:br>
              <a:rPr lang="en-CA" b="1" dirty="0" smtClean="0"/>
            </a:br>
            <a:r>
              <a:rPr lang="en-CA" b="1" dirty="0" smtClean="0"/>
              <a:t/>
            </a:r>
            <a:br>
              <a:rPr lang="en-CA" b="1" dirty="0" smtClean="0"/>
            </a:br>
            <a:r>
              <a:rPr lang="en-CA" b="1" dirty="0" smtClean="0"/>
              <a:t>JCTVC-N0044</a:t>
            </a:r>
            <a:endParaRPr lang="en-US" dirty="0"/>
          </a:p>
        </p:txBody>
      </p:sp>
      <p:sp>
        <p:nvSpPr>
          <p:cNvPr id="3" name="Subtitle 2"/>
          <p:cNvSpPr>
            <a:spLocks noGrp="1"/>
          </p:cNvSpPr>
          <p:nvPr>
            <p:ph type="subTitle" idx="1"/>
          </p:nvPr>
        </p:nvSpPr>
        <p:spPr>
          <a:xfrm>
            <a:off x="2514600" y="5715000"/>
            <a:ext cx="4648200" cy="364390"/>
          </a:xfrm>
        </p:spPr>
        <p:txBody>
          <a:bodyPr/>
          <a:lstStyle/>
          <a:p>
            <a:pPr hangingPunct="0"/>
            <a:r>
              <a:rPr lang="en-US" sz="1800" dirty="0" smtClean="0"/>
              <a:t>Joel Sole, Rajan Joshi, Marta Karczewicz</a:t>
            </a:r>
            <a:endParaRPr lang="en-US" sz="1800" dirty="0"/>
          </a:p>
        </p:txBody>
      </p:sp>
    </p:spTree>
    <p:extLst>
      <p:ext uri="{BB962C8B-B14F-4D97-AF65-F5344CB8AC3E}">
        <p14:creationId xmlns:p14="http://schemas.microsoft.com/office/powerpoint/2010/main" val="35326515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pPr hangingPunct="0">
              <a:lnSpc>
                <a:spcPct val="150000"/>
              </a:lnSpc>
            </a:pPr>
            <a:endParaRPr lang="en-CA" dirty="0" smtClean="0"/>
          </a:p>
          <a:p>
            <a:pPr hangingPunct="0">
              <a:lnSpc>
                <a:spcPct val="150000"/>
              </a:lnSpc>
            </a:pPr>
            <a:r>
              <a:rPr lang="en-CA" dirty="0" smtClean="0"/>
              <a:t>Rotation of the residue was presented in JCTVC-J0093</a:t>
            </a:r>
          </a:p>
          <a:p>
            <a:pPr hangingPunct="0">
              <a:lnSpc>
                <a:spcPct val="150000"/>
              </a:lnSpc>
            </a:pPr>
            <a:r>
              <a:rPr lang="en-CA" dirty="0" smtClean="0"/>
              <a:t>Constant context for the significance map in JCTVC-J0069</a:t>
            </a:r>
            <a:endParaRPr lang="en-CA" dirty="0"/>
          </a:p>
          <a:p>
            <a:pPr hangingPunct="0">
              <a:lnSpc>
                <a:spcPct val="150000"/>
              </a:lnSpc>
            </a:pPr>
            <a:r>
              <a:rPr lang="en-CA" dirty="0" smtClean="0"/>
              <a:t>Combination of both in JCTVC-J0468 and in JCTVC-M0333 for HEVC Range Extensions</a:t>
            </a:r>
          </a:p>
          <a:p>
            <a:pPr hangingPunct="0">
              <a:lnSpc>
                <a:spcPct val="150000"/>
              </a:lnSpc>
            </a:pPr>
            <a:endParaRPr lang="en-CA" dirty="0"/>
          </a:p>
          <a:p>
            <a:pPr hangingPunct="0">
              <a:lnSpc>
                <a:spcPct val="150000"/>
              </a:lnSpc>
            </a:pPr>
            <a:r>
              <a:rPr lang="en-CA" dirty="0" smtClean="0"/>
              <a:t>These are </a:t>
            </a:r>
            <a:r>
              <a:rPr lang="en-CA" dirty="0"/>
              <a:t>low </a:t>
            </a:r>
            <a:r>
              <a:rPr lang="en-CA" dirty="0" smtClean="0"/>
              <a:t>complexity methods providing efficiency </a:t>
            </a:r>
            <a:r>
              <a:rPr lang="en-CA" dirty="0"/>
              <a:t>improvement </a:t>
            </a:r>
            <a:r>
              <a:rPr lang="en-CA" dirty="0" smtClean="0"/>
              <a:t>for </a:t>
            </a:r>
            <a:r>
              <a:rPr lang="en-CA" dirty="0" err="1" smtClean="0"/>
              <a:t>lossy</a:t>
            </a:r>
            <a:r>
              <a:rPr lang="en-CA" dirty="0"/>
              <a:t> </a:t>
            </a:r>
            <a:r>
              <a:rPr lang="en-CA" dirty="0" smtClean="0"/>
              <a:t>and lossless coding</a:t>
            </a:r>
          </a:p>
          <a:p>
            <a:pPr hangingPunct="0">
              <a:lnSpc>
                <a:spcPct val="150000"/>
              </a:lnSpc>
            </a:pPr>
            <a:endParaRPr lang="en-CA" dirty="0"/>
          </a:p>
          <a:p>
            <a:pPr marL="287337" lvl="1" indent="0" hangingPunct="0">
              <a:buNone/>
            </a:pPr>
            <a:endParaRPr lang="en-US" dirty="0"/>
          </a:p>
        </p:txBody>
      </p:sp>
    </p:spTree>
    <p:extLst>
      <p:ext uri="{BB962C8B-B14F-4D97-AF65-F5344CB8AC3E}">
        <p14:creationId xmlns:p14="http://schemas.microsoft.com/office/powerpoint/2010/main" val="18165654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Residue rotation</a:t>
            </a:r>
          </a:p>
        </p:txBody>
      </p:sp>
      <p:sp>
        <p:nvSpPr>
          <p:cNvPr id="3" name="Content Placeholder 2"/>
          <p:cNvSpPr>
            <a:spLocks noGrp="1"/>
          </p:cNvSpPr>
          <p:nvPr>
            <p:ph idx="1"/>
          </p:nvPr>
        </p:nvSpPr>
        <p:spPr>
          <a:xfrm>
            <a:off x="163512" y="904108"/>
            <a:ext cx="8980487" cy="5314950"/>
          </a:xfrm>
        </p:spPr>
        <p:txBody>
          <a:bodyPr>
            <a:normAutofit/>
          </a:bodyPr>
          <a:lstStyle/>
          <a:p>
            <a:pPr hangingPunct="0">
              <a:lnSpc>
                <a:spcPct val="150000"/>
              </a:lnSpc>
            </a:pPr>
            <a:endParaRPr lang="en-CA" dirty="0" smtClean="0"/>
          </a:p>
          <a:p>
            <a:pPr hangingPunct="0"/>
            <a:r>
              <a:rPr lang="en-CA" dirty="0"/>
              <a:t>Residue rotation reverses the scan order for lossless and transform skip</a:t>
            </a:r>
          </a:p>
          <a:p>
            <a:pPr hangingPunct="0"/>
            <a:endParaRPr lang="en-CA" dirty="0"/>
          </a:p>
          <a:p>
            <a:pPr hangingPunct="0"/>
            <a:r>
              <a:rPr lang="en-CA" dirty="0"/>
              <a:t>This implies changing the line of code for reading the </a:t>
            </a:r>
            <a:r>
              <a:rPr lang="en-CA" dirty="0" smtClean="0"/>
              <a:t>residue</a:t>
            </a:r>
            <a:endParaRPr lang="en-CA" dirty="0"/>
          </a:p>
          <a:p>
            <a:pPr marL="0" indent="0" hangingPunct="0">
              <a:buNone/>
            </a:pPr>
            <a:endParaRPr lang="en-US" sz="1800" b="1" dirty="0"/>
          </a:p>
          <a:p>
            <a:pPr marL="0" indent="0" hangingPunct="0">
              <a:buNone/>
            </a:pPr>
            <a:r>
              <a:rPr lang="en-US" sz="1800" b="1" dirty="0"/>
              <a:t>Change f</a:t>
            </a:r>
            <a:r>
              <a:rPr lang="en-CA" sz="1800" b="1" dirty="0"/>
              <a:t>or transform skip:</a:t>
            </a:r>
          </a:p>
          <a:p>
            <a:pPr marL="0" indent="0" hangingPunct="0">
              <a:buNone/>
            </a:pPr>
            <a:r>
              <a:rPr lang="en-CA" sz="1800" b="1" dirty="0"/>
              <a:t>   </a:t>
            </a:r>
            <a:r>
              <a:rPr lang="en-CA" sz="1600" dirty="0" err="1"/>
              <a:t>pResidual</a:t>
            </a:r>
            <a:r>
              <a:rPr lang="en-CA" sz="1600" dirty="0"/>
              <a:t>[(y*</a:t>
            </a:r>
            <a:r>
              <a:rPr lang="en-CA" sz="1600" dirty="0" err="1"/>
              <a:t>uiStride</a:t>
            </a:r>
            <a:r>
              <a:rPr lang="en-CA" sz="1600" dirty="0"/>
              <a:t>)+x] = (</a:t>
            </a:r>
            <a:r>
              <a:rPr lang="en-CA" sz="1600" dirty="0" err="1"/>
              <a:t>plCoef</a:t>
            </a:r>
            <a:r>
              <a:rPr lang="en-CA" sz="1600" dirty="0"/>
              <a:t>[(</a:t>
            </a:r>
            <a:r>
              <a:rPr lang="en-CA" sz="1600" dirty="0">
                <a:solidFill>
                  <a:srgbClr val="FF0000"/>
                </a:solidFill>
              </a:rPr>
              <a:t>(height-1-y)</a:t>
            </a:r>
            <a:r>
              <a:rPr lang="en-CA" sz="1600" dirty="0"/>
              <a:t>*width)+(</a:t>
            </a:r>
            <a:r>
              <a:rPr lang="en-CA" sz="1600" dirty="0">
                <a:solidFill>
                  <a:srgbClr val="FF0000"/>
                </a:solidFill>
              </a:rPr>
              <a:t>width-1-x</a:t>
            </a:r>
            <a:r>
              <a:rPr lang="en-CA" sz="1600" dirty="0"/>
              <a:t>)] + offset) &gt;&gt; </a:t>
            </a:r>
            <a:r>
              <a:rPr lang="en-CA" sz="1600" dirty="0" err="1"/>
              <a:t>iTransformShift</a:t>
            </a:r>
            <a:endParaRPr lang="en-CA" sz="1600" dirty="0"/>
          </a:p>
          <a:p>
            <a:pPr marL="0" indent="0" hangingPunct="0">
              <a:buNone/>
            </a:pPr>
            <a:endParaRPr lang="en-US" sz="1800" dirty="0"/>
          </a:p>
          <a:p>
            <a:pPr marL="0" indent="0" hangingPunct="0">
              <a:buNone/>
            </a:pPr>
            <a:r>
              <a:rPr lang="en-US" sz="1800" b="1" dirty="0"/>
              <a:t>Same applies to lossless </a:t>
            </a:r>
            <a:r>
              <a:rPr lang="en-US" sz="1800" dirty="0"/>
              <a:t>(i.e., when </a:t>
            </a:r>
            <a:r>
              <a:rPr lang="en-US" sz="1800" i="1" dirty="0" err="1"/>
              <a:t>cu_transquant_bypass_flag</a:t>
            </a:r>
            <a:r>
              <a:rPr lang="en-US" sz="1800" dirty="0"/>
              <a:t> equals 1)</a:t>
            </a:r>
          </a:p>
          <a:p>
            <a:pPr hangingPunct="0"/>
            <a:endParaRPr lang="en-US" dirty="0" smtClean="0"/>
          </a:p>
          <a:p>
            <a:pPr marL="0" indent="0" hangingPunct="0">
              <a:buNone/>
            </a:pPr>
            <a:endParaRPr lang="en-US" dirty="0"/>
          </a:p>
          <a:p>
            <a:pPr hangingPunct="0"/>
            <a:r>
              <a:rPr lang="en-US" dirty="0" smtClean="0"/>
              <a:t>For </a:t>
            </a:r>
            <a:r>
              <a:rPr lang="en-US" dirty="0"/>
              <a:t>lossless, tested restricting max size of rotation to 4×4 and </a:t>
            </a:r>
            <a:r>
              <a:rPr lang="en-US" dirty="0" smtClean="0"/>
              <a:t>8×8</a:t>
            </a:r>
            <a:endParaRPr lang="en-US" dirty="0"/>
          </a:p>
        </p:txBody>
      </p:sp>
    </p:spTree>
    <p:extLst>
      <p:ext uri="{BB962C8B-B14F-4D97-AF65-F5344CB8AC3E}">
        <p14:creationId xmlns:p14="http://schemas.microsoft.com/office/powerpoint/2010/main" val="39277559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Constant context for significance map</a:t>
            </a:r>
            <a:endParaRPr lang="en-US" dirty="0"/>
          </a:p>
        </p:txBody>
      </p:sp>
      <p:sp>
        <p:nvSpPr>
          <p:cNvPr id="3" name="Content Placeholder 2"/>
          <p:cNvSpPr>
            <a:spLocks noGrp="1"/>
          </p:cNvSpPr>
          <p:nvPr>
            <p:ph idx="1"/>
          </p:nvPr>
        </p:nvSpPr>
        <p:spPr/>
        <p:txBody>
          <a:bodyPr>
            <a:normAutofit/>
          </a:bodyPr>
          <a:lstStyle/>
          <a:p>
            <a:pPr hangingPunct="0">
              <a:lnSpc>
                <a:spcPct val="150000"/>
              </a:lnSpc>
            </a:pPr>
            <a:endParaRPr lang="en-CA" dirty="0" smtClean="0"/>
          </a:p>
          <a:p>
            <a:pPr hangingPunct="0">
              <a:lnSpc>
                <a:spcPct val="150000"/>
              </a:lnSpc>
            </a:pPr>
            <a:r>
              <a:rPr lang="en-CA" dirty="0" smtClean="0"/>
              <a:t>Transform </a:t>
            </a:r>
            <a:r>
              <a:rPr lang="en-CA" dirty="0"/>
              <a:t>skip and lossless </a:t>
            </a:r>
            <a:r>
              <a:rPr lang="en-CA" dirty="0" smtClean="0"/>
              <a:t>are coded </a:t>
            </a:r>
            <a:r>
              <a:rPr lang="en-CA" dirty="0"/>
              <a:t>with one </a:t>
            </a:r>
            <a:r>
              <a:rPr lang="en-CA" dirty="0" smtClean="0"/>
              <a:t>context</a:t>
            </a:r>
          </a:p>
          <a:p>
            <a:pPr lvl="1" hangingPunct="0">
              <a:lnSpc>
                <a:spcPct val="150000"/>
              </a:lnSpc>
            </a:pPr>
            <a:r>
              <a:rPr lang="en-CA" dirty="0" smtClean="0"/>
              <a:t>Same context used for all positions</a:t>
            </a:r>
          </a:p>
          <a:p>
            <a:pPr hangingPunct="0">
              <a:lnSpc>
                <a:spcPct val="150000"/>
              </a:lnSpc>
            </a:pPr>
            <a:endParaRPr lang="en-CA" dirty="0" smtClean="0"/>
          </a:p>
          <a:p>
            <a:pPr hangingPunct="0">
              <a:lnSpc>
                <a:spcPct val="150000"/>
              </a:lnSpc>
            </a:pPr>
            <a:r>
              <a:rPr lang="en-CA" dirty="0" smtClean="0"/>
              <a:t>Simplifies context derivation, especially for lossless</a:t>
            </a:r>
          </a:p>
          <a:p>
            <a:pPr hangingPunct="0">
              <a:lnSpc>
                <a:spcPct val="150000"/>
              </a:lnSpc>
            </a:pPr>
            <a:endParaRPr lang="en-CA" dirty="0" smtClean="0"/>
          </a:p>
          <a:p>
            <a:pPr hangingPunct="0">
              <a:lnSpc>
                <a:spcPct val="150000"/>
              </a:lnSpc>
            </a:pPr>
            <a:r>
              <a:rPr lang="en-CA" dirty="0"/>
              <a:t>S</a:t>
            </a:r>
            <a:r>
              <a:rPr lang="en-CA" dirty="0" smtClean="0"/>
              <a:t>eparates </a:t>
            </a:r>
            <a:r>
              <a:rPr lang="en-CA" dirty="0"/>
              <a:t>the statistics of </a:t>
            </a:r>
            <a:r>
              <a:rPr lang="en-CA" dirty="0" smtClean="0"/>
              <a:t>the natural </a:t>
            </a:r>
            <a:r>
              <a:rPr lang="en-CA" dirty="0"/>
              <a:t>content from </a:t>
            </a:r>
            <a:r>
              <a:rPr lang="en-CA" dirty="0" smtClean="0"/>
              <a:t>the screen </a:t>
            </a:r>
            <a:r>
              <a:rPr lang="en-CA" dirty="0"/>
              <a:t>content </a:t>
            </a:r>
            <a:endParaRPr lang="en-CA" dirty="0" smtClean="0"/>
          </a:p>
          <a:p>
            <a:pPr lvl="1" hangingPunct="0">
              <a:lnSpc>
                <a:spcPct val="150000"/>
              </a:lnSpc>
            </a:pPr>
            <a:r>
              <a:rPr lang="en-CA" dirty="0" smtClean="0"/>
              <a:t>Natural content tends </a:t>
            </a:r>
            <a:r>
              <a:rPr lang="en-CA" dirty="0"/>
              <a:t>to use transform </a:t>
            </a:r>
            <a:r>
              <a:rPr lang="en-CA" dirty="0" smtClean="0"/>
              <a:t>coding</a:t>
            </a:r>
          </a:p>
          <a:p>
            <a:pPr lvl="1" hangingPunct="0">
              <a:lnSpc>
                <a:spcPct val="150000"/>
              </a:lnSpc>
            </a:pPr>
            <a:r>
              <a:rPr lang="en-CA" dirty="0" smtClean="0"/>
              <a:t>Screen content tends </a:t>
            </a:r>
            <a:r>
              <a:rPr lang="en-CA" dirty="0"/>
              <a:t>to use transform </a:t>
            </a:r>
            <a:r>
              <a:rPr lang="en-CA" dirty="0" smtClean="0"/>
              <a:t>skip</a:t>
            </a:r>
          </a:p>
        </p:txBody>
      </p:sp>
    </p:spTree>
    <p:extLst>
      <p:ext uri="{BB962C8B-B14F-4D97-AF65-F5344CB8AC3E}">
        <p14:creationId xmlns:p14="http://schemas.microsoft.com/office/powerpoint/2010/main" val="3912971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Rotation gains on lossless for all types of content</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605573106"/>
              </p:ext>
            </p:extLst>
          </p:nvPr>
        </p:nvGraphicFramePr>
        <p:xfrm>
          <a:off x="457200" y="2560320"/>
          <a:ext cx="8458200" cy="2926080"/>
        </p:xfrm>
        <a:graphic>
          <a:graphicData uri="http://schemas.openxmlformats.org/drawingml/2006/table">
            <a:tbl>
              <a:tblPr firstRow="1" firstCol="1" bandRow="1"/>
              <a:tblGrid>
                <a:gridCol w="1409700"/>
                <a:gridCol w="1409700"/>
                <a:gridCol w="1409700"/>
                <a:gridCol w="1409700"/>
                <a:gridCol w="1409700"/>
                <a:gridCol w="1409700"/>
              </a:tblGrid>
              <a:tr h="9144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600" b="1" dirty="0">
                          <a:solidFill>
                            <a:srgbClr val="000000"/>
                          </a:solidFill>
                          <a:effectLst/>
                          <a:latin typeface="Times New Roman"/>
                          <a:ea typeface="Times New Roman"/>
                        </a:rPr>
                        <a:t> </a:t>
                      </a:r>
                      <a:r>
                        <a:rPr lang="en-US" sz="1600" b="1" dirty="0" smtClean="0">
                          <a:solidFill>
                            <a:srgbClr val="000000"/>
                          </a:solidFill>
                          <a:effectLst/>
                          <a:latin typeface="Times New Roman"/>
                          <a:ea typeface="Times New Roman"/>
                        </a:rPr>
                        <a:t>Rotation 4×4</a:t>
                      </a:r>
                      <a:endParaRPr lang="en-US" sz="16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solidFill>
                            <a:srgbClr val="000000"/>
                          </a:solidFill>
                          <a:effectLst/>
                          <a:latin typeface="Times New Roman"/>
                          <a:ea typeface="Times New Roman"/>
                        </a:rPr>
                        <a:t>Class F</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solidFill>
                            <a:srgbClr val="000000"/>
                          </a:solidFill>
                          <a:effectLst/>
                          <a:latin typeface="Times New Roman"/>
                          <a:ea typeface="Times New Roman"/>
                        </a:rPr>
                        <a:t>Class B</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solidFill>
                            <a:srgbClr val="000000"/>
                          </a:solidFill>
                          <a:effectLst/>
                          <a:latin typeface="Times New Roman"/>
                          <a:ea typeface="Times New Roman"/>
                        </a:rPr>
                        <a:t>SC RGB444</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solidFill>
                            <a:srgbClr val="000000"/>
                          </a:solidFill>
                          <a:effectLst/>
                          <a:latin typeface="Times New Roman"/>
                          <a:ea typeface="Times New Roman"/>
                        </a:rPr>
                        <a:t>SC YUV444</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dirty="0" err="1">
                          <a:solidFill>
                            <a:srgbClr val="000000"/>
                          </a:solidFill>
                          <a:effectLst/>
                          <a:latin typeface="Times New Roman"/>
                          <a:ea typeface="Times New Roman"/>
                        </a:rPr>
                        <a:t>RangeExt</a:t>
                      </a:r>
                      <a:endParaRPr lang="en-US" sz="16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80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Times New Roman"/>
                          <a:ea typeface="Times New Roman"/>
                        </a:rPr>
                        <a:t>AI</a:t>
                      </a:r>
                      <a:endParaRPr lang="en-US" sz="16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-0.6%</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-0.4%</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-0.3%</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-0.4%</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-0.3%</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80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RA</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-0.4%</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-0.3%</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-0.1%</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-0.2%</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-0.3%</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80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LB</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-0.3%</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-0.3%</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-0.2%</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-0.5%</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-0.3%</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800">
                <a:tc gridSpan="6">
                  <a:txBody>
                    <a:bodyPr/>
                    <a:lstStyle/>
                    <a:p>
                      <a:pPr marL="0" marR="0" fontAlgn="auto" hangingPunct="1">
                        <a:spcBef>
                          <a:spcPts val="0"/>
                        </a:spcBef>
                        <a:spcAft>
                          <a:spcPts val="0"/>
                        </a:spcAft>
                        <a:tabLst>
                          <a:tab pos="228600" algn="l"/>
                          <a:tab pos="457200" algn="l"/>
                          <a:tab pos="685800" algn="l"/>
                          <a:tab pos="914400" algn="l"/>
                          <a:tab pos="457200" algn="l"/>
                        </a:tabLst>
                      </a:pPr>
                      <a:r>
                        <a:rPr lang="en-US" sz="1600" b="1" dirty="0">
                          <a:solidFill>
                            <a:srgbClr val="000000"/>
                          </a:solidFill>
                          <a:effectLst/>
                          <a:latin typeface="Times New Roman"/>
                          <a:ea typeface="Times New Roman"/>
                        </a:rPr>
                        <a:t> </a:t>
                      </a:r>
                      <a:r>
                        <a:rPr lang="en-US" sz="1600" b="1" dirty="0" smtClean="0">
                          <a:solidFill>
                            <a:srgbClr val="000000"/>
                          </a:solidFill>
                          <a:effectLst/>
                          <a:latin typeface="Times New Roman"/>
                          <a:ea typeface="Times New Roman"/>
                        </a:rPr>
                        <a:t>Rotation up to 8×8</a:t>
                      </a:r>
                      <a:endParaRPr lang="en-US" sz="16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780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AI</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-0.6%</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-0.3%</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-0.2%</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-0.5%</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-0.3%</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80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RA</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-0.2%</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-0.2%</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0.0%</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-0.1%</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-0.2%</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80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LB</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-0.2%</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-0.2%</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-0.1%</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-0.5%</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-0.2%</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800">
                <a:tc gridSpan="6">
                  <a:txBody>
                    <a:bodyPr/>
                    <a:lstStyle/>
                    <a:p>
                      <a:pPr marL="0" marR="0" fontAlgn="auto" hangingPunct="1">
                        <a:spcBef>
                          <a:spcPts val="0"/>
                        </a:spcBef>
                        <a:spcAft>
                          <a:spcPts val="0"/>
                        </a:spcAft>
                        <a:tabLst>
                          <a:tab pos="228600" algn="l"/>
                          <a:tab pos="457200" algn="l"/>
                          <a:tab pos="685800" algn="l"/>
                          <a:tab pos="914400" algn="l"/>
                          <a:tab pos="457200" algn="l"/>
                        </a:tabLst>
                      </a:pPr>
                      <a:r>
                        <a:rPr lang="en-US" sz="1600" b="1">
                          <a:solidFill>
                            <a:srgbClr val="000000"/>
                          </a:solidFill>
                          <a:effectLst/>
                          <a:latin typeface="Times New Roman"/>
                          <a:ea typeface="Times New Roman"/>
                        </a:rPr>
                        <a:t> Rotation for all sizes</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780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AI</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-0.6%</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-0.3%</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-0.2%</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-0.4%</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-0.3%</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80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RA</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-0.1%</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-0.1%</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0.0%</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-0.1%</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-0.1%</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80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LB</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-0.2%</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-0.1%</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0.1%</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-0.4%</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Times New Roman"/>
                          <a:ea typeface="Times New Roman"/>
                        </a:rPr>
                        <a:t>-0.1%</a:t>
                      </a:r>
                      <a:endParaRPr lang="en-US" sz="16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Content Placeholder 2"/>
          <p:cNvSpPr>
            <a:spLocks noGrp="1"/>
          </p:cNvSpPr>
          <p:nvPr>
            <p:ph idx="1"/>
          </p:nvPr>
        </p:nvSpPr>
        <p:spPr>
          <a:xfrm>
            <a:off x="163513" y="904108"/>
            <a:ext cx="8712200" cy="5314950"/>
          </a:xfrm>
        </p:spPr>
        <p:txBody>
          <a:bodyPr>
            <a:normAutofit/>
          </a:bodyPr>
          <a:lstStyle/>
          <a:p>
            <a:pPr hangingPunct="0">
              <a:lnSpc>
                <a:spcPct val="150000"/>
              </a:lnSpc>
            </a:pPr>
            <a:endParaRPr lang="en-CA" dirty="0" smtClean="0"/>
          </a:p>
          <a:p>
            <a:pPr hangingPunct="0">
              <a:lnSpc>
                <a:spcPct val="150000"/>
              </a:lnSpc>
            </a:pPr>
            <a:r>
              <a:rPr lang="en-CA" dirty="0" smtClean="0"/>
              <a:t>Rotation limited to 4×4 performs the best</a:t>
            </a:r>
            <a:endParaRPr lang="en-CA" dirty="0"/>
          </a:p>
          <a:p>
            <a:pPr hangingPunct="0">
              <a:lnSpc>
                <a:spcPct val="150000"/>
              </a:lnSpc>
            </a:pPr>
            <a:endParaRPr lang="en-CA" dirty="0" smtClean="0"/>
          </a:p>
        </p:txBody>
      </p:sp>
    </p:spTree>
    <p:extLst>
      <p:ext uri="{BB962C8B-B14F-4D97-AF65-F5344CB8AC3E}">
        <p14:creationId xmlns:p14="http://schemas.microsoft.com/office/powerpoint/2010/main" val="15689830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Gains are additive with constant context</a:t>
            </a:r>
            <a:endParaRPr lang="en-US" dirty="0"/>
          </a:p>
        </p:txBody>
      </p:sp>
      <p:sp>
        <p:nvSpPr>
          <p:cNvPr id="6" name="Content Placeholder 2"/>
          <p:cNvSpPr>
            <a:spLocks noGrp="1"/>
          </p:cNvSpPr>
          <p:nvPr>
            <p:ph idx="1"/>
          </p:nvPr>
        </p:nvSpPr>
        <p:spPr>
          <a:xfrm>
            <a:off x="163513" y="904108"/>
            <a:ext cx="8712200" cy="5314950"/>
          </a:xfrm>
        </p:spPr>
        <p:txBody>
          <a:bodyPr>
            <a:normAutofit/>
          </a:bodyPr>
          <a:lstStyle/>
          <a:p>
            <a:pPr hangingPunct="0">
              <a:lnSpc>
                <a:spcPct val="150000"/>
              </a:lnSpc>
            </a:pPr>
            <a:endParaRPr lang="en-CA" dirty="0" smtClean="0"/>
          </a:p>
          <a:p>
            <a:pPr hangingPunct="0">
              <a:lnSpc>
                <a:spcPct val="150000"/>
              </a:lnSpc>
            </a:pPr>
            <a:r>
              <a:rPr lang="en-CA" dirty="0" smtClean="0"/>
              <a:t>Constant context performance for lossless</a:t>
            </a:r>
          </a:p>
          <a:p>
            <a:pPr hangingPunct="0">
              <a:lnSpc>
                <a:spcPct val="150000"/>
              </a:lnSpc>
            </a:pPr>
            <a:endParaRPr lang="en-CA" dirty="0"/>
          </a:p>
          <a:p>
            <a:pPr hangingPunct="0">
              <a:lnSpc>
                <a:spcPct val="150000"/>
              </a:lnSpc>
            </a:pPr>
            <a:endParaRPr lang="en-CA" dirty="0" smtClean="0"/>
          </a:p>
          <a:p>
            <a:pPr hangingPunct="0">
              <a:lnSpc>
                <a:spcPct val="150000"/>
              </a:lnSpc>
            </a:pPr>
            <a:endParaRPr lang="en-CA" dirty="0"/>
          </a:p>
          <a:p>
            <a:pPr hangingPunct="0">
              <a:lnSpc>
                <a:spcPct val="150000"/>
              </a:lnSpc>
            </a:pPr>
            <a:r>
              <a:rPr lang="en-CA" dirty="0" smtClean="0"/>
              <a:t>Combination with residue rotation 4×4 lossless</a:t>
            </a:r>
            <a:endParaRPr lang="en-CA" dirty="0"/>
          </a:p>
          <a:p>
            <a:pPr hangingPunct="0">
              <a:lnSpc>
                <a:spcPct val="150000"/>
              </a:lnSpc>
            </a:pPr>
            <a:endParaRPr lang="en-CA" dirty="0" smtClean="0"/>
          </a:p>
        </p:txBody>
      </p:sp>
      <p:graphicFrame>
        <p:nvGraphicFramePr>
          <p:cNvPr id="5" name="Table 4"/>
          <p:cNvGraphicFramePr>
            <a:graphicFrameLocks noGrp="1"/>
          </p:cNvGraphicFramePr>
          <p:nvPr>
            <p:extLst>
              <p:ext uri="{D42A27DB-BD31-4B8C-83A1-F6EECF244321}">
                <p14:modId xmlns:p14="http://schemas.microsoft.com/office/powerpoint/2010/main" val="661133806"/>
              </p:ext>
            </p:extLst>
          </p:nvPr>
        </p:nvGraphicFramePr>
        <p:xfrm>
          <a:off x="457200" y="2286000"/>
          <a:ext cx="8458200" cy="975360"/>
        </p:xfrm>
        <a:graphic>
          <a:graphicData uri="http://schemas.openxmlformats.org/drawingml/2006/table">
            <a:tbl>
              <a:tblPr firstRow="1" firstCol="1" bandRow="1"/>
              <a:tblGrid>
                <a:gridCol w="1409700"/>
                <a:gridCol w="1409700"/>
                <a:gridCol w="1409700"/>
                <a:gridCol w="1409700"/>
                <a:gridCol w="1409700"/>
                <a:gridCol w="1409700"/>
              </a:tblGrid>
              <a:tr h="91440">
                <a:tc>
                  <a:txBody>
                    <a:bodyPr/>
                    <a:lstStyle/>
                    <a:p>
                      <a:pPr marL="0" marR="0" fontAlgn="auto" hangingPunct="1">
                        <a:spcBef>
                          <a:spcPts val="0"/>
                        </a:spcBef>
                        <a:spcAft>
                          <a:spcPts val="0"/>
                        </a:spcAft>
                        <a:tabLst>
                          <a:tab pos="228600" algn="l"/>
                          <a:tab pos="457200" algn="l"/>
                          <a:tab pos="685800" algn="l"/>
                          <a:tab pos="914400" algn="l"/>
                          <a:tab pos="457200" algn="l"/>
                        </a:tabLst>
                      </a:pPr>
                      <a:endParaRPr lang="en-US" sz="16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solidFill>
                            <a:srgbClr val="000000"/>
                          </a:solidFill>
                          <a:effectLst/>
                          <a:latin typeface="Times New Roman"/>
                          <a:ea typeface="Times New Roman"/>
                        </a:rPr>
                        <a:t>Class F</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solidFill>
                            <a:srgbClr val="000000"/>
                          </a:solidFill>
                          <a:effectLst/>
                          <a:latin typeface="Times New Roman"/>
                          <a:ea typeface="Times New Roman"/>
                        </a:rPr>
                        <a:t>Class B</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solidFill>
                            <a:srgbClr val="000000"/>
                          </a:solidFill>
                          <a:effectLst/>
                          <a:latin typeface="Times New Roman"/>
                          <a:ea typeface="Times New Roman"/>
                        </a:rPr>
                        <a:t>SC RGB444</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solidFill>
                            <a:srgbClr val="000000"/>
                          </a:solidFill>
                          <a:effectLst/>
                          <a:latin typeface="Times New Roman"/>
                          <a:ea typeface="Times New Roman"/>
                        </a:rPr>
                        <a:t>SC YUV444</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dirty="0" err="1">
                          <a:solidFill>
                            <a:srgbClr val="000000"/>
                          </a:solidFill>
                          <a:effectLst/>
                          <a:latin typeface="Times New Roman"/>
                          <a:ea typeface="Times New Roman"/>
                        </a:rPr>
                        <a:t>RangeExt</a:t>
                      </a:r>
                      <a:endParaRPr lang="en-US" sz="16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80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Times New Roman"/>
                          <a:ea typeface="Times New Roman"/>
                        </a:rPr>
                        <a:t>AI</a:t>
                      </a:r>
                      <a:endParaRPr lang="en-US" sz="16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Times New Roman"/>
                          <a:ea typeface="Times New Roman"/>
                        </a:rPr>
                        <a:t>-0.5%</a:t>
                      </a:r>
                      <a:endParaRPr lang="en-US" sz="16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-0.2%</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0.1%</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-0.1%</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-0.1%</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80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Times New Roman"/>
                          <a:ea typeface="Times New Roman"/>
                        </a:rPr>
                        <a:t>RA</a:t>
                      </a:r>
                      <a:endParaRPr lang="en-US" sz="16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-0.4%</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Times New Roman"/>
                          <a:ea typeface="Times New Roman"/>
                        </a:rPr>
                        <a:t>-0.1%</a:t>
                      </a:r>
                      <a:endParaRPr lang="en-US" sz="16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Times New Roman"/>
                          <a:ea typeface="Times New Roman"/>
                        </a:rPr>
                        <a:t>0.0%</a:t>
                      </a:r>
                      <a:endParaRPr lang="en-US" sz="16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0.0%</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-0.1%</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80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LB</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-0.3%</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-0.1%</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Times New Roman"/>
                          <a:ea typeface="Times New Roman"/>
                        </a:rPr>
                        <a:t>0.0%</a:t>
                      </a:r>
                      <a:endParaRPr lang="en-US" sz="16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Times New Roman"/>
                          <a:ea typeface="Times New Roman"/>
                        </a:rPr>
                        <a:t>0.1%</a:t>
                      </a:r>
                      <a:endParaRPr lang="en-US" sz="16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Times New Roman"/>
                          <a:ea typeface="Times New Roman"/>
                        </a:rPr>
                        <a:t>-0.1%</a:t>
                      </a:r>
                      <a:endParaRPr lang="en-US" sz="16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728783603"/>
              </p:ext>
            </p:extLst>
          </p:nvPr>
        </p:nvGraphicFramePr>
        <p:xfrm>
          <a:off x="457200" y="4572000"/>
          <a:ext cx="8458200" cy="975360"/>
        </p:xfrm>
        <a:graphic>
          <a:graphicData uri="http://schemas.openxmlformats.org/drawingml/2006/table">
            <a:tbl>
              <a:tblPr firstRow="1" firstCol="1" bandRow="1"/>
              <a:tblGrid>
                <a:gridCol w="1409700"/>
                <a:gridCol w="1409700"/>
                <a:gridCol w="1409700"/>
                <a:gridCol w="1409700"/>
                <a:gridCol w="1409700"/>
                <a:gridCol w="1409700"/>
              </a:tblGrid>
              <a:tr h="91440">
                <a:tc>
                  <a:txBody>
                    <a:bodyPr/>
                    <a:lstStyle/>
                    <a:p>
                      <a:pPr marL="0" marR="0" fontAlgn="auto" hangingPunct="1">
                        <a:spcBef>
                          <a:spcPts val="0"/>
                        </a:spcBef>
                        <a:spcAft>
                          <a:spcPts val="0"/>
                        </a:spcAft>
                        <a:tabLst>
                          <a:tab pos="228600" algn="l"/>
                          <a:tab pos="457200" algn="l"/>
                          <a:tab pos="685800" algn="l"/>
                          <a:tab pos="914400" algn="l"/>
                          <a:tab pos="457200" algn="l"/>
                        </a:tabLst>
                      </a:pPr>
                      <a:endParaRPr lang="en-US" sz="16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solidFill>
                            <a:srgbClr val="000000"/>
                          </a:solidFill>
                          <a:effectLst/>
                          <a:latin typeface="Times New Roman"/>
                          <a:ea typeface="Times New Roman"/>
                        </a:rPr>
                        <a:t>Class F</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solidFill>
                            <a:srgbClr val="000000"/>
                          </a:solidFill>
                          <a:effectLst/>
                          <a:latin typeface="Times New Roman"/>
                          <a:ea typeface="Times New Roman"/>
                        </a:rPr>
                        <a:t>Class B</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solidFill>
                            <a:srgbClr val="000000"/>
                          </a:solidFill>
                          <a:effectLst/>
                          <a:latin typeface="Times New Roman"/>
                          <a:ea typeface="Times New Roman"/>
                        </a:rPr>
                        <a:t>SC RGB444</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a:solidFill>
                            <a:srgbClr val="000000"/>
                          </a:solidFill>
                          <a:effectLst/>
                          <a:latin typeface="Times New Roman"/>
                          <a:ea typeface="Times New Roman"/>
                        </a:rPr>
                        <a:t>SC YUV444</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b="1" dirty="0" err="1">
                          <a:solidFill>
                            <a:srgbClr val="000000"/>
                          </a:solidFill>
                          <a:effectLst/>
                          <a:latin typeface="Times New Roman"/>
                          <a:ea typeface="Times New Roman"/>
                        </a:rPr>
                        <a:t>RangeExt</a:t>
                      </a:r>
                      <a:endParaRPr lang="en-US" sz="16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80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Times New Roman"/>
                          <a:ea typeface="Times New Roman"/>
                        </a:rPr>
                        <a:t>AI</a:t>
                      </a:r>
                      <a:endParaRPr lang="en-US" sz="16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-1.3%</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-0.6%</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-0.2%</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-0.6%</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-0.4%</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80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Times New Roman"/>
                          <a:ea typeface="Times New Roman"/>
                        </a:rPr>
                        <a:t>RA</a:t>
                      </a:r>
                      <a:endParaRPr lang="en-US" sz="16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-0.9%</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-0.5%</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-0.3%</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-0.6%</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-0.4%</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800">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LB</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-0.8%</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-0.5%</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-0.3%</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a:solidFill>
                            <a:srgbClr val="000000"/>
                          </a:solidFill>
                          <a:effectLst/>
                          <a:latin typeface="Times New Roman"/>
                          <a:ea typeface="Times New Roman"/>
                        </a:rPr>
                        <a:t>-0.7%</a:t>
                      </a:r>
                      <a:endParaRPr lang="en-US" sz="160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Times New Roman"/>
                          <a:ea typeface="Times New Roman"/>
                        </a:rPr>
                        <a:t>-0.4%</a:t>
                      </a:r>
                      <a:endParaRPr lang="en-US" sz="1600" dirty="0">
                        <a:effectLst/>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8279216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Rotation gains on lossy for screen content</a:t>
            </a:r>
            <a:endParaRPr lang="en-US" dirty="0"/>
          </a:p>
        </p:txBody>
      </p:sp>
      <p:sp>
        <p:nvSpPr>
          <p:cNvPr id="6" name="Content Placeholder 2"/>
          <p:cNvSpPr>
            <a:spLocks noGrp="1"/>
          </p:cNvSpPr>
          <p:nvPr>
            <p:ph idx="1"/>
          </p:nvPr>
        </p:nvSpPr>
        <p:spPr>
          <a:xfrm>
            <a:off x="163513" y="904108"/>
            <a:ext cx="8712200" cy="5314950"/>
          </a:xfrm>
        </p:spPr>
        <p:txBody>
          <a:bodyPr>
            <a:normAutofit/>
          </a:bodyPr>
          <a:lstStyle/>
          <a:p>
            <a:pPr hangingPunct="0">
              <a:lnSpc>
                <a:spcPct val="150000"/>
              </a:lnSpc>
            </a:pPr>
            <a:endParaRPr lang="en-CA" smtClean="0"/>
          </a:p>
          <a:p>
            <a:pPr hangingPunct="0">
              <a:lnSpc>
                <a:spcPct val="150000"/>
              </a:lnSpc>
            </a:pPr>
            <a:endParaRPr lang="en-CA" dirty="0" smtClean="0"/>
          </a:p>
        </p:txBody>
      </p:sp>
      <p:graphicFrame>
        <p:nvGraphicFramePr>
          <p:cNvPr id="3" name="Table 2"/>
          <p:cNvGraphicFramePr>
            <a:graphicFrameLocks noGrp="1"/>
          </p:cNvGraphicFramePr>
          <p:nvPr>
            <p:extLst>
              <p:ext uri="{D42A27DB-BD31-4B8C-83A1-F6EECF244321}">
                <p14:modId xmlns:p14="http://schemas.microsoft.com/office/powerpoint/2010/main" val="3470465628"/>
              </p:ext>
            </p:extLst>
          </p:nvPr>
        </p:nvGraphicFramePr>
        <p:xfrm>
          <a:off x="533400" y="1066800"/>
          <a:ext cx="8447091" cy="5579745"/>
        </p:xfrm>
        <a:graphic>
          <a:graphicData uri="http://schemas.openxmlformats.org/drawingml/2006/table">
            <a:tbl>
              <a:tblPr/>
              <a:tblGrid>
                <a:gridCol w="1012254"/>
                <a:gridCol w="826093"/>
                <a:gridCol w="826093"/>
                <a:gridCol w="826093"/>
                <a:gridCol w="826093"/>
                <a:gridCol w="826093"/>
                <a:gridCol w="826093"/>
                <a:gridCol w="826093"/>
                <a:gridCol w="826093"/>
                <a:gridCol w="826093"/>
              </a:tblGrid>
              <a:tr h="116205">
                <a:tc>
                  <a:txBody>
                    <a:bodyPr/>
                    <a:lstStyle/>
                    <a:p>
                      <a:pPr algn="l" fontAlgn="b"/>
                      <a:endParaRPr lang="en-US" sz="12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a:solidFill>
                            <a:srgbClr val="000000"/>
                          </a:solidFill>
                          <a:effectLst/>
                          <a:latin typeface="Arial"/>
                        </a:rPr>
                        <a:t>All Intra RExt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effectLst/>
                          <a:latin typeface="Arial"/>
                        </a:rPr>
                        <a:t>All Intra RExt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effectLst/>
                          <a:latin typeface="Arial"/>
                        </a:rPr>
                        <a:t>All Intra RExt Super-High-tier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12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12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effectLst/>
                          <a:latin typeface="Arial"/>
                        </a:rPr>
                        <a:t>-1.5%</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effectLst/>
                          <a:latin typeface="Arial"/>
                        </a:rPr>
                        <a:t>-1.7%</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-1.9%</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-1.4%</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-1.5%</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-1.7%</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-1.3%</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-1.4%</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12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dirty="0">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-2.2%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-2.2%</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-2.1%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-1.9%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-2.0%</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-1.9%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-1.7%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-1.7%</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-1.6%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-2.4%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-2.4%</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-2.2%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-2.2%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-2.4%</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-2.2%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-2.1%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-2.2%</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-2.0%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12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12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12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103%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61925">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2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2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r>
              <a:tr h="152400">
                <a:tc>
                  <a:txBody>
                    <a:bodyPr/>
                    <a:lstStyle/>
                    <a:p>
                      <a:pPr algn="l" fontAlgn="b"/>
                      <a:endParaRPr lang="en-US" sz="12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a:solidFill>
                            <a:srgbClr val="000000"/>
                          </a:solidFill>
                          <a:effectLst/>
                          <a:latin typeface="Arial"/>
                        </a:rPr>
                        <a:t>Random Access RExt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effectLst/>
                          <a:latin typeface="Arial"/>
                        </a:rPr>
                        <a:t>Random Access RExt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200" b="1"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200" b="1"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200" b="1" i="0" u="none" strike="noStrike">
                        <a:solidFill>
                          <a:srgbClr val="000000"/>
                        </a:solidFill>
                        <a:effectLst/>
                        <a:latin typeface="Arial"/>
                      </a:endParaRPr>
                    </a:p>
                  </a:txBody>
                  <a:tcPr marL="9525" marR="9525" marT="9525" marB="0" anchor="b">
                    <a:lnL>
                      <a:noFill/>
                    </a:lnL>
                    <a:lnR>
                      <a:noFill/>
                    </a:lnR>
                    <a:lnT>
                      <a:noFill/>
                    </a:lnT>
                    <a:lnB>
                      <a:noFill/>
                    </a:lnB>
                  </a:tcPr>
                </a:tc>
              </a:tr>
              <a:tr h="161925">
                <a:tc>
                  <a:txBody>
                    <a:bodyPr/>
                    <a:lstStyle/>
                    <a:p>
                      <a:pPr algn="l" fontAlgn="b"/>
                      <a:endParaRPr lang="en-US" sz="12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52400">
                <a:tc>
                  <a:txBody>
                    <a:bodyPr/>
                    <a:lstStyle/>
                    <a:p>
                      <a:pPr algn="l" fontAlgn="b"/>
                      <a:r>
                        <a:rPr lang="en-US" sz="12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-1.4%</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-0.9%</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-1.2%</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61925">
                <a:tc>
                  <a:txBody>
                    <a:bodyPr/>
                    <a:lstStyle/>
                    <a:p>
                      <a:pPr algn="l" fontAlgn="b"/>
                      <a:r>
                        <a:rPr lang="en-US" sz="12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61925">
                <a:tc>
                  <a:txBody>
                    <a:bodyPr/>
                    <a:lstStyle/>
                    <a:p>
                      <a:pPr algn="l" fontAlgn="b"/>
                      <a:r>
                        <a:rPr lang="en-US" sz="12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-1.6%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-1.5%</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-1.4%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-1.5%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-1.4%</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-1.3%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52400">
                <a:tc>
                  <a:txBody>
                    <a:bodyPr/>
                    <a:lstStyle/>
                    <a:p>
                      <a:pPr algn="l" fontAlgn="b"/>
                      <a:r>
                        <a:rPr lang="en-US" sz="12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-1.5%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-1.7%</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-1.4%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-1.4%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-1.6%</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-1.4%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61925">
                <a:tc>
                  <a:txBody>
                    <a:bodyPr/>
                    <a:lstStyle/>
                    <a:p>
                      <a:pPr algn="l" fontAlgn="b"/>
                      <a:r>
                        <a:rPr lang="en-US" sz="12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80808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808080"/>
                        </a:solidFill>
                        <a:effectLst/>
                        <a:latin typeface="Arial"/>
                      </a:endParaRPr>
                    </a:p>
                  </a:txBody>
                  <a:tcPr marL="9525" marR="9525" marT="9525" marB="0" anchor="b">
                    <a:lnL>
                      <a:noFill/>
                    </a:lnL>
                    <a:lnR>
                      <a:noFill/>
                    </a:lnR>
                    <a:lnT>
                      <a:noFill/>
                    </a:lnT>
                    <a:lnB>
                      <a:noFill/>
                    </a:lnB>
                  </a:tcPr>
                </a:tc>
              </a:tr>
              <a:tr h="152400">
                <a:tc>
                  <a:txBody>
                    <a:bodyPr/>
                    <a:lstStyle/>
                    <a:p>
                      <a:pPr algn="l" fontAlgn="b"/>
                      <a:r>
                        <a:rPr lang="en-US" sz="12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61925">
                <a:tc>
                  <a:txBody>
                    <a:bodyPr/>
                    <a:lstStyle/>
                    <a:p>
                      <a:pPr algn="l" fontAlgn="b"/>
                      <a:r>
                        <a:rPr lang="en-US" sz="12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61925">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61925">
                <a:tc>
                  <a:txBody>
                    <a:bodyPr/>
                    <a:lstStyle/>
                    <a:p>
                      <a:pPr algn="l" fontAlgn="b"/>
                      <a:endParaRPr lang="en-US" sz="12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a:solidFill>
                            <a:srgbClr val="000000"/>
                          </a:solidFill>
                          <a:effectLst/>
                          <a:latin typeface="Arial"/>
                        </a:rPr>
                        <a:t>Low delay B RExt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effectLst/>
                          <a:latin typeface="Arial"/>
                        </a:rPr>
                        <a:t>Low delay B RExt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200" b="1"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200" b="1"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200" b="1" i="0" u="none" strike="noStrike">
                        <a:solidFill>
                          <a:srgbClr val="000000"/>
                        </a:solidFill>
                        <a:effectLst/>
                        <a:latin typeface="Arial"/>
                      </a:endParaRPr>
                    </a:p>
                  </a:txBody>
                  <a:tcPr marL="9525" marR="9525" marT="9525" marB="0" anchor="b">
                    <a:lnL>
                      <a:noFill/>
                    </a:lnL>
                    <a:lnR>
                      <a:noFill/>
                    </a:lnR>
                    <a:lnT>
                      <a:noFill/>
                    </a:lnT>
                    <a:lnB>
                      <a:noFill/>
                    </a:lnB>
                  </a:tcPr>
                </a:tc>
              </a:tr>
              <a:tr h="161925">
                <a:tc>
                  <a:txBody>
                    <a:bodyPr/>
                    <a:lstStyle/>
                    <a:p>
                      <a:pPr algn="l" fontAlgn="b"/>
                      <a:endParaRPr lang="en-US" sz="12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52400">
                <a:tc>
                  <a:txBody>
                    <a:bodyPr/>
                    <a:lstStyle/>
                    <a:p>
                      <a:pPr algn="l" fontAlgn="b"/>
                      <a:r>
                        <a:rPr lang="en-US" sz="12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-0.8%</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-0.7%</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52400">
                <a:tc>
                  <a:txBody>
                    <a:bodyPr/>
                    <a:lstStyle/>
                    <a:p>
                      <a:pPr algn="l" fontAlgn="b"/>
                      <a:r>
                        <a:rPr lang="en-US" sz="12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52400">
                <a:tc>
                  <a:txBody>
                    <a:bodyPr/>
                    <a:lstStyle/>
                    <a:p>
                      <a:pPr algn="l" fontAlgn="b"/>
                      <a:r>
                        <a:rPr lang="en-US" sz="12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-0.8%</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-1.0%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-0.9%</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52400">
                <a:tc>
                  <a:txBody>
                    <a:bodyPr/>
                    <a:lstStyle/>
                    <a:p>
                      <a:pPr algn="l" fontAlgn="b"/>
                      <a:r>
                        <a:rPr lang="en-US" sz="12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-1.1%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-1.0%</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-1.0%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-1.0%</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-1.0%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61925">
                <a:tc>
                  <a:txBody>
                    <a:bodyPr/>
                    <a:lstStyle/>
                    <a:p>
                      <a:pPr algn="l" fontAlgn="b"/>
                      <a:r>
                        <a:rPr lang="en-US" sz="12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-0.3%</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80808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dirty="0">
                        <a:solidFill>
                          <a:srgbClr val="808080"/>
                        </a:solidFill>
                        <a:effectLst/>
                        <a:latin typeface="Arial"/>
                      </a:endParaRPr>
                    </a:p>
                  </a:txBody>
                  <a:tcPr marL="9525" marR="9525" marT="9525" marB="0" anchor="b">
                    <a:lnL>
                      <a:noFill/>
                    </a:lnL>
                    <a:lnR>
                      <a:noFill/>
                    </a:lnR>
                    <a:lnT>
                      <a:noFill/>
                    </a:lnT>
                    <a:lnB>
                      <a:noFill/>
                    </a:lnB>
                  </a:tcPr>
                </a:tc>
              </a:tr>
              <a:tr h="152400">
                <a:tc>
                  <a:txBody>
                    <a:bodyPr/>
                    <a:lstStyle/>
                    <a:p>
                      <a:pPr algn="l" fontAlgn="b"/>
                      <a:r>
                        <a:rPr lang="en-US" sz="12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effectLst/>
                          <a:latin typeface="Arial"/>
                        </a:rPr>
                        <a:t>103%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103%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200" b="0" i="0" u="none" strike="noStrike" dirty="0">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61925">
                <a:tc>
                  <a:txBody>
                    <a:bodyPr/>
                    <a:lstStyle/>
                    <a:p>
                      <a:pPr algn="l" fontAlgn="b"/>
                      <a:r>
                        <a:rPr lang="en-US" sz="12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effectLst/>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200" b="0" i="0" u="none" strike="noStrike" dirty="0">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200" b="0" i="0" u="none" strike="noStrike" dirty="0">
                        <a:solidFill>
                          <a:srgbClr val="000000"/>
                        </a:solidFill>
                        <a:effectLst/>
                        <a:latin typeface="Arial"/>
                      </a:endParaRPr>
                    </a:p>
                  </a:txBody>
                  <a:tcPr marL="9525" marR="9525" marT="9525" marB="0" anchor="b">
                    <a:lnL>
                      <a:noFill/>
                    </a:lnL>
                    <a:lnR>
                      <a:noFill/>
                    </a:lnR>
                    <a:lnT>
                      <a:noFill/>
                    </a:lnT>
                    <a:lnB>
                      <a:noFill/>
                    </a:lnB>
                  </a:tcPr>
                </a:tc>
              </a:tr>
            </a:tbl>
          </a:graphicData>
        </a:graphic>
      </p:graphicFrame>
    </p:spTree>
    <p:extLst>
      <p:ext uri="{BB962C8B-B14F-4D97-AF65-F5344CB8AC3E}">
        <p14:creationId xmlns:p14="http://schemas.microsoft.com/office/powerpoint/2010/main" val="36868815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Constant context gains on </a:t>
            </a:r>
            <a:r>
              <a:rPr lang="en-US" dirty="0" err="1" smtClean="0"/>
              <a:t>lossy</a:t>
            </a:r>
            <a:endParaRPr lang="en-US" dirty="0"/>
          </a:p>
        </p:txBody>
      </p:sp>
      <p:sp>
        <p:nvSpPr>
          <p:cNvPr id="6" name="Content Placeholder 2"/>
          <p:cNvSpPr>
            <a:spLocks noGrp="1"/>
          </p:cNvSpPr>
          <p:nvPr>
            <p:ph idx="1"/>
          </p:nvPr>
        </p:nvSpPr>
        <p:spPr>
          <a:xfrm>
            <a:off x="163513" y="904108"/>
            <a:ext cx="8712200" cy="5314950"/>
          </a:xfrm>
        </p:spPr>
        <p:txBody>
          <a:bodyPr>
            <a:normAutofit/>
          </a:bodyPr>
          <a:lstStyle/>
          <a:p>
            <a:pPr hangingPunct="0">
              <a:lnSpc>
                <a:spcPct val="150000"/>
              </a:lnSpc>
            </a:pPr>
            <a:endParaRPr lang="en-CA" smtClean="0"/>
          </a:p>
          <a:p>
            <a:pPr hangingPunct="0">
              <a:lnSpc>
                <a:spcPct val="150000"/>
              </a:lnSpc>
            </a:pPr>
            <a:endParaRPr lang="en-CA" dirty="0" smtClean="0"/>
          </a:p>
        </p:txBody>
      </p:sp>
      <p:graphicFrame>
        <p:nvGraphicFramePr>
          <p:cNvPr id="3" name="Table 2"/>
          <p:cNvGraphicFramePr>
            <a:graphicFrameLocks noGrp="1"/>
          </p:cNvGraphicFramePr>
          <p:nvPr>
            <p:extLst>
              <p:ext uri="{D42A27DB-BD31-4B8C-83A1-F6EECF244321}">
                <p14:modId xmlns:p14="http://schemas.microsoft.com/office/powerpoint/2010/main" val="1136468244"/>
              </p:ext>
            </p:extLst>
          </p:nvPr>
        </p:nvGraphicFramePr>
        <p:xfrm>
          <a:off x="533400" y="1066800"/>
          <a:ext cx="8447091" cy="5579745"/>
        </p:xfrm>
        <a:graphic>
          <a:graphicData uri="http://schemas.openxmlformats.org/drawingml/2006/table">
            <a:tbl>
              <a:tblPr/>
              <a:tblGrid>
                <a:gridCol w="1012254"/>
                <a:gridCol w="826093"/>
                <a:gridCol w="826093"/>
                <a:gridCol w="826093"/>
                <a:gridCol w="826093"/>
                <a:gridCol w="826093"/>
                <a:gridCol w="826093"/>
                <a:gridCol w="826093"/>
                <a:gridCol w="826093"/>
                <a:gridCol w="826093"/>
              </a:tblGrid>
              <a:tr h="116205">
                <a:tc>
                  <a:txBody>
                    <a:bodyPr/>
                    <a:lstStyle/>
                    <a:p>
                      <a:pPr algn="l" fontAlgn="b"/>
                      <a:endParaRPr lang="en-US" sz="12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a:solidFill>
                            <a:srgbClr val="000000"/>
                          </a:solidFill>
                          <a:effectLst/>
                          <a:latin typeface="Arial"/>
                        </a:rPr>
                        <a:t>All Intra RExt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effectLst/>
                          <a:latin typeface="Arial"/>
                        </a:rPr>
                        <a:t>All Intra RExt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effectLst/>
                          <a:latin typeface="Arial"/>
                        </a:rPr>
                        <a:t>All Intra RExt Super-High-tier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12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12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-0.7%</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-0.8%</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12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-1.3%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-1.0%</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-1.0%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-1.2%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-1.0%</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-1.0%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-1.1%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-1.0%</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-1.0%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-0.6%</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-0.6%</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-0.7%</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12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12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effectLst/>
                          <a:latin typeface="Arial"/>
                        </a:rPr>
                        <a:t>103%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12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103%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61925">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2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2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r>
              <a:tr h="152400">
                <a:tc>
                  <a:txBody>
                    <a:bodyPr/>
                    <a:lstStyle/>
                    <a:p>
                      <a:pPr algn="l" fontAlgn="b"/>
                      <a:endParaRPr lang="en-US" sz="12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a:solidFill>
                            <a:srgbClr val="000000"/>
                          </a:solidFill>
                          <a:effectLst/>
                          <a:latin typeface="Arial"/>
                        </a:rPr>
                        <a:t>Random Access RExt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effectLst/>
                          <a:latin typeface="Arial"/>
                        </a:rPr>
                        <a:t>Random Access RExt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200" b="1"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200" b="1"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200" b="1" i="0" u="none" strike="noStrike">
                        <a:solidFill>
                          <a:srgbClr val="000000"/>
                        </a:solidFill>
                        <a:effectLst/>
                        <a:latin typeface="Arial"/>
                      </a:endParaRPr>
                    </a:p>
                  </a:txBody>
                  <a:tcPr marL="9525" marR="9525" marT="9525" marB="0" anchor="b">
                    <a:lnL>
                      <a:noFill/>
                    </a:lnL>
                    <a:lnR>
                      <a:noFill/>
                    </a:lnR>
                    <a:lnT>
                      <a:noFill/>
                    </a:lnT>
                    <a:lnB>
                      <a:noFill/>
                    </a:lnB>
                  </a:tcPr>
                </a:tc>
              </a:tr>
              <a:tr h="161925">
                <a:tc>
                  <a:txBody>
                    <a:bodyPr/>
                    <a:lstStyle/>
                    <a:p>
                      <a:pPr algn="l" fontAlgn="b"/>
                      <a:endParaRPr lang="en-US" sz="12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52400">
                <a:tc>
                  <a:txBody>
                    <a:bodyPr/>
                    <a:lstStyle/>
                    <a:p>
                      <a:pPr algn="l" fontAlgn="b"/>
                      <a:r>
                        <a:rPr lang="en-US" sz="12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-0.4%</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-0.4%</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61925">
                <a:tc>
                  <a:txBody>
                    <a:bodyPr/>
                    <a:lstStyle/>
                    <a:p>
                      <a:pPr algn="l" fontAlgn="b"/>
                      <a:r>
                        <a:rPr lang="en-US" sz="12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61925">
                <a:tc>
                  <a:txBody>
                    <a:bodyPr/>
                    <a:lstStyle/>
                    <a:p>
                      <a:pPr algn="l" fontAlgn="b"/>
                      <a:r>
                        <a:rPr lang="en-US" sz="12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-0.5%</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-0.7%</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52400">
                <a:tc>
                  <a:txBody>
                    <a:bodyPr/>
                    <a:lstStyle/>
                    <a:p>
                      <a:pPr algn="l" fontAlgn="b"/>
                      <a:r>
                        <a:rPr lang="en-US" sz="12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61925">
                <a:tc>
                  <a:txBody>
                    <a:bodyPr/>
                    <a:lstStyle/>
                    <a:p>
                      <a:pPr algn="l" fontAlgn="b"/>
                      <a:r>
                        <a:rPr lang="en-US" sz="12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80808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808080"/>
                        </a:solidFill>
                        <a:effectLst/>
                        <a:latin typeface="Arial"/>
                      </a:endParaRPr>
                    </a:p>
                  </a:txBody>
                  <a:tcPr marL="9525" marR="9525" marT="9525" marB="0" anchor="b">
                    <a:lnL>
                      <a:noFill/>
                    </a:lnL>
                    <a:lnR>
                      <a:noFill/>
                    </a:lnR>
                    <a:lnT>
                      <a:noFill/>
                    </a:lnT>
                    <a:lnB>
                      <a:noFill/>
                    </a:lnB>
                  </a:tcPr>
                </a:tc>
              </a:tr>
              <a:tr h="152400">
                <a:tc>
                  <a:txBody>
                    <a:bodyPr/>
                    <a:lstStyle/>
                    <a:p>
                      <a:pPr algn="l" fontAlgn="b"/>
                      <a:r>
                        <a:rPr lang="en-US" sz="12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effectLst/>
                          <a:latin typeface="Arial"/>
                        </a:rPr>
                        <a:t>96%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97%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61925">
                <a:tc>
                  <a:txBody>
                    <a:bodyPr/>
                    <a:lstStyle/>
                    <a:p>
                      <a:pPr algn="l" fontAlgn="b"/>
                      <a:r>
                        <a:rPr lang="en-US" sz="12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effectLst/>
                          <a:latin typeface="Arial"/>
                        </a:rPr>
                        <a:t>103%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61925">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61925">
                <a:tc>
                  <a:txBody>
                    <a:bodyPr/>
                    <a:lstStyle/>
                    <a:p>
                      <a:pPr algn="l" fontAlgn="b"/>
                      <a:endParaRPr lang="en-US" sz="12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a:solidFill>
                            <a:srgbClr val="000000"/>
                          </a:solidFill>
                          <a:effectLst/>
                          <a:latin typeface="Arial"/>
                        </a:rPr>
                        <a:t>Low delay B RExt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effectLst/>
                          <a:latin typeface="Arial"/>
                        </a:rPr>
                        <a:t>Low delay B RExt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200" b="1"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200" b="1"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200" b="1" i="0" u="none" strike="noStrike">
                        <a:solidFill>
                          <a:srgbClr val="000000"/>
                        </a:solidFill>
                        <a:effectLst/>
                        <a:latin typeface="Arial"/>
                      </a:endParaRPr>
                    </a:p>
                  </a:txBody>
                  <a:tcPr marL="9525" marR="9525" marT="9525" marB="0" anchor="b">
                    <a:lnL>
                      <a:noFill/>
                    </a:lnL>
                    <a:lnR>
                      <a:noFill/>
                    </a:lnR>
                    <a:lnT>
                      <a:noFill/>
                    </a:lnT>
                    <a:lnB>
                      <a:noFill/>
                    </a:lnB>
                  </a:tcPr>
                </a:tc>
              </a:tr>
              <a:tr h="161925">
                <a:tc>
                  <a:txBody>
                    <a:bodyPr/>
                    <a:lstStyle/>
                    <a:p>
                      <a:pPr algn="l" fontAlgn="b"/>
                      <a:endParaRPr lang="en-US" sz="12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52400">
                <a:tc>
                  <a:txBody>
                    <a:bodyPr/>
                    <a:lstStyle/>
                    <a:p>
                      <a:pPr algn="l" fontAlgn="b"/>
                      <a:r>
                        <a:rPr lang="en-US" sz="12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0.5%</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52400">
                <a:tc>
                  <a:txBody>
                    <a:bodyPr/>
                    <a:lstStyle/>
                    <a:p>
                      <a:pPr algn="l" fontAlgn="b"/>
                      <a:r>
                        <a:rPr lang="en-US" sz="12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52400">
                <a:tc>
                  <a:txBody>
                    <a:bodyPr/>
                    <a:lstStyle/>
                    <a:p>
                      <a:pPr algn="l" fontAlgn="b"/>
                      <a:r>
                        <a:rPr lang="en-US" sz="12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-0.4%</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-0.6%</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52400">
                <a:tc>
                  <a:txBody>
                    <a:bodyPr/>
                    <a:lstStyle/>
                    <a:p>
                      <a:pPr algn="l" fontAlgn="b"/>
                      <a:r>
                        <a:rPr lang="en-US" sz="12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61925">
                <a:tc>
                  <a:txBody>
                    <a:bodyPr/>
                    <a:lstStyle/>
                    <a:p>
                      <a:pPr algn="l" fontAlgn="b"/>
                      <a:r>
                        <a:rPr lang="en-US" sz="12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0.2%</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80808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808080"/>
                        </a:solidFill>
                        <a:effectLst/>
                        <a:latin typeface="Arial"/>
                      </a:endParaRPr>
                    </a:p>
                  </a:txBody>
                  <a:tcPr marL="9525" marR="9525" marT="9525" marB="0" anchor="b">
                    <a:lnL>
                      <a:noFill/>
                    </a:lnL>
                    <a:lnR>
                      <a:noFill/>
                    </a:lnR>
                    <a:lnT>
                      <a:noFill/>
                    </a:lnT>
                    <a:lnB>
                      <a:noFill/>
                    </a:lnB>
                  </a:tcPr>
                </a:tc>
              </a:tr>
              <a:tr h="152400">
                <a:tc>
                  <a:txBody>
                    <a:bodyPr/>
                    <a:lstStyle/>
                    <a:p>
                      <a:pPr algn="l" fontAlgn="b"/>
                      <a:r>
                        <a:rPr lang="en-US" sz="12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effectLst/>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61925">
                <a:tc>
                  <a:txBody>
                    <a:bodyPr/>
                    <a:lstStyle/>
                    <a:p>
                      <a:pPr algn="l" fontAlgn="b"/>
                      <a:r>
                        <a:rPr lang="en-US" sz="12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effectLst/>
                          <a:latin typeface="Arial"/>
                        </a:rPr>
                        <a:t>105%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104%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200" b="0" i="0" u="none" strike="noStrike" dirty="0">
                        <a:solidFill>
                          <a:srgbClr val="000000"/>
                        </a:solidFill>
                        <a:effectLst/>
                        <a:latin typeface="Arial"/>
                      </a:endParaRPr>
                    </a:p>
                  </a:txBody>
                  <a:tcPr marL="9525" marR="9525" marT="9525" marB="0" anchor="b">
                    <a:lnL>
                      <a:noFill/>
                    </a:lnL>
                    <a:lnR>
                      <a:noFill/>
                    </a:lnR>
                    <a:lnT>
                      <a:noFill/>
                    </a:lnT>
                    <a:lnB>
                      <a:noFill/>
                    </a:lnB>
                  </a:tcPr>
                </a:tc>
              </a:tr>
            </a:tbl>
          </a:graphicData>
        </a:graphic>
      </p:graphicFrame>
    </p:spTree>
    <p:extLst>
      <p:ext uri="{BB962C8B-B14F-4D97-AF65-F5344CB8AC3E}">
        <p14:creationId xmlns:p14="http://schemas.microsoft.com/office/powerpoint/2010/main" val="35275897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Combination gains</a:t>
            </a:r>
            <a:endParaRPr lang="en-US" dirty="0"/>
          </a:p>
        </p:txBody>
      </p:sp>
      <p:sp>
        <p:nvSpPr>
          <p:cNvPr id="6" name="Content Placeholder 2"/>
          <p:cNvSpPr>
            <a:spLocks noGrp="1"/>
          </p:cNvSpPr>
          <p:nvPr>
            <p:ph idx="1"/>
          </p:nvPr>
        </p:nvSpPr>
        <p:spPr>
          <a:xfrm>
            <a:off x="163513" y="904108"/>
            <a:ext cx="8712200" cy="5314950"/>
          </a:xfrm>
        </p:spPr>
        <p:txBody>
          <a:bodyPr>
            <a:normAutofit/>
          </a:bodyPr>
          <a:lstStyle/>
          <a:p>
            <a:pPr hangingPunct="0">
              <a:lnSpc>
                <a:spcPct val="150000"/>
              </a:lnSpc>
            </a:pPr>
            <a:endParaRPr lang="en-CA" smtClean="0"/>
          </a:p>
          <a:p>
            <a:pPr hangingPunct="0">
              <a:lnSpc>
                <a:spcPct val="150000"/>
              </a:lnSpc>
            </a:pPr>
            <a:endParaRPr lang="en-CA" dirty="0" smtClean="0"/>
          </a:p>
        </p:txBody>
      </p:sp>
      <p:graphicFrame>
        <p:nvGraphicFramePr>
          <p:cNvPr id="3" name="Table 2"/>
          <p:cNvGraphicFramePr>
            <a:graphicFrameLocks noGrp="1"/>
          </p:cNvGraphicFramePr>
          <p:nvPr>
            <p:extLst>
              <p:ext uri="{D42A27DB-BD31-4B8C-83A1-F6EECF244321}">
                <p14:modId xmlns:p14="http://schemas.microsoft.com/office/powerpoint/2010/main" val="3307341721"/>
              </p:ext>
            </p:extLst>
          </p:nvPr>
        </p:nvGraphicFramePr>
        <p:xfrm>
          <a:off x="533400" y="1066800"/>
          <a:ext cx="8447091" cy="5579745"/>
        </p:xfrm>
        <a:graphic>
          <a:graphicData uri="http://schemas.openxmlformats.org/drawingml/2006/table">
            <a:tbl>
              <a:tblPr/>
              <a:tblGrid>
                <a:gridCol w="1012254"/>
                <a:gridCol w="826093"/>
                <a:gridCol w="826093"/>
                <a:gridCol w="826093"/>
                <a:gridCol w="826093"/>
                <a:gridCol w="826093"/>
                <a:gridCol w="826093"/>
                <a:gridCol w="826093"/>
                <a:gridCol w="826093"/>
                <a:gridCol w="826093"/>
              </a:tblGrid>
              <a:tr h="116205">
                <a:tc>
                  <a:txBody>
                    <a:bodyPr/>
                    <a:lstStyle/>
                    <a:p>
                      <a:pPr algn="l" fontAlgn="b"/>
                      <a:endParaRPr lang="en-US" sz="12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a:solidFill>
                            <a:srgbClr val="000000"/>
                          </a:solidFill>
                          <a:effectLst/>
                          <a:latin typeface="Arial"/>
                        </a:rPr>
                        <a:t>All Intra RExt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effectLst/>
                          <a:latin typeface="Arial"/>
                        </a:rPr>
                        <a:t>All Intra RExt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effectLst/>
                          <a:latin typeface="Arial"/>
                        </a:rPr>
                        <a:t>All Intra RExt Super-High-tier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12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12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-2.1%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-2.1%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-2.1%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-2.0%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-2.2%</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-2.0%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-2.1%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12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-2.8%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-2.6%</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-2.5%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-2.6%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-2.5%</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-2.3%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-2.3%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-2.2%</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-2.1%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12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-2.7%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-2.6%</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-2.3%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-2.6%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-2.7%</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-2.4%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-2.5%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-2.6%</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-2.3%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12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12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12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103%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61925">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2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200" b="0" i="0" u="none" strike="noStrike">
                          <a:solidFill>
                            <a:srgbClr val="000000"/>
                          </a:solidFill>
                          <a:effectLst/>
                          <a:latin typeface="Arial"/>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r>
              <a:tr h="152400">
                <a:tc>
                  <a:txBody>
                    <a:bodyPr/>
                    <a:lstStyle/>
                    <a:p>
                      <a:pPr algn="l" fontAlgn="b"/>
                      <a:endParaRPr lang="en-US" sz="12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a:solidFill>
                            <a:srgbClr val="000000"/>
                          </a:solidFill>
                          <a:effectLst/>
                          <a:latin typeface="Arial"/>
                        </a:rPr>
                        <a:t>Random Access RExt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effectLst/>
                          <a:latin typeface="Arial"/>
                        </a:rPr>
                        <a:t>Random Access RExt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200" b="1"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200" b="1"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200" b="1" i="0" u="none" strike="noStrike">
                        <a:solidFill>
                          <a:srgbClr val="000000"/>
                        </a:solidFill>
                        <a:effectLst/>
                        <a:latin typeface="Arial"/>
                      </a:endParaRPr>
                    </a:p>
                  </a:txBody>
                  <a:tcPr marL="9525" marR="9525" marT="9525" marB="0" anchor="b">
                    <a:lnL>
                      <a:noFill/>
                    </a:lnL>
                    <a:lnR>
                      <a:noFill/>
                    </a:lnR>
                    <a:lnT>
                      <a:noFill/>
                    </a:lnT>
                    <a:lnB>
                      <a:noFill/>
                    </a:lnB>
                  </a:tcPr>
                </a:tc>
              </a:tr>
              <a:tr h="161925">
                <a:tc>
                  <a:txBody>
                    <a:bodyPr/>
                    <a:lstStyle/>
                    <a:p>
                      <a:pPr algn="l" fontAlgn="b"/>
                      <a:endParaRPr lang="en-US" sz="12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52400">
                <a:tc>
                  <a:txBody>
                    <a:bodyPr/>
                    <a:lstStyle/>
                    <a:p>
                      <a:pPr algn="l" fontAlgn="b"/>
                      <a:r>
                        <a:rPr lang="en-US" sz="12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-1.4%</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-1.4%</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-1.4%</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-1.4%</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-1.4%</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61925">
                <a:tc>
                  <a:txBody>
                    <a:bodyPr/>
                    <a:lstStyle/>
                    <a:p>
                      <a:pPr algn="l" fontAlgn="b"/>
                      <a:r>
                        <a:rPr lang="en-US" sz="12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61925">
                <a:tc>
                  <a:txBody>
                    <a:bodyPr/>
                    <a:lstStyle/>
                    <a:p>
                      <a:pPr algn="l" fontAlgn="b"/>
                      <a:r>
                        <a:rPr lang="en-US" sz="12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-2.1%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-1.8%</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-1.7%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-1.9%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-1.6%</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-1.6%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52400">
                <a:tc>
                  <a:txBody>
                    <a:bodyPr/>
                    <a:lstStyle/>
                    <a:p>
                      <a:pPr algn="l" fontAlgn="b"/>
                      <a:r>
                        <a:rPr lang="en-US" sz="12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-1.9%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-1.9%</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-1.6%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-1.7%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-1.7%</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-1.4%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61925">
                <a:tc>
                  <a:txBody>
                    <a:bodyPr/>
                    <a:lstStyle/>
                    <a:p>
                      <a:pPr algn="l" fontAlgn="b"/>
                      <a:r>
                        <a:rPr lang="en-US" sz="12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80808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808080"/>
                        </a:solidFill>
                        <a:effectLst/>
                        <a:latin typeface="Arial"/>
                      </a:endParaRPr>
                    </a:p>
                  </a:txBody>
                  <a:tcPr marL="9525" marR="9525" marT="9525" marB="0" anchor="b">
                    <a:lnL>
                      <a:noFill/>
                    </a:lnL>
                    <a:lnR>
                      <a:noFill/>
                    </a:lnR>
                    <a:lnT>
                      <a:noFill/>
                    </a:lnT>
                    <a:lnB>
                      <a:noFill/>
                    </a:lnB>
                  </a:tcPr>
                </a:tc>
              </a:tr>
              <a:tr h="152400">
                <a:tc>
                  <a:txBody>
                    <a:bodyPr/>
                    <a:lstStyle/>
                    <a:p>
                      <a:pPr algn="l" fontAlgn="b"/>
                      <a:r>
                        <a:rPr lang="en-US" sz="12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effectLst/>
                          <a:latin typeface="Arial"/>
                        </a:rPr>
                        <a:t>97%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61925">
                <a:tc>
                  <a:txBody>
                    <a:bodyPr/>
                    <a:lstStyle/>
                    <a:p>
                      <a:pPr algn="l" fontAlgn="b"/>
                      <a:r>
                        <a:rPr lang="en-US" sz="12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effectLst/>
                          <a:latin typeface="Arial"/>
                        </a:rPr>
                        <a:t>103%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102%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61925">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61925">
                <a:tc>
                  <a:txBody>
                    <a:bodyPr/>
                    <a:lstStyle/>
                    <a:p>
                      <a:pPr algn="l" fontAlgn="b"/>
                      <a:endParaRPr lang="en-US" sz="12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a:solidFill>
                            <a:srgbClr val="000000"/>
                          </a:solidFill>
                          <a:effectLst/>
                          <a:latin typeface="Arial"/>
                        </a:rPr>
                        <a:t>Low delay B RExt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effectLst/>
                          <a:latin typeface="Arial"/>
                        </a:rPr>
                        <a:t>Low delay B RExt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200" b="1"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200" b="1"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200" b="1" i="0" u="none" strike="noStrike">
                        <a:solidFill>
                          <a:srgbClr val="000000"/>
                        </a:solidFill>
                        <a:effectLst/>
                        <a:latin typeface="Arial"/>
                      </a:endParaRPr>
                    </a:p>
                  </a:txBody>
                  <a:tcPr marL="9525" marR="9525" marT="9525" marB="0" anchor="b">
                    <a:lnL>
                      <a:noFill/>
                    </a:lnL>
                    <a:lnR>
                      <a:noFill/>
                    </a:lnR>
                    <a:lnT>
                      <a:noFill/>
                    </a:lnT>
                    <a:lnB>
                      <a:noFill/>
                    </a:lnB>
                  </a:tcPr>
                </a:tc>
              </a:tr>
              <a:tr h="161925">
                <a:tc>
                  <a:txBody>
                    <a:bodyPr/>
                    <a:lstStyle/>
                    <a:p>
                      <a:pPr algn="l" fontAlgn="b"/>
                      <a:endParaRPr lang="en-US" sz="12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52400">
                <a:tc>
                  <a:txBody>
                    <a:bodyPr/>
                    <a:lstStyle/>
                    <a:p>
                      <a:pPr algn="l" fontAlgn="b"/>
                      <a:r>
                        <a:rPr lang="en-US" sz="12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-1.2%</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52400">
                <a:tc>
                  <a:txBody>
                    <a:bodyPr/>
                    <a:lstStyle/>
                    <a:p>
                      <a:pPr algn="l" fontAlgn="b"/>
                      <a:r>
                        <a:rPr lang="en-US" sz="12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52400">
                <a:tc>
                  <a:txBody>
                    <a:bodyPr/>
                    <a:lstStyle/>
                    <a:p>
                      <a:pPr algn="l" fontAlgn="b"/>
                      <a:r>
                        <a:rPr lang="en-US" sz="12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-1.6%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-1.3%</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-1.3%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-1.9%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-1.7%</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-1.6%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52400">
                <a:tc>
                  <a:txBody>
                    <a:bodyPr/>
                    <a:lstStyle/>
                    <a:p>
                      <a:pPr algn="l" fontAlgn="b"/>
                      <a:r>
                        <a:rPr lang="en-US" sz="12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-0.8%</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-0.9%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-1.1%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-1.1%</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-1.1%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61925">
                <a:tc>
                  <a:txBody>
                    <a:bodyPr/>
                    <a:lstStyle/>
                    <a:p>
                      <a:pPr algn="l" fontAlgn="b"/>
                      <a:r>
                        <a:rPr lang="en-US" sz="12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0.2%</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808080"/>
                        </a:solidFill>
                        <a:effectLst/>
                        <a:latin typeface="Arial"/>
                      </a:endParaRPr>
                    </a:p>
                  </a:txBody>
                  <a:tcPr marL="9525" marR="9525" marT="9525" marB="0" anchor="b">
                    <a:lnL>
                      <a:noFill/>
                    </a:lnL>
                    <a:lnR>
                      <a:noFill/>
                    </a:lnR>
                    <a:lnT>
                      <a:noFill/>
                    </a:lnT>
                    <a:lnB>
                      <a:noFill/>
                    </a:lnB>
                  </a:tcPr>
                </a:tc>
                <a:tc>
                  <a:txBody>
                    <a:bodyPr/>
                    <a:lstStyle/>
                    <a:p>
                      <a:pPr algn="ctr" fontAlgn="b"/>
                      <a:endParaRPr lang="en-US" sz="1200" b="0" i="0" u="none" strike="noStrike">
                        <a:solidFill>
                          <a:srgbClr val="808080"/>
                        </a:solidFill>
                        <a:effectLst/>
                        <a:latin typeface="Arial"/>
                      </a:endParaRPr>
                    </a:p>
                  </a:txBody>
                  <a:tcPr marL="9525" marR="9525" marT="9525" marB="0" anchor="b">
                    <a:lnL>
                      <a:noFill/>
                    </a:lnL>
                    <a:lnR>
                      <a:noFill/>
                    </a:lnR>
                    <a:lnT>
                      <a:noFill/>
                    </a:lnT>
                    <a:lnB>
                      <a:noFill/>
                    </a:lnB>
                  </a:tcPr>
                </a:tc>
              </a:tr>
              <a:tr h="152400">
                <a:tc>
                  <a:txBody>
                    <a:bodyPr/>
                    <a:lstStyle/>
                    <a:p>
                      <a:pPr algn="l" fontAlgn="b"/>
                      <a:r>
                        <a:rPr lang="en-US" sz="12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l"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r>
              <a:tr h="161925">
                <a:tc>
                  <a:txBody>
                    <a:bodyPr/>
                    <a:lstStyle/>
                    <a:p>
                      <a:pPr algn="l" fontAlgn="b"/>
                      <a:r>
                        <a:rPr lang="en-US" sz="12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effectLst/>
                          <a:latin typeface="Arial"/>
                        </a:rPr>
                        <a:t>105%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rPr>
                        <a:t>104%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r>
                        <a:rPr lang="en-US" sz="1200" b="0" i="0" u="none" strike="noStrike">
                          <a:solidFill>
                            <a:srgbClr val="000000"/>
                          </a:solidFill>
                          <a:effectLst/>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200" b="0" i="0" u="none" strike="noStrike">
                        <a:solidFill>
                          <a:srgbClr val="000000"/>
                        </a:solidFill>
                        <a:effectLst/>
                        <a:latin typeface="Arial"/>
                      </a:endParaRPr>
                    </a:p>
                  </a:txBody>
                  <a:tcPr marL="9525" marR="9525" marT="9525" marB="0" anchor="b">
                    <a:lnL>
                      <a:noFill/>
                    </a:lnL>
                    <a:lnR>
                      <a:noFill/>
                    </a:lnR>
                    <a:lnT>
                      <a:noFill/>
                    </a:lnT>
                    <a:lnB>
                      <a:noFill/>
                    </a:lnB>
                  </a:tcPr>
                </a:tc>
                <a:tc>
                  <a:txBody>
                    <a:bodyPr/>
                    <a:lstStyle/>
                    <a:p>
                      <a:pPr algn="l" fontAlgn="b"/>
                      <a:endParaRPr lang="en-US" sz="1200" b="0" i="0" u="none" strike="noStrike" dirty="0">
                        <a:solidFill>
                          <a:srgbClr val="000000"/>
                        </a:solidFill>
                        <a:effectLst/>
                        <a:latin typeface="Arial"/>
                      </a:endParaRPr>
                    </a:p>
                  </a:txBody>
                  <a:tcPr marL="9525" marR="9525" marT="9525" marB="0" anchor="b">
                    <a:lnL>
                      <a:noFill/>
                    </a:lnL>
                    <a:lnR>
                      <a:noFill/>
                    </a:lnR>
                    <a:lnT>
                      <a:noFill/>
                    </a:lnT>
                    <a:lnB>
                      <a:noFill/>
                    </a:lnB>
                  </a:tcPr>
                </a:tc>
              </a:tr>
            </a:tbl>
          </a:graphicData>
        </a:graphic>
      </p:graphicFrame>
    </p:spTree>
    <p:extLst>
      <p:ext uri="{BB962C8B-B14F-4D97-AF65-F5344CB8AC3E}">
        <p14:creationId xmlns:p14="http://schemas.microsoft.com/office/powerpoint/2010/main" val="3527589750"/>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8724</TotalTime>
  <Words>1775</Words>
  <Application>Microsoft Office PowerPoint</Application>
  <PresentationFormat>On-screen Show (4:3)</PresentationFormat>
  <Paragraphs>724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JCTVC-D257</vt:lpstr>
      <vt:lpstr>RCE2 Test B.1: Residue rotation and significance map context  JCTVC-N0044</vt:lpstr>
      <vt:lpstr>Introduction</vt:lpstr>
      <vt:lpstr>Residue rotation</vt:lpstr>
      <vt:lpstr>Constant context for significance map</vt:lpstr>
      <vt:lpstr>Rotation gains on lossless for all types of content</vt:lpstr>
      <vt:lpstr>Gains are additive with constant context</vt:lpstr>
      <vt:lpstr>Rotation gains on lossy for screen content</vt:lpstr>
      <vt:lpstr>Constant context gains on lossy</vt:lpstr>
      <vt:lpstr>Combination gains</vt:lpstr>
      <vt:lpstr>Conclusions</vt:lpstr>
      <vt:lpstr>RCE2 Test B.1: Residue rotation and significance map context  JCTVC-N0044</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Qualcomm User</cp:lastModifiedBy>
  <cp:revision>233</cp:revision>
  <dcterms:created xsi:type="dcterms:W3CDTF">2011-12-07T01:29:30Z</dcterms:created>
  <dcterms:modified xsi:type="dcterms:W3CDTF">2013-07-09T21:08:58Z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855509636</vt:i4>
  </property>
  <property fmtid="{D5CDD505-2E9C-101B-9397-08002B2CF9AE}" pid="3" name="_NewReviewCycle">
    <vt:lpwstr/>
  </property>
  <property fmtid="{D5CDD505-2E9C-101B-9397-08002B2CF9AE}" pid="4" name="_EmailSubject">
    <vt:lpwstr>low qp spreadsheet</vt:lpwstr>
  </property>
  <property fmtid="{D5CDD505-2E9C-101B-9397-08002B2CF9AE}" pid="5" name="_AuthorEmail">
    <vt:lpwstr>vseregin@qualcomm.com</vt:lpwstr>
  </property>
  <property fmtid="{D5CDD505-2E9C-101B-9397-08002B2CF9AE}" pid="6" name="_AuthorEmailDisplayName">
    <vt:lpwstr>Seregin, Vadim</vt:lpwstr>
  </property>
</Properties>
</file>