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78" r:id="rId3"/>
    <p:sldId id="281" r:id="rId4"/>
    <p:sldId id="277" r:id="rId5"/>
    <p:sldId id="274" r:id="rId6"/>
    <p:sldId id="28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78"/>
            <p14:sldId id="281"/>
            <p14:sldId id="277"/>
            <p14:sldId id="274"/>
            <p14:sldId id="28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6/20/2013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9.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a:t>Restriction on the </a:t>
            </a:r>
            <a:r>
              <a:rPr lang="en-CA" b="1" dirty="0" smtClean="0"/>
              <a:t>Residual DPCM </a:t>
            </a:r>
            <a:r>
              <a:rPr lang="en-CA" b="1" dirty="0"/>
              <a:t>block size</a:t>
            </a:r>
            <a:r>
              <a:rPr lang="en-CA" b="1" dirty="0" smtClean="0"/>
              <a:t/>
            </a:r>
            <a:br>
              <a:rPr lang="en-CA" b="1" dirty="0" smtClean="0"/>
            </a:br>
            <a:r>
              <a:rPr lang="en-CA" b="1" dirty="0" smtClean="0"/>
              <a:t/>
            </a:r>
            <a:br>
              <a:rPr lang="en-CA" b="1" dirty="0" smtClean="0"/>
            </a:br>
            <a:r>
              <a:rPr lang="en-CA" b="1" dirty="0" smtClean="0"/>
              <a:t>JCTVC-N0042</a:t>
            </a:r>
            <a:endParaRPr lang="en-US" dirty="0"/>
          </a:p>
        </p:txBody>
      </p:sp>
      <p:sp>
        <p:nvSpPr>
          <p:cNvPr id="3" name="Subtitle 2"/>
          <p:cNvSpPr>
            <a:spLocks noGrp="1"/>
          </p:cNvSpPr>
          <p:nvPr>
            <p:ph type="subTitle" idx="1"/>
          </p:nvPr>
        </p:nvSpPr>
        <p:spPr>
          <a:xfrm>
            <a:off x="2362200" y="5715000"/>
            <a:ext cx="4485446" cy="364390"/>
          </a:xfrm>
        </p:spPr>
        <p:txBody>
          <a:bodyPr/>
          <a:lstStyle/>
          <a:p>
            <a:pPr hangingPunct="0"/>
            <a:r>
              <a:rPr lang="en-US" sz="1800" dirty="0" smtClean="0"/>
              <a:t>Joel Sole, Rajan Joshi, Marta Karczewicz</a:t>
            </a:r>
            <a:endParaRPr lang="en-US" sz="1800"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pPr hangingPunct="0"/>
            <a:endParaRPr lang="en-CA" dirty="0" smtClean="0"/>
          </a:p>
          <a:p>
            <a:pPr hangingPunct="0"/>
            <a:r>
              <a:rPr lang="en-CA" dirty="0"/>
              <a:t>Residual DPCM </a:t>
            </a:r>
            <a:r>
              <a:rPr lang="en-CA" dirty="0" smtClean="0"/>
              <a:t>introduces a linear transformation of the lossless residue</a:t>
            </a:r>
          </a:p>
          <a:p>
            <a:pPr lvl="1" hangingPunct="0"/>
            <a:r>
              <a:rPr lang="en-CA" dirty="0" smtClean="0"/>
              <a:t>For example, for the vertical </a:t>
            </a:r>
            <a:r>
              <a:rPr lang="en-CA" dirty="0"/>
              <a:t>intra </a:t>
            </a:r>
            <a:r>
              <a:rPr lang="en-CA" dirty="0" smtClean="0"/>
              <a:t>mode, </a:t>
            </a:r>
            <a:r>
              <a:rPr lang="en-CA" dirty="0"/>
              <a:t>the decoder derives the residue </a:t>
            </a:r>
            <a:r>
              <a:rPr lang="en-CA" i="1" dirty="0"/>
              <a:t>r </a:t>
            </a:r>
            <a:r>
              <a:rPr lang="en-CA" dirty="0"/>
              <a:t>by</a:t>
            </a:r>
            <a:endParaRPr lang="en-CA" dirty="0" smtClean="0"/>
          </a:p>
          <a:p>
            <a:pPr lvl="1" hangingPunct="0"/>
            <a:endParaRPr lang="en-CA" dirty="0" smtClean="0"/>
          </a:p>
          <a:p>
            <a:pPr lvl="1" hangingPunct="0"/>
            <a:endParaRPr lang="en-CA" dirty="0" smtClean="0"/>
          </a:p>
          <a:p>
            <a:pPr lvl="1" hangingPunct="0"/>
            <a:endParaRPr lang="en-CA" dirty="0" smtClean="0"/>
          </a:p>
          <a:p>
            <a:pPr lvl="1" hangingPunct="0"/>
            <a:r>
              <a:rPr lang="en-CA" dirty="0" smtClean="0"/>
              <a:t>RDPCM is applied for block sizes 4×4 to 32×32</a:t>
            </a:r>
            <a:endParaRPr lang="en-CA" dirty="0"/>
          </a:p>
          <a:p>
            <a:pPr lvl="1" hangingPunct="0"/>
            <a:endParaRPr lang="en-CA" dirty="0" smtClean="0"/>
          </a:p>
          <a:p>
            <a:pPr lvl="1" hangingPunct="0"/>
            <a:endParaRPr lang="en-CA" dirty="0"/>
          </a:p>
          <a:p>
            <a:pPr lvl="1" hangingPunct="0"/>
            <a:endParaRPr lang="en-CA" dirty="0" smtClean="0"/>
          </a:p>
          <a:p>
            <a:pPr lvl="1" hangingPunct="0"/>
            <a:endParaRPr lang="en-CA"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811292110"/>
              </p:ext>
            </p:extLst>
          </p:nvPr>
        </p:nvGraphicFramePr>
        <p:xfrm>
          <a:off x="2362200" y="2207419"/>
          <a:ext cx="2484950" cy="688181"/>
        </p:xfrm>
        <a:graphic>
          <a:graphicData uri="http://schemas.openxmlformats.org/presentationml/2006/ole">
            <mc:AlternateContent xmlns:mc="http://schemas.openxmlformats.org/markup-compatibility/2006">
              <mc:Choice xmlns:v="urn:schemas-microsoft-com:vml" Requires="v">
                <p:oleObj spid="_x0000_s1036" name="Equation" r:id="rId3" imgW="1828800" imgH="431800" progId="Equation.3">
                  <p:embed/>
                </p:oleObj>
              </mc:Choice>
              <mc:Fallback>
                <p:oleObj name="Equation" r:id="rId3" imgW="1828800" imgH="4318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2207419"/>
                        <a:ext cx="2484950" cy="688181"/>
                      </a:xfrm>
                      <a:prstGeom prst="rect">
                        <a:avLst/>
                      </a:prstGeom>
                      <a:noFill/>
                    </p:spPr>
                  </p:pic>
                </p:oleObj>
              </mc:Fallback>
            </mc:AlternateContent>
          </a:graphicData>
        </a:graphic>
      </p:graphicFrame>
    </p:spTree>
    <p:extLst>
      <p:ext uri="{BB962C8B-B14F-4D97-AF65-F5344CB8AC3E}">
        <p14:creationId xmlns:p14="http://schemas.microsoft.com/office/powerpoint/2010/main" val="3655830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Limiting RDPCM size</a:t>
            </a:r>
            <a:endParaRPr lang="en-US" dirty="0"/>
          </a:p>
        </p:txBody>
      </p:sp>
      <p:sp>
        <p:nvSpPr>
          <p:cNvPr id="3" name="Content Placeholder 2"/>
          <p:cNvSpPr>
            <a:spLocks noGrp="1"/>
          </p:cNvSpPr>
          <p:nvPr>
            <p:ph idx="1"/>
          </p:nvPr>
        </p:nvSpPr>
        <p:spPr/>
        <p:txBody>
          <a:bodyPr>
            <a:normAutofit/>
          </a:bodyPr>
          <a:lstStyle/>
          <a:p>
            <a:pPr hangingPunct="0"/>
            <a:endParaRPr lang="en-CA" dirty="0" smtClean="0"/>
          </a:p>
          <a:p>
            <a:pPr hangingPunct="0"/>
            <a:r>
              <a:rPr lang="en-CA" dirty="0" smtClean="0"/>
              <a:t>Goal</a:t>
            </a:r>
            <a:endParaRPr lang="en-CA" dirty="0"/>
          </a:p>
          <a:p>
            <a:pPr lvl="1" hangingPunct="0"/>
            <a:r>
              <a:rPr lang="en-CA" dirty="0" smtClean="0"/>
              <a:t>Complexity reduction: avoid </a:t>
            </a:r>
            <a:r>
              <a:rPr lang="en-CA" dirty="0"/>
              <a:t>RDPCM transform for large block </a:t>
            </a:r>
            <a:r>
              <a:rPr lang="en-CA" dirty="0" smtClean="0"/>
              <a:t>sizes</a:t>
            </a:r>
          </a:p>
          <a:p>
            <a:pPr lvl="1" hangingPunct="0"/>
            <a:r>
              <a:rPr lang="en-CA" dirty="0"/>
              <a:t>K</a:t>
            </a:r>
            <a:r>
              <a:rPr lang="en-CA" dirty="0" smtClean="0"/>
              <a:t>eep </a:t>
            </a:r>
            <a:r>
              <a:rPr lang="en-CA" dirty="0"/>
              <a:t>RDPCM </a:t>
            </a:r>
            <a:r>
              <a:rPr lang="en-CA" dirty="0" smtClean="0"/>
              <a:t>performance</a:t>
            </a:r>
            <a:endParaRPr lang="en-CA" dirty="0"/>
          </a:p>
          <a:p>
            <a:pPr hangingPunct="0"/>
            <a:endParaRPr lang="en-CA" dirty="0" smtClean="0"/>
          </a:p>
          <a:p>
            <a:pPr hangingPunct="0"/>
            <a:endParaRPr lang="en-CA" dirty="0" smtClean="0"/>
          </a:p>
          <a:p>
            <a:pPr hangingPunct="0"/>
            <a:r>
              <a:rPr lang="en-CA" dirty="0" smtClean="0"/>
              <a:t>Proposal</a:t>
            </a:r>
            <a:endParaRPr lang="en-CA" dirty="0"/>
          </a:p>
          <a:p>
            <a:pPr lvl="1" hangingPunct="0"/>
            <a:r>
              <a:rPr lang="en-CA" dirty="0"/>
              <a:t>Restrict RDPCM size</a:t>
            </a:r>
          </a:p>
          <a:p>
            <a:pPr lvl="1" hangingPunct="0"/>
            <a:r>
              <a:rPr lang="en-CA" dirty="0"/>
              <a:t>Tested max size of </a:t>
            </a:r>
            <a:r>
              <a:rPr lang="en-CA" dirty="0" smtClean="0"/>
              <a:t>4×4</a:t>
            </a:r>
            <a:r>
              <a:rPr lang="en-CA" dirty="0"/>
              <a:t>, 8×8 and 16×16</a:t>
            </a:r>
          </a:p>
          <a:p>
            <a:pPr lvl="1" hangingPunct="0"/>
            <a:endParaRPr lang="en-CA" dirty="0"/>
          </a:p>
          <a:p>
            <a:pPr lvl="1" hangingPunct="0"/>
            <a:endParaRPr lang="en-CA" dirty="0" smtClean="0"/>
          </a:p>
          <a:p>
            <a:pPr lvl="1" hangingPunct="0"/>
            <a:endParaRPr lang="en-CA" dirty="0"/>
          </a:p>
          <a:p>
            <a:pPr lvl="1" hangingPunct="0"/>
            <a:endParaRPr lang="en-CA" dirty="0" smtClean="0"/>
          </a:p>
          <a:p>
            <a:pPr lvl="1" hangingPunct="0"/>
            <a:endParaRPr lang="en-CA"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217524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RDPCM 4×4 provides most of </a:t>
            </a:r>
            <a:r>
              <a:rPr lang="en-US" dirty="0" smtClean="0"/>
              <a:t>RDPCM gains</a:t>
            </a:r>
            <a:r>
              <a:rPr lang="en-US" dirty="0" smtClean="0"/>
              <a:t>, while </a:t>
            </a:r>
            <a:br>
              <a:rPr lang="en-US" dirty="0" smtClean="0"/>
            </a:br>
            <a:r>
              <a:rPr lang="en-US" dirty="0" smtClean="0"/>
              <a:t>RDPCM 8</a:t>
            </a:r>
            <a:r>
              <a:rPr lang="en-US" dirty="0"/>
              <a:t>×</a:t>
            </a:r>
            <a:r>
              <a:rPr lang="en-US" dirty="0" smtClean="0"/>
              <a:t>8 has no performance loss</a:t>
            </a:r>
            <a:endParaRPr lang="en-US" dirty="0"/>
          </a:p>
        </p:txBody>
      </p:sp>
      <p:graphicFrame>
        <p:nvGraphicFramePr>
          <p:cNvPr id="19" name="Table 18"/>
          <p:cNvGraphicFramePr>
            <a:graphicFrameLocks noGrp="1"/>
          </p:cNvGraphicFramePr>
          <p:nvPr>
            <p:extLst>
              <p:ext uri="{D42A27DB-BD31-4B8C-83A1-F6EECF244321}">
                <p14:modId xmlns:p14="http://schemas.microsoft.com/office/powerpoint/2010/main" val="3700991283"/>
              </p:ext>
            </p:extLst>
          </p:nvPr>
        </p:nvGraphicFramePr>
        <p:xfrm>
          <a:off x="457200" y="1554480"/>
          <a:ext cx="6172200" cy="891540"/>
        </p:xfrm>
        <a:graphic>
          <a:graphicData uri="http://schemas.openxmlformats.org/drawingml/2006/table">
            <a:tbl>
              <a:tblPr/>
              <a:tblGrid>
                <a:gridCol w="1028700"/>
                <a:gridCol w="1028700"/>
                <a:gridCol w="1028700"/>
                <a:gridCol w="1028700"/>
                <a:gridCol w="1028700"/>
                <a:gridCol w="1028700"/>
              </a:tblGrid>
              <a:tr h="140970">
                <a:tc>
                  <a:txBody>
                    <a:bodyPr/>
                    <a:lstStyle/>
                    <a:p>
                      <a:pPr algn="l" fontAlgn="b"/>
                      <a:r>
                        <a:rPr lang="en-US" sz="1400" b="1" i="0" u="none" strike="noStrike" dirty="0">
                          <a:solidFill>
                            <a:srgbClr val="000000"/>
                          </a:solidFill>
                          <a:effectLst/>
                          <a:latin typeface="Times New Roman"/>
                        </a:rPr>
                        <a:t> </a:t>
                      </a:r>
                      <a:r>
                        <a:rPr lang="en-US" sz="1400" b="1" i="0" u="none" strike="noStrike" dirty="0" smtClean="0">
                          <a:solidFill>
                            <a:srgbClr val="000000"/>
                          </a:solidFill>
                          <a:effectLst/>
                          <a:latin typeface="Times New Roman"/>
                        </a:rPr>
                        <a:t>RPCM &lt;=16</a:t>
                      </a:r>
                      <a:endParaRPr lang="en-US" sz="1400" b="1"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Times New Roman"/>
                        </a:rPr>
                        <a:t>Class 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Times New Roman"/>
                        </a:rPr>
                        <a:t>Class 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Times New Roman"/>
                        </a:rPr>
                        <a:t>SC RGB444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Times New Roman"/>
                        </a:rPr>
                        <a:t>SC YUV444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err="1">
                          <a:solidFill>
                            <a:srgbClr val="000000"/>
                          </a:solidFill>
                          <a:effectLst/>
                          <a:latin typeface="Times New Roman"/>
                        </a:rPr>
                        <a:t>RangeExt</a:t>
                      </a:r>
                      <a:endParaRPr lang="en-US" sz="1400" b="1"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AI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LB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867584676"/>
              </p:ext>
            </p:extLst>
          </p:nvPr>
        </p:nvGraphicFramePr>
        <p:xfrm>
          <a:off x="457200" y="2743200"/>
          <a:ext cx="6172200" cy="891540"/>
        </p:xfrm>
        <a:graphic>
          <a:graphicData uri="http://schemas.openxmlformats.org/drawingml/2006/table">
            <a:tbl>
              <a:tblPr/>
              <a:tblGrid>
                <a:gridCol w="1028700"/>
                <a:gridCol w="1028700"/>
                <a:gridCol w="1028700"/>
                <a:gridCol w="1028700"/>
                <a:gridCol w="1028700"/>
                <a:gridCol w="1028700"/>
              </a:tblGrid>
              <a:tr h="140970">
                <a:tc gridSpan="6">
                  <a:txBody>
                    <a:bodyPr/>
                    <a:lstStyle/>
                    <a:p>
                      <a:pPr algn="l" fontAlgn="b"/>
                      <a:r>
                        <a:rPr lang="en-US" sz="1400" b="1" i="0" u="none" strike="noStrike" dirty="0">
                          <a:solidFill>
                            <a:srgbClr val="000000"/>
                          </a:solidFill>
                          <a:effectLst/>
                          <a:latin typeface="Times New Roman"/>
                        </a:rPr>
                        <a:t> </a:t>
                      </a:r>
                      <a:r>
                        <a:rPr lang="en-US" sz="1400" b="1" i="0" u="none" strike="noStrike" dirty="0" smtClean="0">
                          <a:solidFill>
                            <a:srgbClr val="000000"/>
                          </a:solidFill>
                          <a:effectLst/>
                          <a:latin typeface="Times New Roman"/>
                        </a:rPr>
                        <a:t>RPCM &lt;=8</a:t>
                      </a:r>
                      <a:endParaRPr lang="en-US" sz="1400" b="1"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0"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0"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0"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0"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0"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AI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LB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1267169617"/>
              </p:ext>
            </p:extLst>
          </p:nvPr>
        </p:nvGraphicFramePr>
        <p:xfrm>
          <a:off x="457200" y="3931920"/>
          <a:ext cx="6172200" cy="891540"/>
        </p:xfrm>
        <a:graphic>
          <a:graphicData uri="http://schemas.openxmlformats.org/drawingml/2006/table">
            <a:tbl>
              <a:tblPr/>
              <a:tblGrid>
                <a:gridCol w="1028700"/>
                <a:gridCol w="1028700"/>
                <a:gridCol w="1028700"/>
                <a:gridCol w="1028700"/>
                <a:gridCol w="1028700"/>
                <a:gridCol w="1028700"/>
              </a:tblGrid>
              <a:tr h="140970">
                <a:tc gridSpan="6">
                  <a:txBody>
                    <a:bodyPr/>
                    <a:lstStyle/>
                    <a:p>
                      <a:pPr algn="l" fontAlgn="b"/>
                      <a:r>
                        <a:rPr lang="en-US" sz="1400" b="1" i="0" u="none" strike="noStrike" dirty="0">
                          <a:solidFill>
                            <a:srgbClr val="000000"/>
                          </a:solidFill>
                          <a:effectLst/>
                          <a:latin typeface="Times New Roman"/>
                        </a:rPr>
                        <a:t> </a:t>
                      </a:r>
                      <a:r>
                        <a:rPr lang="en-US" sz="1400" b="1" i="0" u="none" strike="noStrike" dirty="0" smtClean="0">
                          <a:solidFill>
                            <a:srgbClr val="000000"/>
                          </a:solidFill>
                          <a:effectLst/>
                          <a:latin typeface="Times New Roman"/>
                        </a:rPr>
                        <a:t>RPCM &lt;=4</a:t>
                      </a:r>
                      <a:endParaRPr lang="en-US" sz="1400" b="1"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0"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0"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0"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0"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0"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AI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LB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3276542273"/>
              </p:ext>
            </p:extLst>
          </p:nvPr>
        </p:nvGraphicFramePr>
        <p:xfrm>
          <a:off x="457200" y="5120640"/>
          <a:ext cx="6172200" cy="891540"/>
        </p:xfrm>
        <a:graphic>
          <a:graphicData uri="http://schemas.openxmlformats.org/drawingml/2006/table">
            <a:tbl>
              <a:tblPr/>
              <a:tblGrid>
                <a:gridCol w="1028700"/>
                <a:gridCol w="1028700"/>
                <a:gridCol w="1028700"/>
                <a:gridCol w="1028700"/>
                <a:gridCol w="1028700"/>
                <a:gridCol w="1028700"/>
              </a:tblGrid>
              <a:tr h="140970">
                <a:tc gridSpan="6">
                  <a:txBody>
                    <a:bodyPr/>
                    <a:lstStyle/>
                    <a:p>
                      <a:pPr algn="l" fontAlgn="b"/>
                      <a:r>
                        <a:rPr lang="en-US" sz="1400" b="1" i="0" u="none" strike="noStrike" dirty="0">
                          <a:solidFill>
                            <a:srgbClr val="000000"/>
                          </a:solidFill>
                          <a:effectLst/>
                          <a:latin typeface="Times New Roman"/>
                        </a:rPr>
                        <a:t> </a:t>
                      </a:r>
                      <a:r>
                        <a:rPr lang="en-US" sz="1400" b="1" i="0" u="none" strike="noStrike" dirty="0" smtClean="0">
                          <a:solidFill>
                            <a:srgbClr val="000000"/>
                          </a:solidFill>
                          <a:effectLst/>
                          <a:latin typeface="Times New Roman"/>
                        </a:rPr>
                        <a:t>RPCM &lt;=0</a:t>
                      </a:r>
                      <a:endParaRPr lang="en-US" sz="1400" b="1"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0"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0"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0" i="0" u="none" strike="noStrike">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0" i="0" u="none" strike="noStrike">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0"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AI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15.3%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13.3%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10.6%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LB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10.2%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3" name="TextBox 22"/>
          <p:cNvSpPr txBox="1"/>
          <p:nvPr/>
        </p:nvSpPr>
        <p:spPr>
          <a:xfrm>
            <a:off x="6934200" y="1828800"/>
            <a:ext cx="2133600" cy="338554"/>
          </a:xfrm>
          <a:prstGeom prst="rect">
            <a:avLst/>
          </a:prstGeom>
          <a:noFill/>
        </p:spPr>
        <p:txBody>
          <a:bodyPr wrap="square" rtlCol="0">
            <a:spAutoFit/>
          </a:bodyPr>
          <a:lstStyle/>
          <a:p>
            <a:r>
              <a:rPr lang="en-US" sz="1600" dirty="0" smtClean="0">
                <a:latin typeface="Times New Roman" pitchFamily="18" charset="0"/>
                <a:cs typeface="Times New Roman" pitchFamily="18" charset="0"/>
              </a:rPr>
              <a:t>No 32×32 RDPCM</a:t>
            </a:r>
            <a:endParaRPr lang="en-US" sz="1600" dirty="0">
              <a:latin typeface="Times New Roman" pitchFamily="18" charset="0"/>
              <a:cs typeface="Times New Roman" pitchFamily="18" charset="0"/>
            </a:endParaRPr>
          </a:p>
        </p:txBody>
      </p:sp>
      <p:sp>
        <p:nvSpPr>
          <p:cNvPr id="24" name="TextBox 23"/>
          <p:cNvSpPr txBox="1"/>
          <p:nvPr/>
        </p:nvSpPr>
        <p:spPr>
          <a:xfrm>
            <a:off x="6934200" y="5410200"/>
            <a:ext cx="2133600" cy="338554"/>
          </a:xfrm>
          <a:prstGeom prst="rect">
            <a:avLst/>
          </a:prstGeom>
          <a:noFill/>
        </p:spPr>
        <p:txBody>
          <a:bodyPr wrap="square" rtlCol="0">
            <a:spAutoFit/>
          </a:bodyPr>
          <a:lstStyle/>
          <a:p>
            <a:r>
              <a:rPr lang="en-US" sz="1600" dirty="0" smtClean="0">
                <a:latin typeface="Times New Roman" pitchFamily="18" charset="0"/>
                <a:cs typeface="Times New Roman" pitchFamily="18" charset="0"/>
              </a:rPr>
              <a:t>No RDPCM</a:t>
            </a:r>
            <a:endParaRPr lang="en-US" sz="1600" dirty="0">
              <a:latin typeface="Times New Roman" pitchFamily="18" charset="0"/>
              <a:cs typeface="Times New Roman" pitchFamily="18" charset="0"/>
            </a:endParaRPr>
          </a:p>
        </p:txBody>
      </p:sp>
      <p:sp>
        <p:nvSpPr>
          <p:cNvPr id="25" name="TextBox 24"/>
          <p:cNvSpPr txBox="1"/>
          <p:nvPr/>
        </p:nvSpPr>
        <p:spPr>
          <a:xfrm>
            <a:off x="6934200" y="2895600"/>
            <a:ext cx="2133600" cy="584775"/>
          </a:xfrm>
          <a:prstGeom prst="rect">
            <a:avLst/>
          </a:prstGeom>
          <a:noFill/>
        </p:spPr>
        <p:txBody>
          <a:bodyPr wrap="square" rtlCol="0">
            <a:spAutoFit/>
          </a:bodyPr>
          <a:lstStyle/>
          <a:p>
            <a:r>
              <a:rPr lang="en-US" sz="1600" b="1" dirty="0" smtClean="0">
                <a:latin typeface="Times New Roman" pitchFamily="18" charset="0"/>
                <a:cs typeface="Times New Roman" pitchFamily="18" charset="0"/>
              </a:rPr>
              <a:t>Only for 4×4 and 8×8</a:t>
            </a:r>
          </a:p>
          <a:p>
            <a:r>
              <a:rPr lang="en-US" sz="1600" dirty="0" smtClean="0">
                <a:latin typeface="Times New Roman" pitchFamily="18" charset="0"/>
                <a:cs typeface="Times New Roman" pitchFamily="18" charset="0"/>
              </a:rPr>
              <a:t>No performance impact</a:t>
            </a:r>
            <a:endParaRPr lang="en-US" sz="1600" dirty="0">
              <a:latin typeface="Times New Roman" pitchFamily="18" charset="0"/>
              <a:cs typeface="Times New Roman" pitchFamily="18" charset="0"/>
            </a:endParaRPr>
          </a:p>
        </p:txBody>
      </p:sp>
    </p:spTree>
    <p:extLst>
      <p:ext uri="{BB962C8B-B14F-4D97-AF65-F5344CB8AC3E}">
        <p14:creationId xmlns:p14="http://schemas.microsoft.com/office/powerpoint/2010/main" val="28082932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a:bodyPr>
          <a:lstStyle/>
          <a:p>
            <a:pPr lvl="0" hangingPunct="0"/>
            <a:endParaRPr lang="en-US" dirty="0" smtClean="0"/>
          </a:p>
          <a:p>
            <a:pPr hangingPunct="0"/>
            <a:r>
              <a:rPr lang="en-CA" dirty="0"/>
              <a:t>Restricting RDPCM to 8×8 captures all the gains provided by </a:t>
            </a:r>
            <a:r>
              <a:rPr lang="en-CA" dirty="0" smtClean="0"/>
              <a:t>RDPCM</a:t>
            </a:r>
          </a:p>
          <a:p>
            <a:pPr hangingPunct="0"/>
            <a:endParaRPr lang="en-CA" dirty="0"/>
          </a:p>
          <a:p>
            <a:pPr hangingPunct="0"/>
            <a:r>
              <a:rPr lang="en-CA" dirty="0" smtClean="0"/>
              <a:t>No need to support RDPCM for </a:t>
            </a:r>
            <a:r>
              <a:rPr lang="en-CA" dirty="0"/>
              <a:t>large block </a:t>
            </a:r>
            <a:r>
              <a:rPr lang="en-CA" dirty="0" smtClean="0"/>
              <a:t>sizes</a:t>
            </a:r>
            <a:endParaRPr lang="en-US" dirty="0"/>
          </a:p>
        </p:txBody>
      </p:sp>
    </p:spTree>
    <p:extLst>
      <p:ext uri="{BB962C8B-B14F-4D97-AF65-F5344CB8AC3E}">
        <p14:creationId xmlns:p14="http://schemas.microsoft.com/office/powerpoint/2010/main" val="9803156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a:t>Restriction on the </a:t>
            </a:r>
            <a:r>
              <a:rPr lang="en-CA" b="1" dirty="0" smtClean="0"/>
              <a:t>Residual DPCM </a:t>
            </a:r>
            <a:r>
              <a:rPr lang="en-CA" b="1" dirty="0"/>
              <a:t>block size</a:t>
            </a:r>
            <a:r>
              <a:rPr lang="en-CA" b="1" dirty="0" smtClean="0"/>
              <a:t/>
            </a:r>
            <a:br>
              <a:rPr lang="en-CA" b="1" dirty="0" smtClean="0"/>
            </a:br>
            <a:r>
              <a:rPr lang="en-CA" b="1" dirty="0" smtClean="0"/>
              <a:t/>
            </a:r>
            <a:br>
              <a:rPr lang="en-CA" b="1" dirty="0" smtClean="0"/>
            </a:br>
            <a:r>
              <a:rPr lang="en-CA" b="1" dirty="0" smtClean="0"/>
              <a:t>JCTVC-N0042</a:t>
            </a:r>
            <a:endParaRPr lang="en-US" dirty="0"/>
          </a:p>
        </p:txBody>
      </p:sp>
      <p:sp>
        <p:nvSpPr>
          <p:cNvPr id="3" name="Subtitle 2"/>
          <p:cNvSpPr>
            <a:spLocks noGrp="1"/>
          </p:cNvSpPr>
          <p:nvPr>
            <p:ph type="subTitle" idx="1"/>
          </p:nvPr>
        </p:nvSpPr>
        <p:spPr>
          <a:xfrm>
            <a:off x="2362200" y="5715000"/>
            <a:ext cx="4485446" cy="364390"/>
          </a:xfrm>
        </p:spPr>
        <p:txBody>
          <a:bodyPr/>
          <a:lstStyle/>
          <a:p>
            <a:pPr hangingPunct="0"/>
            <a:r>
              <a:rPr lang="en-US" sz="1800" dirty="0" smtClean="0"/>
              <a:t>Joel Sole, Rajan Joshi, Marta Karczewicz</a:t>
            </a:r>
            <a:endParaRPr lang="en-US" sz="1800" dirty="0"/>
          </a:p>
        </p:txBody>
      </p:sp>
    </p:spTree>
    <p:extLst>
      <p:ext uri="{BB962C8B-B14F-4D97-AF65-F5344CB8AC3E}">
        <p14:creationId xmlns:p14="http://schemas.microsoft.com/office/powerpoint/2010/main" val="3498621598"/>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7358</TotalTime>
  <Words>287</Words>
  <Application>Microsoft Office PowerPoint</Application>
  <PresentationFormat>On-screen Show (4:3)</PresentationFormat>
  <Paragraphs>122</Paragraphs>
  <Slides>6</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8" baseType="lpstr">
      <vt:lpstr>JCTVC-D257</vt:lpstr>
      <vt:lpstr>Equation</vt:lpstr>
      <vt:lpstr>Restriction on the Residual DPCM block size  JCTVC-N0042</vt:lpstr>
      <vt:lpstr>Introduction</vt:lpstr>
      <vt:lpstr>Limiting RDPCM size</vt:lpstr>
      <vt:lpstr>RDPCM 4×4 provides most of RDPCM gains, while  RDPCM 8×8 has no performance loss</vt:lpstr>
      <vt:lpstr>Conclusions</vt:lpstr>
      <vt:lpstr>Restriction on the Residual DPCM block size  JCTVC-N0042</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Qualcomm User</cp:lastModifiedBy>
  <cp:revision>214</cp:revision>
  <dcterms:created xsi:type="dcterms:W3CDTF">2011-12-07T01:29:30Z</dcterms:created>
  <dcterms:modified xsi:type="dcterms:W3CDTF">2013-06-20T23:16:14Z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855509636</vt:i4>
  </property>
  <property fmtid="{D5CDD505-2E9C-101B-9397-08002B2CF9AE}" pid="3" name="_NewReviewCycle">
    <vt:lpwstr/>
  </property>
  <property fmtid="{D5CDD505-2E9C-101B-9397-08002B2CF9AE}" pid="4" name="_EmailSubject">
    <vt:lpwstr>low qp spreadsheet</vt:lpwstr>
  </property>
  <property fmtid="{D5CDD505-2E9C-101B-9397-08002B2CF9AE}" pid="5" name="_AuthorEmail">
    <vt:lpwstr>vseregin@qualcomm.com</vt:lpwstr>
  </property>
  <property fmtid="{D5CDD505-2E9C-101B-9397-08002B2CF9AE}" pid="6" name="_AuthorEmailDisplayName">
    <vt:lpwstr>Seregin, Vadim</vt:lpwstr>
  </property>
</Properties>
</file>