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6F8B66-126F-40CD-B0C7-03EAD713F652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ACEDF-4950-4351-B133-ACFC24C5C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745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Test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x2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x1,5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s/w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BD-rate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Memory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BD-rate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Memory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err="1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Luma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U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V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PU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Pic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err="1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Luma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U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V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PU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Pic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SHM2.0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0,00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0,00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0,00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100%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100%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0,00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0,00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0,00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100%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100%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CA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Category 1: fixed coefficients of re-sampling filters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N0182_16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-6,65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-5,21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-5,11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97%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97%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-6,29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-5,86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-5,51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97%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98%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N0149_16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-6,26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-5,81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-5,49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97%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98%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N0182_8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-5,71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-5,29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-4,94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98%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98%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N0149_8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-5,96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-5,53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-5,16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98%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98%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N0182_4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-3,85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-3,70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-3,43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99%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99%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N0149_4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-3,97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-3,86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-3,57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99%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99%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CA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Category 2: variable coefficients of re-sampling filters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N0046(</a:t>
            </a:r>
            <a:r>
              <a:rPr lang="en-US" sz="1200" b="1" i="0" u="none" strike="noStrike" kern="1200" dirty="0" err="1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Seq</a:t>
            </a: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)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-6,62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-5,18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-5,08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97%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97%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-6,26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-5,82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-5,49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97%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98%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N0046(Pic)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-6,84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-5,62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-5,45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97%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97%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-6,91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-6,68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-6,23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97%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97%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N0078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-6,65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-5,21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-5,11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-6,88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-6,41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-5,99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ACEDF-4950-4351-B133-ACFC24C5CDE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839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Test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x2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x1,5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s/w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BD-rate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Memory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BD-rate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Memory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err="1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Luma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U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V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PU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Pic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err="1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Luma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U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V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PU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Pic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SHM2.0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0,00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0,00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0,00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100%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100%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0,00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0,00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0,00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100%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100%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CA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Category 1: fixed coefficients of re-sampling filters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N0182_16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-6,65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-5,21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-5,11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97%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97%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-6,29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-5,86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-5,51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97%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98%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N0149_16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-6,26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-5,81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-5,49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97%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98%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N0182_8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-5,71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-5,29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-4,94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98%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98%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N0149_8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-5,96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-5,53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-5,16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98%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98%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N0182_4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-3,85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-3,70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-3,43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99%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99%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N0149_4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 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-3,97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-3,86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-3,57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99%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99%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CA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Category 2: variable coefficients of re-sampling filters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N0046(</a:t>
            </a:r>
            <a:r>
              <a:rPr lang="en-US" sz="1200" b="1" i="0" u="none" strike="noStrike" kern="1200" dirty="0" err="1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Seq</a:t>
            </a: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)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-6,62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-5,18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-5,08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97%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97%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-6,26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-5,82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-5,49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97%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98%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N0046(Pic)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-6,84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-5,62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-5,45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97%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97%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-6,91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-6,68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-6,23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97%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97%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l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1" i="0" u="none" strike="noStrike" kern="1200" dirty="0" smtClean="0">
                <a:solidFill>
                  <a:srgbClr val="FFFFFF"/>
                </a:solidFill>
                <a:effectLst/>
                <a:latin typeface="Cambria Math"/>
                <a:ea typeface="Cambria Math"/>
              </a:rPr>
              <a:t>N0078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-6,65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-5,21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-5,11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-6,88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-6,41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-5,99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pPr marL="0" algn="ctr" rtl="0" eaLnBrk="1" fontAlgn="auto" latinLnBrk="0" hangingPunct="1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sz="1200" b="0" i="0" u="none" strike="noStrike" kern="1200" dirty="0" smtClean="0">
                <a:solidFill>
                  <a:srgbClr val="000000"/>
                </a:solidFill>
                <a:effectLst/>
                <a:latin typeface="Cambria Math"/>
                <a:ea typeface="Cambria Math"/>
              </a:rPr>
              <a:t>-</a:t>
            </a:r>
            <a:endParaRPr lang="en-US" sz="1200" b="0" i="0" u="none" strike="noStrike" dirty="0" smtClean="0">
              <a:effectLst/>
              <a:latin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ACEDF-4950-4351-B133-ACFC24C5CDE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839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551F001-4A8F-450B-8130-3C76C5B560FD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099C6E3-B14C-42C6-ABC6-4D4CC5479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1F001-4A8F-450B-8130-3C76C5B560FD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9C6E3-B14C-42C6-ABC6-4D4CC5479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1F001-4A8F-450B-8130-3C76C5B560FD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9C6E3-B14C-42C6-ABC6-4D4CC5479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1F001-4A8F-450B-8130-3C76C5B560FD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9C6E3-B14C-42C6-ABC6-4D4CC5479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1F001-4A8F-450B-8130-3C76C5B560FD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9C6E3-B14C-42C6-ABC6-4D4CC5479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1F001-4A8F-450B-8130-3C76C5B560FD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9C6E3-B14C-42C6-ABC6-4D4CC5479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551F001-4A8F-450B-8130-3C76C5B560FD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099C6E3-B14C-42C6-ABC6-4D4CC5479713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551F001-4A8F-450B-8130-3C76C5B560FD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099C6E3-B14C-42C6-ABC6-4D4CC5479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1F001-4A8F-450B-8130-3C76C5B560FD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9C6E3-B14C-42C6-ABC6-4D4CC5479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1F001-4A8F-450B-8130-3C76C5B560FD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9C6E3-B14C-42C6-ABC6-4D4CC5479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1F001-4A8F-450B-8130-3C76C5B560FD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9C6E3-B14C-42C6-ABC6-4D4CC54797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551F001-4A8F-450B-8130-3C76C5B560FD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099C6E3-B14C-42C6-ABC6-4D4CC54797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9.png"/><Relationship Id="rId4" Type="http://schemas.openxmlformats.org/officeDocument/2006/relationships/image" Target="../media/image4.emf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>
                <a:latin typeface="Cambria Math" pitchFamily="18" charset="0"/>
                <a:ea typeface="Cambria Math" pitchFamily="18" charset="0"/>
              </a:rPr>
              <a:t>SCE1: Summary Report of SHVC Core Experiment on support for additional re-sampling phase shifts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149080"/>
            <a:ext cx="4953000" cy="1752600"/>
          </a:xfrm>
        </p:spPr>
        <p:txBody>
          <a:bodyPr/>
          <a:lstStyle/>
          <a:p>
            <a:pPr hangingPunct="0"/>
            <a:r>
              <a:rPr lang="en-US" dirty="0"/>
              <a:t>Elena </a:t>
            </a:r>
            <a:r>
              <a:rPr lang="en-US" dirty="0" err="1"/>
              <a:t>Alshina</a:t>
            </a:r>
            <a:endParaRPr lang="en-US" dirty="0"/>
          </a:p>
          <a:p>
            <a:pPr hangingPunct="0"/>
            <a:r>
              <a:rPr lang="en-US" dirty="0"/>
              <a:t>Xiang Li</a:t>
            </a:r>
          </a:p>
          <a:p>
            <a:pPr hangingPunct="0"/>
            <a:r>
              <a:rPr lang="en-CA" dirty="0" err="1"/>
              <a:t>Jie</a:t>
            </a:r>
            <a:r>
              <a:rPr lang="en-CA" dirty="0"/>
              <a:t> </a:t>
            </a:r>
            <a:r>
              <a:rPr lang="en-CA" dirty="0" smtClean="0"/>
              <a:t>Dong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473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u="sng" dirty="0"/>
              <a:t>EL and BL pictures alignment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1186691"/>
              </p:ext>
            </p:extLst>
          </p:nvPr>
        </p:nvGraphicFramePr>
        <p:xfrm>
          <a:off x="2555776" y="2147113"/>
          <a:ext cx="6048672" cy="35992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r:id="rId3" imgW="5152385" imgH="3066424" progId="Visio.Drawing.11">
                  <p:embed/>
                </p:oleObj>
              </mc:Choice>
              <mc:Fallback>
                <p:oleObj r:id="rId3" imgW="5152385" imgH="3066424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2147113"/>
                        <a:ext cx="6048672" cy="35992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9552" y="4437112"/>
            <a:ext cx="360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Solutions: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Fixed filters set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Signal phase shift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Accuracy: 1/4,1/8 or 1/16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Variable filter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Signal coefficients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54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results </a:t>
            </a:r>
            <a:r>
              <a:rPr lang="en-US" dirty="0" err="1" smtClean="0"/>
              <a:t>vs</a:t>
            </a:r>
            <a:r>
              <a:rPr lang="en-US" dirty="0" smtClean="0"/>
              <a:t> SHM2.0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5546290"/>
              </p:ext>
            </p:extLst>
          </p:nvPr>
        </p:nvGraphicFramePr>
        <p:xfrm>
          <a:off x="611561" y="2060848"/>
          <a:ext cx="8136904" cy="37249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0071"/>
                <a:gridCol w="782394"/>
                <a:gridCol w="625916"/>
                <a:gridCol w="711027"/>
                <a:gridCol w="725466"/>
                <a:gridCol w="577653"/>
                <a:gridCol w="666119"/>
                <a:gridCol w="562174"/>
                <a:gridCol w="679158"/>
                <a:gridCol w="709217"/>
                <a:gridCol w="767709"/>
              </a:tblGrid>
              <a:tr h="23848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Test</a:t>
                      </a:r>
                    </a:p>
                  </a:txBody>
                  <a:tcPr marL="21734" marR="21734" marT="0" marB="0" anchor="b"/>
                </a:tc>
                <a:tc gridSpan="5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x2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21734" marR="21734" marT="0" marB="0" anchor="b"/>
                </a:tc>
                <a:tc hMerge="1"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21734" marR="21734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21734" marR="21734" marT="0" marB="0" anchor="b"/>
                </a:tc>
                <a:tc hMerge="1"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21734" marR="21734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21734" marR="21734" marT="0" marB="0" anchor="b"/>
                </a:tc>
                <a:tc gridSpan="5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r>
                        <a:rPr lang="en-US" sz="160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x1,5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21734" marR="21734" marT="0" marB="0" anchor="b"/>
                </a:tc>
                <a:tc hMerge="1"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21734" marR="21734" marT="0" marB="0" anchor="b"/>
                </a:tc>
                <a:tc hMerge="1"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21734" marR="21734" marT="0" marB="0" anchor="b"/>
                </a:tc>
                <a:tc hMerge="1"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21734" marR="21734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21734" marR="21734" marT="0" marB="0" anchor="b"/>
                </a:tc>
              </a:tr>
              <a:tr h="3111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s/w</a:t>
                      </a:r>
                    </a:p>
                  </a:txBody>
                  <a:tcPr marL="21734" marR="21734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  <a:r>
                        <a:rPr lang="en-US" sz="160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BD-rate</a:t>
                      </a: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 hMerge="1"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21734" marR="21734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21734" marR="21734" marT="0" marB="0" anchor="b"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Memory</a:t>
                      </a: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21734" marR="21734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BD-rate</a:t>
                      </a: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 hMerge="1"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21734" marR="21734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21734" marR="21734" marT="0" marB="0" anchor="b"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Memory</a:t>
                      </a: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21734" marR="21734" marT="0" marB="0" anchor="b"/>
                </a:tc>
              </a:tr>
              <a:tr h="1650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Luma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U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V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Pic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Luma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U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V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Pic</a:t>
                      </a:r>
                    </a:p>
                  </a:txBody>
                  <a:tcPr marL="21734" marR="21734" marT="0" marB="0" anchor="b"/>
                </a:tc>
              </a:tr>
              <a:tr h="23848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SHM2.0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0,00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0,00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0,00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0,00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0,00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0,00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21734" marR="21734" marT="0" marB="0" anchor="b"/>
                </a:tc>
              </a:tr>
              <a:tr h="238485">
                <a:tc gridSpan="1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CA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Category 1: fixed coefficients of re-sampling filters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21734" marR="2173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48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N0182_16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-6,65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-5,21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-5,11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97%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97%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-6,29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-5,86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-5,51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97%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98%</a:t>
                      </a:r>
                    </a:p>
                  </a:txBody>
                  <a:tcPr marL="21734" marR="21734" marT="0" marB="0" anchor="b"/>
                </a:tc>
              </a:tr>
              <a:tr h="23848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N0149_16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-6,26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-5,81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-5,49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97%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98%</a:t>
                      </a:r>
                    </a:p>
                  </a:txBody>
                  <a:tcPr marL="21734" marR="21734" marT="0" marB="0" anchor="b"/>
                </a:tc>
              </a:tr>
              <a:tr h="23848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N0182_8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-5,71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-5,29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-4,94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98%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98%</a:t>
                      </a:r>
                    </a:p>
                  </a:txBody>
                  <a:tcPr marL="21734" marR="21734" marT="0" marB="0" anchor="b"/>
                </a:tc>
              </a:tr>
              <a:tr h="23848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N0149_8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-5,96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-5,53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-5,16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98%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98%</a:t>
                      </a:r>
                    </a:p>
                  </a:txBody>
                  <a:tcPr marL="21734" marR="21734" marT="0" marB="0" anchor="b"/>
                </a:tc>
              </a:tr>
              <a:tr h="23848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N0182_4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-3,85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-3,70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-3,43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99%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99%</a:t>
                      </a:r>
                    </a:p>
                  </a:txBody>
                  <a:tcPr marL="21734" marR="21734" marT="0" marB="0" anchor="b"/>
                </a:tc>
              </a:tr>
              <a:tr h="23848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N0149_4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-3,97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-3,86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-3,57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99%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99%</a:t>
                      </a:r>
                    </a:p>
                  </a:txBody>
                  <a:tcPr marL="21734" marR="21734" marT="0" marB="0" anchor="b"/>
                </a:tc>
              </a:tr>
              <a:tr h="238485">
                <a:tc gridSpan="1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CA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Category 2: variable coefficients of re-sampling filters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21734" marR="2173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48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N0046(</a:t>
                      </a:r>
                      <a:r>
                        <a:rPr lang="en-US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Seq</a:t>
                      </a: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)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-6,62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-5,18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-5,08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97%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97%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-6,26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-5,82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-5,49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97%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98%</a:t>
                      </a:r>
                    </a:p>
                  </a:txBody>
                  <a:tcPr marL="21734" marR="21734" marT="0" marB="0" anchor="b"/>
                </a:tc>
              </a:tr>
              <a:tr h="23848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N0046(Pic)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-6,84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-5,62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-5,45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97%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97%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-6,91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-6,68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-6,23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97%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97%</a:t>
                      </a:r>
                    </a:p>
                  </a:txBody>
                  <a:tcPr marL="21734" marR="21734" marT="0" marB="0" anchor="b"/>
                </a:tc>
              </a:tr>
              <a:tr h="23848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N0078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-6,65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-5,21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-5,11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-6,88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-6,41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-5,99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</a:t>
                      </a:r>
                    </a:p>
                  </a:txBody>
                  <a:tcPr marL="21734" marR="2173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</a:t>
                      </a:r>
                    </a:p>
                  </a:txBody>
                  <a:tcPr marL="21734" marR="21734" marT="0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03824" y="6054994"/>
            <a:ext cx="8209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Both performance improvement and memory usage reduction is demonstrated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417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BD-rate gain from EL and BL pictures alignment</a:t>
            </a:r>
            <a:endParaRPr lang="en-US" dirty="0"/>
          </a:p>
        </p:txBody>
      </p:sp>
      <p:pic>
        <p:nvPicPr>
          <p:cNvPr id="3075" name="Chart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867" y="2352751"/>
            <a:ext cx="7488832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 rot="16200000">
            <a:off x="3059832" y="3933056"/>
            <a:ext cx="461665" cy="43056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dirty="0" smtClean="0"/>
              <a:t>1/4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4269159" y="4543113"/>
            <a:ext cx="461665" cy="43858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dirty="0" smtClean="0"/>
              <a:t>1/8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5566044" y="4589375"/>
            <a:ext cx="461665" cy="5299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dirty="0" smtClean="0"/>
              <a:t>1/16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6791828" y="4593548"/>
            <a:ext cx="461665" cy="21650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dirty="0" smtClean="0"/>
              <a:t>Variable coefficients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918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 scalable systems </a:t>
            </a:r>
            <a:r>
              <a:rPr lang="en-US" dirty="0" err="1" smtClean="0"/>
              <a:t>vs</a:t>
            </a:r>
            <a:r>
              <a:rPr lang="en-US" dirty="0" smtClean="0"/>
              <a:t> HEVC single layer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598997"/>
              </p:ext>
            </p:extLst>
          </p:nvPr>
        </p:nvGraphicFramePr>
        <p:xfrm>
          <a:off x="323529" y="2204865"/>
          <a:ext cx="8497745" cy="3413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8330"/>
                <a:gridCol w="1073431"/>
                <a:gridCol w="614031"/>
                <a:gridCol w="590657"/>
                <a:gridCol w="565484"/>
                <a:gridCol w="738712"/>
                <a:gridCol w="709810"/>
                <a:gridCol w="614031"/>
                <a:gridCol w="649094"/>
                <a:gridCol w="632011"/>
                <a:gridCol w="813615"/>
                <a:gridCol w="698539"/>
              </a:tblGrid>
              <a:tr h="20593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600" b="1" kern="1200" dirty="0">
                          <a:solidFill>
                            <a:schemeClr val="lt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Test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Test</a:t>
                      </a:r>
                    </a:p>
                  </a:txBody>
                  <a:tcPr marL="68580" marR="68580" marT="0" marB="0" anchor="b"/>
                </a:tc>
                <a:tc gridSpan="5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x2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x1,5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0593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600" b="1" kern="1200" dirty="0">
                          <a:solidFill>
                            <a:schemeClr val="lt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content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s/w</a:t>
                      </a: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BD-rate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254000"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Memory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BD-rate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254000"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Memory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593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600" b="1" kern="1200" dirty="0">
                          <a:solidFill>
                            <a:schemeClr val="lt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Y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U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V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Pic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Y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U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V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Pic</a:t>
                      </a:r>
                    </a:p>
                  </a:txBody>
                  <a:tcPr marL="68580" marR="68580" marT="0" marB="0" anchor="b"/>
                </a:tc>
              </a:tr>
              <a:tr h="23574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 err="1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ctc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SHM2.0</a:t>
                      </a:r>
                    </a:p>
                  </a:txBody>
                  <a:tcPr marL="68580" marR="68580" marT="0" marB="0" anchor="b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21,8</a:t>
                      </a:r>
                    </a:p>
                  </a:txBody>
                  <a:tcPr marL="0" marR="0" marT="0" marB="0" anchor="b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31,3</a:t>
                      </a:r>
                    </a:p>
                  </a:txBody>
                  <a:tcPr marL="68580" marR="68580" marT="0" marB="0" anchor="b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31,3</a:t>
                      </a:r>
                    </a:p>
                  </a:txBody>
                  <a:tcPr marL="68580" marR="68580" marT="0" marB="0" anchor="b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105%</a:t>
                      </a:r>
                    </a:p>
                  </a:txBody>
                  <a:tcPr marL="68580" marR="68580" marT="0" marB="0" anchor="b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155%</a:t>
                      </a:r>
                    </a:p>
                  </a:txBody>
                  <a:tcPr marL="68580" marR="68580" marT="0" marB="0" anchor="b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600" b="1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18,6</a:t>
                      </a:r>
                    </a:p>
                  </a:txBody>
                  <a:tcPr marL="0" marR="0" marT="0" marB="0" anchor="b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600" b="1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26,1</a:t>
                      </a:r>
                    </a:p>
                  </a:txBody>
                  <a:tcPr marL="68580" marR="68580" marT="0" marB="0" anchor="b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600" b="1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27,5</a:t>
                      </a:r>
                    </a:p>
                  </a:txBody>
                  <a:tcPr marL="68580" marR="68580" marT="0" marB="0" anchor="b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600" b="1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110%</a:t>
                      </a:r>
                    </a:p>
                  </a:txBody>
                  <a:tcPr marL="68580" marR="68580" marT="0" marB="0" anchor="b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auto" latinLnBrk="0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kumimoji="0" lang="en-US" sz="1600" b="1" kern="1200" dirty="0">
                          <a:solidFill>
                            <a:schemeClr val="dk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160%</a:t>
                      </a:r>
                    </a:p>
                  </a:txBody>
                  <a:tcPr marL="68580" marR="68580" marT="0" marB="0" anchor="b">
                    <a:solidFill>
                      <a:srgbClr val="00FF99"/>
                    </a:solidFill>
                  </a:tcPr>
                </a:tc>
              </a:tr>
              <a:tr h="23574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non-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ctc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N0182_16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22,2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31,5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31,7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106%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155%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19,4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26,8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28,1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112%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160%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0593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non-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ctc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N0149_16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19,5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26,9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28,1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112%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160%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0593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non-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ctc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N0182_8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20,2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27,6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28,8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112%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160%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0593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non-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ctc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N0149_8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19,9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27,2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28,5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112%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160%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0593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non-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ctc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N0182_4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22,6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29,7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30,8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113%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161%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0593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non-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ctc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N0149_4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22,4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29,5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30,6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113%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161%</a:t>
                      </a:r>
                    </a:p>
                  </a:txBody>
                  <a:tcPr marL="68580" marR="6858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3574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 err="1" smtClean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ctc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N0045</a:t>
                      </a:r>
                    </a:p>
                  </a:txBody>
                  <a:tcPr marL="68580" marR="68580" marT="0" marB="0" anchor="b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21,8</a:t>
                      </a:r>
                    </a:p>
                  </a:txBody>
                  <a:tcPr marL="68580" marR="68580" marT="0" marB="0" anchor="b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31,5</a:t>
                      </a:r>
                    </a:p>
                  </a:txBody>
                  <a:tcPr marL="68580" marR="68580" marT="0" marB="0" anchor="b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31,7</a:t>
                      </a:r>
                    </a:p>
                  </a:txBody>
                  <a:tcPr marL="68580" marR="68580" marT="0" marB="0" anchor="b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105%</a:t>
                      </a:r>
                    </a:p>
                  </a:txBody>
                  <a:tcPr marL="68580" marR="68580" marT="0" marB="0" anchor="b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155%</a:t>
                      </a:r>
                    </a:p>
                  </a:txBody>
                  <a:tcPr marL="68580" marR="68580" marT="0" marB="0" anchor="b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18,6</a:t>
                      </a:r>
                    </a:p>
                  </a:txBody>
                  <a:tcPr marL="68580" marR="68580" marT="0" marB="0" anchor="b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26,2</a:t>
                      </a:r>
                    </a:p>
                  </a:txBody>
                  <a:tcPr marL="68580" marR="68580" marT="0" marB="0" anchor="b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27,6</a:t>
                      </a:r>
                    </a:p>
                  </a:txBody>
                  <a:tcPr marL="68580" marR="68580" marT="0" marB="0" anchor="b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112%</a:t>
                      </a:r>
                    </a:p>
                  </a:txBody>
                  <a:tcPr marL="68580" marR="68580" marT="0" marB="0" anchor="b"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159%</a:t>
                      </a:r>
                    </a:p>
                  </a:txBody>
                  <a:tcPr marL="68580" marR="68580" marT="0" marB="0" anchor="b">
                    <a:solidFill>
                      <a:srgbClr val="00FF99"/>
                    </a:solidFill>
                  </a:tcPr>
                </a:tc>
              </a:tr>
              <a:tr h="12607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non-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ctc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N0046(S)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22,3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31,6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31,8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106%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155%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19,5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26,8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28,1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112%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160%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7026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non-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ctc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N0046(P)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22,0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31,0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31,3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105%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155%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18,7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25,8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27,2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112%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159%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0593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non-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ctc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N0078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22,2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31,5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31,7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18,7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26,1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27,4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</a:t>
                      </a:r>
                    </a:p>
                  </a:txBody>
                  <a:tcPr marL="68580" marR="68580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87476" y="5696200"/>
            <a:ext cx="66656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Zero-phase shift in down-sampling + SHM2.0 resampling show </a:t>
            </a:r>
          </a:p>
          <a:p>
            <a:pPr algn="ctr"/>
            <a:r>
              <a:rPr lang="en-US" dirty="0" smtClean="0"/>
              <a:t>the best performance and smallest memory usage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157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i="1" u="sng" dirty="0"/>
              <a:t>Relative Chroma and </a:t>
            </a:r>
            <a:r>
              <a:rPr lang="en-CA" i="1" u="sng" dirty="0" err="1"/>
              <a:t>Luma</a:t>
            </a:r>
            <a:r>
              <a:rPr lang="en-CA" i="1" u="sng" dirty="0"/>
              <a:t> samples alignment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2443632"/>
              </p:ext>
            </p:extLst>
          </p:nvPr>
        </p:nvGraphicFramePr>
        <p:xfrm>
          <a:off x="2555776" y="2546465"/>
          <a:ext cx="989827" cy="9898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Visio" r:id="rId3" imgW="3018555" imgH="3018786" progId="Visio.Drawing.11">
                  <p:embed/>
                </p:oleObj>
              </mc:Choice>
              <mc:Fallback>
                <p:oleObj name="Visio" r:id="rId3" imgW="3018555" imgH="301878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2546465"/>
                        <a:ext cx="989827" cy="9898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198982"/>
              </p:ext>
            </p:extLst>
          </p:nvPr>
        </p:nvGraphicFramePr>
        <p:xfrm>
          <a:off x="2545876" y="4806112"/>
          <a:ext cx="1011158" cy="1030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Visio" r:id="rId5" imgW="3018555" imgH="3018786" progId="Visio.Drawing.11">
                  <p:embed/>
                </p:oleObj>
              </mc:Choice>
              <mc:Fallback>
                <p:oleObj name="Visio" r:id="rId5" imgW="3018555" imgH="301878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5876" y="4806112"/>
                        <a:ext cx="1011158" cy="10308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806" y="2438106"/>
            <a:ext cx="1274661" cy="1244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663" y="2493857"/>
            <a:ext cx="1352328" cy="1191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787902" y="39957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122904" y="39957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712078" y="399577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925879" y="620358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349484" y="622802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pic>
        <p:nvPicPr>
          <p:cNvPr id="15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553" y="4698218"/>
            <a:ext cx="1321886" cy="1166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362" y="4603925"/>
            <a:ext cx="1433150" cy="124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909103" y="6203582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3668456" y="2407230"/>
            <a:ext cx="0" cy="12784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5096816" y="2453300"/>
            <a:ext cx="0" cy="12784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2339752" y="4729094"/>
            <a:ext cx="0" cy="12784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3732615" y="4698218"/>
            <a:ext cx="0" cy="12784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5222512" y="4586183"/>
            <a:ext cx="0" cy="12784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3563888" y="2037898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SHM2.0+ctc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563888" y="1916832"/>
            <a:ext cx="1584103" cy="244827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34925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219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results </a:t>
            </a:r>
            <a:r>
              <a:rPr lang="en-US" dirty="0" err="1" smtClean="0"/>
              <a:t>vs</a:t>
            </a:r>
            <a:r>
              <a:rPr lang="en-US" dirty="0" smtClean="0"/>
              <a:t> SHM2.0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55410" y="3933056"/>
            <a:ext cx="32335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Performance effect</a:t>
            </a:r>
          </a:p>
          <a:p>
            <a:pPr algn="ctr"/>
            <a:r>
              <a:rPr lang="en-US" dirty="0" err="1" smtClean="0"/>
              <a:t>Luma</a:t>
            </a:r>
            <a:r>
              <a:rPr lang="en-US" dirty="0" smtClean="0"/>
              <a:t> BD-rate 0,03…0,05%</a:t>
            </a:r>
          </a:p>
          <a:p>
            <a:pPr algn="ctr"/>
            <a:r>
              <a:rPr lang="en-US" dirty="0" smtClean="0"/>
              <a:t>Chroma BD-rate 0,05…0,23%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722762"/>
              </p:ext>
            </p:extLst>
          </p:nvPr>
        </p:nvGraphicFramePr>
        <p:xfrm>
          <a:off x="323528" y="2276872"/>
          <a:ext cx="8456809" cy="1219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8767"/>
                <a:gridCol w="668594"/>
                <a:gridCol w="641489"/>
                <a:gridCol w="560173"/>
                <a:gridCol w="887242"/>
                <a:gridCol w="722804"/>
                <a:gridCol w="637875"/>
                <a:gridCol w="686664"/>
                <a:gridCol w="686664"/>
                <a:gridCol w="887242"/>
                <a:gridCol w="849295"/>
              </a:tblGrid>
              <a:tr h="14183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Test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x2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x1,5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 </a:t>
                      </a:r>
                    </a:p>
                  </a:txBody>
                  <a:tcPr marL="68580" marR="68580" marT="0" marB="0" anchor="b"/>
                </a:tc>
              </a:tr>
              <a:tr h="113467"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BD-rate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Memory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BD-rate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Memory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693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s/w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Luma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U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V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Pic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Luma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U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V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PU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Pic</a:t>
                      </a:r>
                    </a:p>
                  </a:txBody>
                  <a:tcPr marL="68580" marR="68580" marT="0" marB="0" anchor="b"/>
                </a:tc>
              </a:tr>
              <a:tr h="22693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SHM2.0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0,00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0,00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0,00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0,00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0,00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0,00</a:t>
                      </a:r>
                      <a:endParaRPr lang="en-US" sz="16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68580" marR="68580" marT="0" marB="0" anchor="b"/>
                </a:tc>
              </a:tr>
              <a:tr h="22693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N0045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0,05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0,13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0,23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0,03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0,10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0,05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7264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Interpolation </a:t>
            </a:r>
            <a:r>
              <a:rPr lang="en-US" dirty="0" err="1" smtClean="0"/>
              <a:t>Luma</a:t>
            </a:r>
            <a:r>
              <a:rPr lang="en-US" dirty="0" smtClean="0"/>
              <a:t> filters tested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801307"/>
              </p:ext>
            </p:extLst>
          </p:nvPr>
        </p:nvGraphicFramePr>
        <p:xfrm>
          <a:off x="467544" y="2132856"/>
          <a:ext cx="8352924" cy="38295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4467"/>
                <a:gridCol w="799068"/>
                <a:gridCol w="799068"/>
                <a:gridCol w="799068"/>
                <a:gridCol w="799068"/>
                <a:gridCol w="799068"/>
                <a:gridCol w="799068"/>
                <a:gridCol w="799068"/>
                <a:gridCol w="791692"/>
                <a:gridCol w="1093289"/>
              </a:tblGrid>
              <a:tr h="294578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phase p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ctr"/>
                </a:tc>
                <a:tc gridSpan="8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Luma interpolation filter coefficients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Comments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/>
                </a:tc>
              </a:tr>
              <a:tr h="2945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effectLst/>
                        </a:rPr>
                        <a:t>f</a:t>
                      </a:r>
                      <a:r>
                        <a:rPr lang="en-US" sz="1600" baseline="-25000" dirty="0" err="1">
                          <a:effectLst/>
                        </a:rPr>
                        <a:t>L</a:t>
                      </a:r>
                      <a:r>
                        <a:rPr lang="en-US" sz="1600" dirty="0">
                          <a:effectLst/>
                        </a:rPr>
                        <a:t>[ p, 0 ]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f</a:t>
                      </a:r>
                      <a:r>
                        <a:rPr lang="en-US" sz="1600" baseline="-25000">
                          <a:effectLst/>
                        </a:rPr>
                        <a:t>L</a:t>
                      </a:r>
                      <a:r>
                        <a:rPr lang="en-US" sz="1600">
                          <a:effectLst/>
                        </a:rPr>
                        <a:t>[ p, 1 ]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f</a:t>
                      </a:r>
                      <a:r>
                        <a:rPr lang="en-US" sz="1600" baseline="-25000">
                          <a:effectLst/>
                        </a:rPr>
                        <a:t>L</a:t>
                      </a:r>
                      <a:r>
                        <a:rPr lang="en-US" sz="1600">
                          <a:effectLst/>
                        </a:rPr>
                        <a:t>[ p, 2 ]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f</a:t>
                      </a:r>
                      <a:r>
                        <a:rPr lang="en-US" sz="1600" baseline="-25000">
                          <a:effectLst/>
                        </a:rPr>
                        <a:t>L</a:t>
                      </a:r>
                      <a:r>
                        <a:rPr lang="en-US" sz="1600">
                          <a:effectLst/>
                        </a:rPr>
                        <a:t>[ p, 3 ]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f</a:t>
                      </a:r>
                      <a:r>
                        <a:rPr lang="en-US" sz="1600" baseline="-25000">
                          <a:effectLst/>
                        </a:rPr>
                        <a:t>L</a:t>
                      </a:r>
                      <a:r>
                        <a:rPr lang="en-US" sz="1600">
                          <a:effectLst/>
                        </a:rPr>
                        <a:t>[ p, 4 ]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f</a:t>
                      </a:r>
                      <a:r>
                        <a:rPr lang="en-US" sz="1600" baseline="-25000">
                          <a:effectLst/>
                        </a:rPr>
                        <a:t>L</a:t>
                      </a:r>
                      <a:r>
                        <a:rPr lang="en-US" sz="1600">
                          <a:effectLst/>
                        </a:rPr>
                        <a:t>[ p, 5 ]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f</a:t>
                      </a:r>
                      <a:r>
                        <a:rPr lang="en-US" sz="1600" baseline="-25000">
                          <a:effectLst/>
                        </a:rPr>
                        <a:t>L</a:t>
                      </a:r>
                      <a:r>
                        <a:rPr lang="en-US" sz="1600">
                          <a:effectLst/>
                        </a:rPr>
                        <a:t>[ p, 6 ]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f</a:t>
                      </a:r>
                      <a:r>
                        <a:rPr lang="en-US" sz="1600" baseline="-25000">
                          <a:effectLst/>
                        </a:rPr>
                        <a:t>L</a:t>
                      </a:r>
                      <a:r>
                        <a:rPr lang="en-US" sz="1600">
                          <a:effectLst/>
                        </a:rPr>
                        <a:t>[ p, 7 ]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457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64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HEVC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-3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63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-2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SCE1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2*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0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2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-6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61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9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-3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1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0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SCE1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2</a:t>
                      </a:r>
                      <a:r>
                        <a:rPr lang="en-US" sz="1600" i="1" dirty="0" smtClean="0">
                          <a:effectLst/>
                        </a:rPr>
                        <a:t>**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0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2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-6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 smtClean="0">
                          <a:effectLst/>
                        </a:rPr>
                        <a:t>62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 smtClean="0">
                          <a:effectLst/>
                        </a:rPr>
                        <a:t>8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-3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1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0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SCE1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-1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-8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60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13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-4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SCE1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-1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-10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58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17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-5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HEVC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−1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-11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52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26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-8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-1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SHM 2.0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NA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NA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NA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NA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NA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NA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NA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NA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Not tested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7*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-1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4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-11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45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34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-10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4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-1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SCE1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7</a:t>
                      </a:r>
                      <a:r>
                        <a:rPr lang="en-US" sz="1600" i="1" dirty="0" smtClean="0">
                          <a:effectLst/>
                        </a:rPr>
                        <a:t>**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-1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4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-11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 smtClean="0">
                          <a:effectLst/>
                        </a:rPr>
                        <a:t>44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 smtClean="0">
                          <a:effectLst/>
                        </a:rPr>
                        <a:t>35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-10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4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-1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 dirty="0">
                          <a:effectLst/>
                        </a:rPr>
                        <a:t>SCE1</a:t>
                      </a:r>
                      <a:endParaRPr lang="en-US" sz="1600" i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/>
                </a:tc>
              </a:tr>
              <a:tr h="29457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−1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-11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40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40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-11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-1</a:t>
                      </a:r>
                      <a:endParaRPr lang="en-US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HEVC</a:t>
                      </a:r>
                      <a:endParaRPr lang="en-US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59632" y="6076736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No disagreement on filter coefficients and filters for 6/16 position are in JCTVC-N0219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289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Interpolation Chroma filters tested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59632" y="6076736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All tests use these coefficients</a:t>
            </a:r>
            <a:endParaRPr lang="en-US" dirty="0">
              <a:solidFill>
                <a:srgbClr val="0070C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050524"/>
              </p:ext>
            </p:extLst>
          </p:nvPr>
        </p:nvGraphicFramePr>
        <p:xfrm>
          <a:off x="1043608" y="2204865"/>
          <a:ext cx="7056784" cy="27515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6144"/>
                <a:gridCol w="1146144"/>
                <a:gridCol w="1066181"/>
                <a:gridCol w="1066181"/>
                <a:gridCol w="1066181"/>
                <a:gridCol w="1565953"/>
              </a:tblGrid>
              <a:tr h="252771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phase p</a:t>
                      </a: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interpolation filter coefficients</a:t>
                      </a:r>
                    </a:p>
                  </a:txBody>
                  <a:tcPr marL="5715" marR="5715" marT="571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Comments</a:t>
                      </a:r>
                    </a:p>
                  </a:txBody>
                  <a:tcPr marL="0" marR="0" marT="0" marB="0"/>
                </a:tc>
              </a:tr>
              <a:tr h="2527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f</a:t>
                      </a:r>
                      <a:r>
                        <a:rPr lang="en-US" sz="1600" baseline="-25000" dirty="0" err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[ p, 0 ]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f</a:t>
                      </a:r>
                      <a:r>
                        <a:rPr lang="en-US" sz="1600" baseline="-250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[ p, 1 ]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f</a:t>
                      </a:r>
                      <a:r>
                        <a:rPr lang="en-US" sz="1600" baseline="-250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[ p, 2 ]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f</a:t>
                      </a:r>
                      <a:r>
                        <a:rPr lang="en-US" sz="1600" baseline="-250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[ p, 3 ]</a:t>
                      </a:r>
                    </a:p>
                  </a:txBody>
                  <a:tcPr marL="5715" marR="5715" marT="5715" marB="0" anchor="b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784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64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HEVC</a:t>
                      </a:r>
                    </a:p>
                  </a:txBody>
                  <a:tcPr marL="0" marR="0" marT="0" marB="0"/>
                </a:tc>
              </a:tr>
              <a:tr h="12784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-2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62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4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SHM 2.0</a:t>
                      </a:r>
                    </a:p>
                  </a:txBody>
                  <a:tcPr marL="0" marR="0" marT="0" marB="0"/>
                </a:tc>
              </a:tr>
              <a:tr h="12784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-2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58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-2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HEVC</a:t>
                      </a:r>
                    </a:p>
                  </a:txBody>
                  <a:tcPr marL="0" marR="0" marT="0" marB="0"/>
                </a:tc>
              </a:tr>
              <a:tr h="12784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-4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56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14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-2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SCE1</a:t>
                      </a:r>
                    </a:p>
                  </a:txBody>
                  <a:tcPr marL="0" marR="0" marT="0" marB="0"/>
                </a:tc>
              </a:tr>
              <a:tr h="12784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4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−4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54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16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−2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HEVC</a:t>
                      </a:r>
                    </a:p>
                  </a:txBody>
                  <a:tcPr marL="0" marR="0" marT="0" marB="0"/>
                </a:tc>
              </a:tr>
              <a:tr h="12784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5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−6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52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20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−2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SHM 2.0</a:t>
                      </a:r>
                    </a:p>
                  </a:txBody>
                  <a:tcPr marL="0" marR="0" marT="0" marB="0"/>
                </a:tc>
              </a:tr>
              <a:tr h="12784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6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−6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46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28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−4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HEVC</a:t>
                      </a:r>
                    </a:p>
                  </a:txBody>
                  <a:tcPr marL="0" marR="0" marT="0" marB="0"/>
                </a:tc>
              </a:tr>
              <a:tr h="12784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7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-4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42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30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-4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SHM 2.0</a:t>
                      </a:r>
                    </a:p>
                  </a:txBody>
                  <a:tcPr marL="0" marR="0" marT="0" marB="0"/>
                </a:tc>
              </a:tr>
              <a:tr h="12784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8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−4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36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36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−4</a:t>
                      </a: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HEVC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91948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792</Words>
  <Application>Microsoft Office PowerPoint</Application>
  <PresentationFormat>On-screen Show (4:3)</PresentationFormat>
  <Paragraphs>844</Paragraphs>
  <Slides>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Urban</vt:lpstr>
      <vt:lpstr>Visio.Drawing.11</vt:lpstr>
      <vt:lpstr>Visio</vt:lpstr>
      <vt:lpstr>SCE1: Summary Report of SHVC Core Experiment on support for additional re-sampling phase shifts</vt:lpstr>
      <vt:lpstr>EL and BL pictures alignment</vt:lpstr>
      <vt:lpstr>Test results vs SHM2.0</vt:lpstr>
      <vt:lpstr>BD-rate gain from EL and BL pictures alignment</vt:lpstr>
      <vt:lpstr>2 scalable systems vs HEVC single layer</vt:lpstr>
      <vt:lpstr>Relative Chroma and Luma samples alignment</vt:lpstr>
      <vt:lpstr>Test results vs SHM2.0</vt:lpstr>
      <vt:lpstr>Interpolation Luma filters tested</vt:lpstr>
      <vt:lpstr>Interpolation Chroma filters tested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SCE1: Summary Report of SHVC Core Experiment on support for additional re-sampling phase shifts</dc:title>
  <dc:creator>Lena</dc:creator>
  <cp:lastModifiedBy>Lena</cp:lastModifiedBy>
  <cp:revision>7</cp:revision>
  <dcterms:created xsi:type="dcterms:W3CDTF">2013-07-26T04:33:26Z</dcterms:created>
  <dcterms:modified xsi:type="dcterms:W3CDTF">2013-07-26T05:24:01Z</dcterms:modified>
</cp:coreProperties>
</file>