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8">
  <p:sldMasterIdLst>
    <p:sldMasterId id="2147483777" r:id="rId1"/>
  </p:sldMasterIdLst>
  <p:notesMasterIdLst>
    <p:notesMasterId r:id="rId15"/>
  </p:notesMasterIdLst>
  <p:handoutMasterIdLst>
    <p:handoutMasterId r:id="rId16"/>
  </p:handoutMasterIdLst>
  <p:sldIdLst>
    <p:sldId id="350" r:id="rId2"/>
    <p:sldId id="352" r:id="rId3"/>
    <p:sldId id="435" r:id="rId4"/>
    <p:sldId id="423" r:id="rId5"/>
    <p:sldId id="426" r:id="rId6"/>
    <p:sldId id="392" r:id="rId7"/>
    <p:sldId id="427" r:id="rId8"/>
    <p:sldId id="420" r:id="rId9"/>
    <p:sldId id="428" r:id="rId10"/>
    <p:sldId id="436" r:id="rId11"/>
    <p:sldId id="429" r:id="rId12"/>
    <p:sldId id="430" r:id="rId13"/>
    <p:sldId id="433" r:id="rId14"/>
  </p:sldIdLst>
  <p:sldSz cx="9144000" cy="6858000" type="screen4x3"/>
  <p:notesSz cx="6997700" cy="92837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_sperki"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13535"/>
    <a:srgbClr val="7592C3"/>
    <a:srgbClr val="97C067"/>
    <a:srgbClr val="A2A2A2"/>
    <a:srgbClr val="BC443A"/>
    <a:srgbClr val="3E3233"/>
    <a:srgbClr val="333333"/>
    <a:srgbClr val="7C7570"/>
    <a:srgbClr val="678D32"/>
    <a:srgbClr val="89B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7869" autoAdjust="0"/>
  </p:normalViewPr>
  <p:slideViewPr>
    <p:cSldViewPr snapToGrid="0">
      <p:cViewPr varScale="1">
        <p:scale>
          <a:sx n="90" d="100"/>
          <a:sy n="90" d="100"/>
        </p:scale>
        <p:origin x="-1404" y="-108"/>
      </p:cViewPr>
      <p:guideLst>
        <p:guide orient="horz" pos="4031"/>
        <p:guide pos="171"/>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79" d="100"/>
          <a:sy n="79" d="100"/>
        </p:scale>
        <p:origin x="-2010" y="-84"/>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8195" name="Rectangle 3"/>
          <p:cNvSpPr>
            <a:spLocks noGrp="1" noChangeArrowheads="1"/>
          </p:cNvSpPr>
          <p:nvPr>
            <p:ph type="dt" sz="quarter"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8196" name="Rectangle 4"/>
          <p:cNvSpPr>
            <a:spLocks noGrp="1" noChangeArrowheads="1"/>
          </p:cNvSpPr>
          <p:nvPr>
            <p:ph type="ftr" sz="quarter" idx="2"/>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8197" name="Rectangle 5"/>
          <p:cNvSpPr>
            <a:spLocks noGrp="1" noChangeArrowheads="1"/>
          </p:cNvSpPr>
          <p:nvPr>
            <p:ph type="sldNum" sz="quarter" idx="3"/>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89E858B9-9622-41D4-B86C-CC604D6D2293}" type="slidenum">
              <a:rPr lang="en-US"/>
              <a:pPr/>
              <a:t>‹#›</a:t>
            </a:fld>
            <a:endParaRPr lang="en-US" dirty="0"/>
          </a:p>
        </p:txBody>
      </p:sp>
    </p:spTree>
    <p:extLst>
      <p:ext uri="{BB962C8B-B14F-4D97-AF65-F5344CB8AC3E}">
        <p14:creationId xmlns:p14="http://schemas.microsoft.com/office/powerpoint/2010/main" val="8542617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defTabSz="930275">
              <a:defRPr sz="1200"/>
            </a:lvl1pPr>
          </a:lstStyle>
          <a:p>
            <a:endParaRPr lang="en-US" dirty="0"/>
          </a:p>
        </p:txBody>
      </p:sp>
      <p:sp>
        <p:nvSpPr>
          <p:cNvPr id="13315" name="Rectangle 3"/>
          <p:cNvSpPr>
            <a:spLocks noGrp="1" noChangeArrowheads="1"/>
          </p:cNvSpPr>
          <p:nvPr>
            <p:ph type="dt" idx="1"/>
          </p:nvPr>
        </p:nvSpPr>
        <p:spPr bwMode="auto">
          <a:xfrm>
            <a:off x="3965575" y="0"/>
            <a:ext cx="3032125" cy="463550"/>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lvl1pPr algn="r" defTabSz="930275">
              <a:defRPr sz="1200"/>
            </a:lvl1pPr>
          </a:lstStyle>
          <a:p>
            <a:endParaRPr lang="en-US" dirty="0"/>
          </a:p>
        </p:txBody>
      </p:sp>
      <p:sp>
        <p:nvSpPr>
          <p:cNvPr id="13316" name="Rectangle 4"/>
          <p:cNvSpPr>
            <a:spLocks noGrp="1" noRot="1" noChangeAspect="1" noChangeArrowheads="1" noTextEdit="1"/>
          </p:cNvSpPr>
          <p:nvPr>
            <p:ph type="sldImg" idx="2"/>
          </p:nvPr>
        </p:nvSpPr>
        <p:spPr bwMode="auto">
          <a:xfrm>
            <a:off x="1177925" y="696913"/>
            <a:ext cx="4641850" cy="3481387"/>
          </a:xfrm>
          <a:prstGeom prst="rect">
            <a:avLst/>
          </a:prstGeom>
          <a:noFill/>
          <a:ln w="9525">
            <a:solidFill>
              <a:srgbClr val="000000"/>
            </a:solidFill>
            <a:miter lim="800000"/>
            <a:headEnd/>
            <a:tailEnd/>
          </a:ln>
          <a:effectLst/>
        </p:spPr>
      </p:sp>
      <p:sp>
        <p:nvSpPr>
          <p:cNvPr id="13317" name="Rectangle 5"/>
          <p:cNvSpPr>
            <a:spLocks noGrp="1" noChangeArrowheads="1"/>
          </p:cNvSpPr>
          <p:nvPr>
            <p:ph type="body" sz="quarter" idx="3"/>
          </p:nvPr>
        </p:nvSpPr>
        <p:spPr bwMode="auto">
          <a:xfrm>
            <a:off x="933450" y="4410075"/>
            <a:ext cx="5130800" cy="4176713"/>
          </a:xfrm>
          <a:prstGeom prst="rect">
            <a:avLst/>
          </a:prstGeom>
          <a:noFill/>
          <a:ln w="9525">
            <a:noFill/>
            <a:miter lim="800000"/>
            <a:headEnd/>
            <a:tailEnd/>
          </a:ln>
        </p:spPr>
        <p:txBody>
          <a:bodyPr vert="horz" wrap="square" lIns="93031" tIns="46516" rIns="93031" bIns="465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3318" name="Rectangle 6"/>
          <p:cNvSpPr>
            <a:spLocks noGrp="1" noChangeArrowheads="1"/>
          </p:cNvSpPr>
          <p:nvPr>
            <p:ph type="ftr" sz="quarter" idx="4"/>
          </p:nvPr>
        </p:nvSpPr>
        <p:spPr bwMode="auto">
          <a:xfrm>
            <a:off x="0"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defTabSz="930275">
              <a:defRPr sz="1200"/>
            </a:lvl1pPr>
          </a:lstStyle>
          <a:p>
            <a:endParaRPr lang="en-US" dirty="0"/>
          </a:p>
        </p:txBody>
      </p:sp>
      <p:sp>
        <p:nvSpPr>
          <p:cNvPr id="13319" name="Rectangle 7"/>
          <p:cNvSpPr>
            <a:spLocks noGrp="1" noChangeArrowheads="1"/>
          </p:cNvSpPr>
          <p:nvPr>
            <p:ph type="sldNum" sz="quarter" idx="5"/>
          </p:nvPr>
        </p:nvSpPr>
        <p:spPr bwMode="auto">
          <a:xfrm>
            <a:off x="3965575" y="8820150"/>
            <a:ext cx="3032125" cy="463550"/>
          </a:xfrm>
          <a:prstGeom prst="rect">
            <a:avLst/>
          </a:prstGeom>
          <a:noFill/>
          <a:ln w="9525">
            <a:noFill/>
            <a:miter lim="800000"/>
            <a:headEnd/>
            <a:tailEnd/>
          </a:ln>
        </p:spPr>
        <p:txBody>
          <a:bodyPr vert="horz" wrap="square" lIns="93031" tIns="46516" rIns="93031" bIns="46516" numCol="1" anchor="b" anchorCtr="0" compatLnSpc="1">
            <a:prstTxWarp prst="textNoShape">
              <a:avLst/>
            </a:prstTxWarp>
          </a:bodyPr>
          <a:lstStyle>
            <a:lvl1pPr algn="r" defTabSz="930275">
              <a:defRPr sz="1200"/>
            </a:lvl1pPr>
          </a:lstStyle>
          <a:p>
            <a:fld id="{E391298E-09D2-4F98-B954-86421036320A}" type="slidenum">
              <a:rPr lang="en-US"/>
              <a:pPr/>
              <a:t>‹#›</a:t>
            </a:fld>
            <a:endParaRPr lang="en-US" dirty="0"/>
          </a:p>
        </p:txBody>
      </p:sp>
    </p:spTree>
    <p:extLst>
      <p:ext uri="{BB962C8B-B14F-4D97-AF65-F5344CB8AC3E}">
        <p14:creationId xmlns:p14="http://schemas.microsoft.com/office/powerpoint/2010/main" val="306202565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3123A32-A346-475D-B41E-269159E05C35}"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1240570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123A32-A346-475D-B41E-269159E05C35}"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4279862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123A32-A346-475D-B41E-269159E05C35}"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12519436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sclaimer Slide">
    <p:spTree>
      <p:nvGrpSpPr>
        <p:cNvPr id="1" name=""/>
        <p:cNvGrpSpPr/>
        <p:nvPr/>
      </p:nvGrpSpPr>
      <p:grpSpPr>
        <a:xfrm>
          <a:off x="0" y="0"/>
          <a:ext cx="0" cy="0"/>
          <a:chOff x="0" y="0"/>
          <a:chExt cx="0" cy="0"/>
        </a:xfrm>
      </p:grpSpPr>
      <p:sp>
        <p:nvSpPr>
          <p:cNvPr id="4" name="Text Box 6"/>
          <p:cNvSpPr txBox="1">
            <a:spLocks noChangeArrowheads="1"/>
          </p:cNvSpPr>
          <p:nvPr userDrawn="1"/>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userDrawn="1">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3123A32-A346-475D-B41E-269159E05C35}"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14861967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3123A32-A346-475D-B41E-269159E05C35}" type="datetimeFigureOut">
              <a:rPr lang="en-US" smtClean="0"/>
              <a:t>4/25/2013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26268672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3123A32-A346-475D-B41E-269159E05C35}" type="datetimeFigureOut">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2507043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3123A32-A346-475D-B41E-269159E05C35}" type="datetimeFigureOut">
              <a:rPr lang="en-US" smtClean="0"/>
              <a:t>4/25/2013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832375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3123A32-A346-475D-B41E-269159E05C35}" type="datetimeFigureOut">
              <a:rPr lang="en-US" smtClean="0"/>
              <a:t>4/25/2013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103019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123A32-A346-475D-B41E-269159E05C35}" type="datetimeFigureOut">
              <a:rPr lang="en-US" smtClean="0"/>
              <a:t>4/25/2013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24295248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123A32-A346-475D-B41E-269159E05C35}" type="datetimeFigureOut">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17490045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3123A32-A346-475D-B41E-269159E05C35}" type="datetimeFigureOut">
              <a:rPr lang="en-US" smtClean="0"/>
              <a:t>4/25/2013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AB36C0-8D65-404F-B2DB-70C8C07BF11A}" type="slidenum">
              <a:rPr lang="en-US" smtClean="0"/>
              <a:t>‹#›</a:t>
            </a:fld>
            <a:endParaRPr lang="en-US"/>
          </a:p>
        </p:txBody>
      </p:sp>
    </p:spTree>
    <p:extLst>
      <p:ext uri="{BB962C8B-B14F-4D97-AF65-F5344CB8AC3E}">
        <p14:creationId xmlns:p14="http://schemas.microsoft.com/office/powerpoint/2010/main" val="27500666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3123A32-A346-475D-B41E-269159E05C35}" type="datetimeFigureOut">
              <a:rPr lang="en-US" smtClean="0"/>
              <a:t>4/25/2013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AB36C0-8D65-404F-B2DB-70C8C07BF11A}" type="slidenum">
              <a:rPr lang="en-US" smtClean="0"/>
              <a:t>‹#›</a:t>
            </a:fld>
            <a:endParaRPr lang="en-US"/>
          </a:p>
        </p:txBody>
      </p:sp>
    </p:spTree>
    <p:extLst>
      <p:ext uri="{BB962C8B-B14F-4D97-AF65-F5344CB8AC3E}">
        <p14:creationId xmlns:p14="http://schemas.microsoft.com/office/powerpoint/2010/main" val="1910271122"/>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65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oleObject" Target="../embeddings/oleObject1.bin"/><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2.emf"/><Relationship Id="rId5" Type="http://schemas.openxmlformats.org/officeDocument/2006/relationships/oleObject" Target="../embeddings/oleObject2.bin"/><Relationship Id="rId10" Type="http://schemas.openxmlformats.org/officeDocument/2006/relationships/image" Target="../media/image6.png"/><Relationship Id="rId4" Type="http://schemas.openxmlformats.org/officeDocument/2006/relationships/image" Target="../media/image1.emf"/><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emf"/><Relationship Id="rId5" Type="http://schemas.openxmlformats.org/officeDocument/2006/relationships/oleObject" Target="../embeddings/oleObject4.bin"/><Relationship Id="rId4" Type="http://schemas.openxmlformats.org/officeDocument/2006/relationships/image" Target="../media/image1.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7"/>
          <p:cNvSpPr>
            <a:spLocks noGrp="1"/>
          </p:cNvSpPr>
          <p:nvPr>
            <p:ph type="ctrTitle"/>
          </p:nvPr>
        </p:nvSpPr>
        <p:spPr>
          <a:xfrm>
            <a:off x="261267" y="2892056"/>
            <a:ext cx="8744510" cy="1170099"/>
          </a:xfrm>
        </p:spPr>
        <p:txBody>
          <a:bodyPr>
            <a:normAutofit fontScale="90000"/>
          </a:bodyPr>
          <a:lstStyle/>
          <a:p>
            <a:r>
              <a:rPr lang="en-CA" b="1" dirty="0"/>
              <a:t>Signaling of Phase Offset in Up-sampling Process and Chroma Sampling </a:t>
            </a:r>
            <a:r>
              <a:rPr lang="en-CA" b="1" dirty="0" smtClean="0"/>
              <a:t>Location</a:t>
            </a:r>
            <a:br>
              <a:rPr lang="en-CA" b="1" dirty="0" smtClean="0"/>
            </a:br>
            <a:r>
              <a:rPr lang="en-US" b="1" dirty="0" smtClean="0"/>
              <a:t>(JCTVC-M0465)</a:t>
            </a:r>
            <a:endParaRPr lang="en-US" dirty="0"/>
          </a:p>
        </p:txBody>
      </p:sp>
      <p:sp>
        <p:nvSpPr>
          <p:cNvPr id="20" name="Subtitle 19"/>
          <p:cNvSpPr>
            <a:spLocks noGrp="1"/>
          </p:cNvSpPr>
          <p:nvPr>
            <p:ph type="subTitle" idx="1"/>
          </p:nvPr>
        </p:nvSpPr>
        <p:spPr>
          <a:xfrm>
            <a:off x="2093485" y="5085081"/>
            <a:ext cx="6075730" cy="616472"/>
          </a:xfrm>
        </p:spPr>
        <p:txBody>
          <a:bodyPr/>
          <a:lstStyle/>
          <a:p>
            <a:pPr algn="r"/>
            <a:r>
              <a:rPr lang="en-US" dirty="0" smtClean="0"/>
              <a:t>Qualcomm, InterDigital and Nokia</a:t>
            </a:r>
            <a:endParaRPr lang="en-US" sz="1200"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 coefficients used in simulation (Chroma)</a:t>
            </a:r>
            <a:endParaRPr lang="en-US" dirty="0"/>
          </a:p>
        </p:txBody>
      </p:sp>
      <p:graphicFrame>
        <p:nvGraphicFramePr>
          <p:cNvPr id="3" name="Table 2"/>
          <p:cNvGraphicFramePr>
            <a:graphicFrameLocks noGrp="1"/>
          </p:cNvGraphicFramePr>
          <p:nvPr/>
        </p:nvGraphicFramePr>
        <p:xfrm>
          <a:off x="2972753" y="2002155"/>
          <a:ext cx="3093720" cy="3120390"/>
        </p:xfrm>
        <a:graphic>
          <a:graphicData uri="http://schemas.openxmlformats.org/drawingml/2006/table">
            <a:tbl>
              <a:tblPr>
                <a:tableStyleId>{5C22544A-7EE6-4342-B048-85BDC9FD1C3A}</a:tableStyleId>
              </a:tblPr>
              <a:tblGrid>
                <a:gridCol w="645777"/>
                <a:gridCol w="645777"/>
                <a:gridCol w="600722"/>
                <a:gridCol w="600722"/>
                <a:gridCol w="600722"/>
              </a:tblGrid>
              <a:tr h="161925">
                <a:tc rowSpan="2">
                  <a:txBody>
                    <a:bodyPr/>
                    <a:lstStyle/>
                    <a:p>
                      <a:pPr marL="0" marR="0" algn="ctr" hangingPunct="0">
                        <a:spcBef>
                          <a:spcPts val="0"/>
                        </a:spcBef>
                        <a:spcAft>
                          <a:spcPts val="0"/>
                        </a:spcAft>
                        <a:tabLst>
                          <a:tab pos="228600" algn="l"/>
                          <a:tab pos="457200" algn="l"/>
                          <a:tab pos="685800" algn="l"/>
                          <a:tab pos="914400" algn="l"/>
                        </a:tabLst>
                      </a:pPr>
                      <a:r>
                        <a:rPr lang="en-US" sz="1100">
                          <a:effectLst/>
                        </a:rPr>
                        <a:t>phase p</a:t>
                      </a:r>
                      <a:endParaRPr lang="en-US" sz="1100">
                        <a:effectLst/>
                        <a:latin typeface="Times New Roman"/>
                        <a:ea typeface="Times New Roman"/>
                      </a:endParaRPr>
                    </a:p>
                  </a:txBody>
                  <a:tcPr marL="0" marR="0" marT="0" marB="0" anchor="ctr"/>
                </a:tc>
                <a:tc gridSpan="4">
                  <a:txBody>
                    <a:bodyPr/>
                    <a:lstStyle/>
                    <a:p>
                      <a:pPr marL="0" marR="0" algn="ctr" hangingPunct="0">
                        <a:spcBef>
                          <a:spcPts val="0"/>
                        </a:spcBef>
                        <a:spcAft>
                          <a:spcPts val="0"/>
                        </a:spcAft>
                        <a:tabLst>
                          <a:tab pos="228600" algn="l"/>
                          <a:tab pos="457200" algn="l"/>
                          <a:tab pos="685800" algn="l"/>
                          <a:tab pos="914400" algn="l"/>
                        </a:tabLst>
                      </a:pPr>
                      <a:r>
                        <a:rPr lang="en-US" sz="1100">
                          <a:effectLst/>
                        </a:rPr>
                        <a:t>interpolation filter coefficients</a:t>
                      </a:r>
                      <a:endParaRPr lang="en-US" sz="1100">
                        <a:effectLst/>
                        <a:latin typeface="Times New Roman"/>
                        <a:ea typeface="Times New Roman"/>
                      </a:endParaRPr>
                    </a:p>
                  </a:txBody>
                  <a:tcPr marL="5715" marR="5715" marT="5715" marB="0" anchor="b"/>
                </a:tc>
                <a:tc hMerge="1">
                  <a:txBody>
                    <a:bodyPr/>
                    <a:lstStyle/>
                    <a:p>
                      <a:endParaRPr lang="en-US"/>
                    </a:p>
                  </a:txBody>
                  <a:tcPr/>
                </a:tc>
                <a:tc hMerge="1">
                  <a:txBody>
                    <a:bodyPr/>
                    <a:lstStyle/>
                    <a:p>
                      <a:endParaRPr lang="en-US"/>
                    </a:p>
                  </a:txBody>
                  <a:tcPr/>
                </a:tc>
                <a:tc hMerge="1">
                  <a:txBody>
                    <a:bodyPr/>
                    <a:lstStyle/>
                    <a:p>
                      <a:endParaRPr lang="en-US"/>
                    </a:p>
                  </a:txBody>
                  <a:tcPr/>
                </a:tc>
              </a:tr>
              <a:tr h="161925">
                <a:tc vMerge="1">
                  <a:txBody>
                    <a:bodyPr/>
                    <a:lstStyle/>
                    <a:p>
                      <a:endParaRPr lang="en-US"/>
                    </a:p>
                  </a:txBody>
                  <a:tcPr/>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0 ]</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1 ]</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2 ]</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3 ]</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5</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7</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13</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15</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dirty="0">
                          <a:effectLst/>
                        </a:rPr>
                        <a:t>-2</a:t>
                      </a:r>
                      <a:endParaRPr lang="en-US" sz="1100" dirty="0">
                        <a:effectLst/>
                        <a:latin typeface="Times New Roman"/>
                        <a:ea typeface="Times New Roman"/>
                      </a:endParaRPr>
                    </a:p>
                  </a:txBody>
                  <a:tcPr marL="5715" marR="5715" marT="5715" marB="0" anchor="b"/>
                </a:tc>
              </a:tr>
            </a:tbl>
          </a:graphicData>
        </a:graphic>
      </p:graphicFrame>
    </p:spTree>
    <p:extLst>
      <p:ext uri="{BB962C8B-B14F-4D97-AF65-F5344CB8AC3E}">
        <p14:creationId xmlns:p14="http://schemas.microsoft.com/office/powerpoint/2010/main" val="32486449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Filter coefficients used in simulation (Chroma)</a:t>
            </a:r>
            <a:endParaRPr lang="en-US" dirty="0"/>
          </a:p>
        </p:txBody>
      </p:sp>
      <p:graphicFrame>
        <p:nvGraphicFramePr>
          <p:cNvPr id="3" name="Table 2"/>
          <p:cNvGraphicFramePr>
            <a:graphicFrameLocks noGrp="1"/>
          </p:cNvGraphicFramePr>
          <p:nvPr/>
        </p:nvGraphicFramePr>
        <p:xfrm>
          <a:off x="2972753" y="2002155"/>
          <a:ext cx="3093720" cy="3120390"/>
        </p:xfrm>
        <a:graphic>
          <a:graphicData uri="http://schemas.openxmlformats.org/drawingml/2006/table">
            <a:tbl>
              <a:tblPr>
                <a:tableStyleId>{5C22544A-7EE6-4342-B048-85BDC9FD1C3A}</a:tableStyleId>
              </a:tblPr>
              <a:tblGrid>
                <a:gridCol w="645777"/>
                <a:gridCol w="645777"/>
                <a:gridCol w="600722"/>
                <a:gridCol w="600722"/>
                <a:gridCol w="600722"/>
              </a:tblGrid>
              <a:tr h="161925">
                <a:tc rowSpan="2">
                  <a:txBody>
                    <a:bodyPr/>
                    <a:lstStyle/>
                    <a:p>
                      <a:pPr marL="0" marR="0" algn="ctr" hangingPunct="0">
                        <a:spcBef>
                          <a:spcPts val="0"/>
                        </a:spcBef>
                        <a:spcAft>
                          <a:spcPts val="0"/>
                        </a:spcAft>
                        <a:tabLst>
                          <a:tab pos="228600" algn="l"/>
                          <a:tab pos="457200" algn="l"/>
                          <a:tab pos="685800" algn="l"/>
                          <a:tab pos="914400" algn="l"/>
                        </a:tabLst>
                      </a:pPr>
                      <a:r>
                        <a:rPr lang="en-US" sz="1100">
                          <a:effectLst/>
                        </a:rPr>
                        <a:t>phase p</a:t>
                      </a:r>
                      <a:endParaRPr lang="en-US" sz="1100">
                        <a:effectLst/>
                        <a:latin typeface="Times New Roman"/>
                        <a:ea typeface="Times New Roman"/>
                      </a:endParaRPr>
                    </a:p>
                  </a:txBody>
                  <a:tcPr marL="0" marR="0" marT="0" marB="0" anchor="ctr"/>
                </a:tc>
                <a:tc gridSpan="4">
                  <a:txBody>
                    <a:bodyPr/>
                    <a:lstStyle/>
                    <a:p>
                      <a:pPr marL="0" marR="0" algn="ctr" hangingPunct="0">
                        <a:spcBef>
                          <a:spcPts val="0"/>
                        </a:spcBef>
                        <a:spcAft>
                          <a:spcPts val="0"/>
                        </a:spcAft>
                        <a:tabLst>
                          <a:tab pos="228600" algn="l"/>
                          <a:tab pos="457200" algn="l"/>
                          <a:tab pos="685800" algn="l"/>
                          <a:tab pos="914400" algn="l"/>
                        </a:tabLst>
                      </a:pPr>
                      <a:r>
                        <a:rPr lang="en-US" sz="1100">
                          <a:effectLst/>
                        </a:rPr>
                        <a:t>interpolation filter coefficients</a:t>
                      </a:r>
                      <a:endParaRPr lang="en-US" sz="1100">
                        <a:effectLst/>
                        <a:latin typeface="Times New Roman"/>
                        <a:ea typeface="Times New Roman"/>
                      </a:endParaRPr>
                    </a:p>
                  </a:txBody>
                  <a:tcPr marL="5715" marR="5715" marT="5715" marB="0" anchor="b"/>
                </a:tc>
                <a:tc hMerge="1">
                  <a:txBody>
                    <a:bodyPr/>
                    <a:lstStyle/>
                    <a:p>
                      <a:endParaRPr lang="en-US"/>
                    </a:p>
                  </a:txBody>
                  <a:tcPr/>
                </a:tc>
                <a:tc hMerge="1">
                  <a:txBody>
                    <a:bodyPr/>
                    <a:lstStyle/>
                    <a:p>
                      <a:endParaRPr lang="en-US"/>
                    </a:p>
                  </a:txBody>
                  <a:tcPr/>
                </a:tc>
                <a:tc hMerge="1">
                  <a:txBody>
                    <a:bodyPr/>
                    <a:lstStyle/>
                    <a:p>
                      <a:endParaRPr lang="en-US"/>
                    </a:p>
                  </a:txBody>
                  <a:tcPr/>
                </a:tc>
              </a:tr>
              <a:tr h="161925">
                <a:tc vMerge="1">
                  <a:txBody>
                    <a:bodyPr/>
                    <a:lstStyle/>
                    <a:p>
                      <a:endParaRPr lang="en-US"/>
                    </a:p>
                  </a:txBody>
                  <a:tcPr/>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0 ]</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1 ]</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2 ]</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3 ]</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5</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7</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30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13</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56</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5715" marR="5715" marT="5715" marB="0" anchor="b"/>
                </a:tc>
              </a:tr>
              <a:tr h="161925">
                <a:tc>
                  <a:txBody>
                    <a:bodyPr/>
                    <a:lstStyle/>
                    <a:p>
                      <a:pPr marL="0" marR="0" algn="ctr" hangingPunct="0">
                        <a:spcBef>
                          <a:spcPts val="0"/>
                        </a:spcBef>
                        <a:spcAft>
                          <a:spcPts val="0"/>
                        </a:spcAft>
                        <a:tabLst>
                          <a:tab pos="228600" algn="l"/>
                          <a:tab pos="457200" algn="l"/>
                          <a:tab pos="685800" algn="l"/>
                          <a:tab pos="914400" algn="l"/>
                        </a:tabLst>
                      </a:pPr>
                      <a:r>
                        <a:rPr lang="en-US" sz="1100">
                          <a:effectLst/>
                        </a:rPr>
                        <a:t>15</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62</a:t>
                      </a:r>
                      <a:endParaRPr lang="en-US" sz="1100">
                        <a:effectLst/>
                        <a:latin typeface="Times New Roman"/>
                        <a:ea typeface="Times New Roman"/>
                      </a:endParaRPr>
                    </a:p>
                  </a:txBody>
                  <a:tcPr marL="5715" marR="5715" marT="5715" marB="0" anchor="b"/>
                </a:tc>
                <a:tc>
                  <a:txBody>
                    <a:bodyPr/>
                    <a:lstStyle/>
                    <a:p>
                      <a:pPr marL="0" marR="0" algn="ctr" hangingPunct="0">
                        <a:spcBef>
                          <a:spcPts val="0"/>
                        </a:spcBef>
                        <a:spcAft>
                          <a:spcPts val="0"/>
                        </a:spcAft>
                        <a:tabLst>
                          <a:tab pos="228600" algn="l"/>
                          <a:tab pos="457200" algn="l"/>
                          <a:tab pos="685800" algn="l"/>
                          <a:tab pos="914400" algn="l"/>
                        </a:tabLst>
                      </a:pPr>
                      <a:r>
                        <a:rPr lang="en-US" sz="1100" dirty="0">
                          <a:effectLst/>
                        </a:rPr>
                        <a:t>-2</a:t>
                      </a:r>
                      <a:endParaRPr lang="en-US" sz="1100" dirty="0">
                        <a:effectLst/>
                        <a:latin typeface="Times New Roman"/>
                        <a:ea typeface="Times New Roman"/>
                      </a:endParaRPr>
                    </a:p>
                  </a:txBody>
                  <a:tcPr marL="5715" marR="5715" marT="5715" marB="0" anchor="b"/>
                </a:tc>
              </a:tr>
            </a:tbl>
          </a:graphicData>
        </a:graphic>
      </p:graphicFrame>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0975"/>
            <a:ext cx="9296400" cy="649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113948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Chroma </a:t>
            </a:r>
            <a:r>
              <a:rPr lang="en-GB" smtClean="0"/>
              <a:t>sample position</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6149" y="1105786"/>
            <a:ext cx="5178055" cy="4699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309896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Symmetric </a:t>
            </a:r>
            <a:r>
              <a:rPr lang="en-US" dirty="0" err="1" smtClean="0"/>
              <a:t>vs</a:t>
            </a:r>
            <a:r>
              <a:rPr lang="en-US" dirty="0" smtClean="0"/>
              <a:t> Zero-phase (with matched resampling filters)</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2479723"/>
              </p:ext>
            </p:extLst>
          </p:nvPr>
        </p:nvGraphicFramePr>
        <p:xfrm>
          <a:off x="1123507" y="2443233"/>
          <a:ext cx="6096000" cy="1468120"/>
        </p:xfrm>
        <a:graphic>
          <a:graphicData uri="http://schemas.openxmlformats.org/drawingml/2006/table">
            <a:tbl>
              <a:tblPr firstRow="1" bandRow="1">
                <a:tableStyleId>{5C22544A-7EE6-4342-B048-85BDC9FD1C3A}</a:tableStyleId>
              </a:tblPr>
              <a:tblGrid>
                <a:gridCol w="2032000"/>
                <a:gridCol w="2032000"/>
                <a:gridCol w="2032000"/>
              </a:tblGrid>
              <a:tr h="226119">
                <a:tc>
                  <a:txBody>
                    <a:bodyPr/>
                    <a:lstStyle/>
                    <a:p>
                      <a:endParaRPr lang="en-US" dirty="0"/>
                    </a:p>
                  </a:txBody>
                  <a:tcPr/>
                </a:tc>
                <a:tc>
                  <a:txBody>
                    <a:bodyPr/>
                    <a:lstStyle/>
                    <a:p>
                      <a:r>
                        <a:rPr lang="en-US" dirty="0" smtClean="0"/>
                        <a:t>2X</a:t>
                      </a:r>
                      <a:endParaRPr lang="en-US" dirty="0"/>
                    </a:p>
                  </a:txBody>
                  <a:tcPr/>
                </a:tc>
                <a:tc>
                  <a:txBody>
                    <a:bodyPr/>
                    <a:lstStyle/>
                    <a:p>
                      <a:r>
                        <a:rPr lang="en-US" dirty="0" smtClean="0"/>
                        <a:t>1.5X</a:t>
                      </a:r>
                      <a:endParaRPr lang="en-US" dirty="0"/>
                    </a:p>
                  </a:txBody>
                  <a:tcPr/>
                </a:tc>
              </a:tr>
              <a:tr h="370840">
                <a:tc>
                  <a:txBody>
                    <a:bodyPr/>
                    <a:lstStyle/>
                    <a:p>
                      <a:r>
                        <a:rPr lang="en-US" dirty="0" smtClean="0"/>
                        <a:t>AI</a:t>
                      </a:r>
                      <a:endParaRPr lang="en-US" dirty="0"/>
                    </a:p>
                  </a:txBody>
                  <a:tcPr/>
                </a:tc>
                <a:tc>
                  <a:txBody>
                    <a:bodyPr/>
                    <a:lstStyle/>
                    <a:p>
                      <a:r>
                        <a:rPr lang="en-US" dirty="0" smtClean="0"/>
                        <a:t>0.3%</a:t>
                      </a:r>
                      <a:endParaRPr lang="en-US" dirty="0"/>
                    </a:p>
                  </a:txBody>
                  <a:tcPr/>
                </a:tc>
                <a:tc>
                  <a:txBody>
                    <a:bodyPr/>
                    <a:lstStyle/>
                    <a:p>
                      <a:r>
                        <a:rPr lang="en-US" dirty="0" smtClean="0"/>
                        <a:t>0.4%</a:t>
                      </a:r>
                      <a:endParaRPr lang="en-US" dirty="0"/>
                    </a:p>
                  </a:txBody>
                  <a:tcPr/>
                </a:tc>
              </a:tr>
              <a:tr h="320040">
                <a:tc>
                  <a:txBody>
                    <a:bodyPr/>
                    <a:lstStyle/>
                    <a:p>
                      <a:r>
                        <a:rPr lang="en-US" dirty="0" smtClean="0"/>
                        <a:t>RA</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0.3%</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0.2%</a:t>
                      </a:r>
                    </a:p>
                  </a:txBody>
                  <a:tcPr>
                    <a:lnB w="12700" cap="flat" cmpd="sng" algn="ctr">
                      <a:solidFill>
                        <a:schemeClr val="tx1"/>
                      </a:solidFill>
                      <a:prstDash val="solid"/>
                      <a:round/>
                      <a:headEnd type="none" w="med" len="med"/>
                      <a:tailEnd type="none" w="med" len="med"/>
                    </a:lnB>
                  </a:tcPr>
                </a:tc>
              </a:tr>
              <a:tr h="320040">
                <a:tc>
                  <a:txBody>
                    <a:bodyPr/>
                    <a:lstStyle/>
                    <a:p>
                      <a:r>
                        <a:rPr lang="en-US" dirty="0" smtClean="0"/>
                        <a:t>LDP</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0.3%</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0.2%</a:t>
                      </a:r>
                      <a:endParaRPr lang="en-US" dirty="0"/>
                    </a:p>
                  </a:txBody>
                  <a:tcPr>
                    <a:lnT w="12700" cap="flat" cmpd="sng" algn="ctr">
                      <a:solidFill>
                        <a:schemeClr val="tx1"/>
                      </a:solidFill>
                      <a:prstDash val="solid"/>
                      <a:round/>
                      <a:headEnd type="none" w="med" len="med"/>
                      <a:tailEnd type="none" w="med" len="med"/>
                    </a:lnT>
                  </a:tcPr>
                </a:tc>
              </a:tr>
            </a:tbl>
          </a:graphicData>
        </a:graphic>
      </p:graphicFrame>
      <p:sp>
        <p:nvSpPr>
          <p:cNvPr id="7" name="TextBox 6"/>
          <p:cNvSpPr txBox="1"/>
          <p:nvPr/>
        </p:nvSpPr>
        <p:spPr>
          <a:xfrm>
            <a:off x="1728288" y="1501444"/>
            <a:ext cx="4134465" cy="646331"/>
          </a:xfrm>
          <a:prstGeom prst="rect">
            <a:avLst/>
          </a:prstGeom>
          <a:noFill/>
        </p:spPr>
        <p:txBody>
          <a:bodyPr wrap="none" rtlCol="0">
            <a:spAutoFit/>
          </a:bodyPr>
          <a:lstStyle/>
          <a:p>
            <a:r>
              <a:rPr lang="en-US" dirty="0" smtClean="0"/>
              <a:t>Anchor: Zero-phase down-sampled BL</a:t>
            </a:r>
          </a:p>
          <a:p>
            <a:r>
              <a:rPr lang="en-US" dirty="0" smtClean="0"/>
              <a:t>Tested:  Symmetric down-sampled BL</a:t>
            </a:r>
            <a:endParaRPr lang="en-US" dirty="0"/>
          </a:p>
        </p:txBody>
      </p:sp>
    </p:spTree>
    <p:extLst>
      <p:ext uri="{BB962C8B-B14F-4D97-AF65-F5344CB8AC3E}">
        <p14:creationId xmlns:p14="http://schemas.microsoft.com/office/powerpoint/2010/main" val="232109882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5" name="Rectangle 3"/>
          <p:cNvSpPr>
            <a:spLocks noGrp="1" noChangeArrowheads="1"/>
          </p:cNvSpPr>
          <p:nvPr>
            <p:ph type="title"/>
          </p:nvPr>
        </p:nvSpPr>
        <p:spPr/>
        <p:txBody>
          <a:bodyPr/>
          <a:lstStyle/>
          <a:p>
            <a:r>
              <a:rPr lang="en-US" dirty="0" smtClean="0"/>
              <a:t>Introduction </a:t>
            </a:r>
            <a:endParaRPr lang="en-US" dirty="0"/>
          </a:p>
        </p:txBody>
      </p:sp>
      <p:sp>
        <p:nvSpPr>
          <p:cNvPr id="6" name="Rectangle 2"/>
          <p:cNvSpPr txBox="1">
            <a:spLocks noChangeArrowheads="1"/>
          </p:cNvSpPr>
          <p:nvPr/>
        </p:nvSpPr>
        <p:spPr bwMode="auto">
          <a:xfrm>
            <a:off x="163513" y="1112005"/>
            <a:ext cx="8712200" cy="54685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Up-sampling in SHVC</a:t>
            </a:r>
          </a:p>
          <a:p>
            <a:pPr marL="460375" lvl="1" indent="-173038" eaLnBrk="1" hangingPunct="1">
              <a:lnSpc>
                <a:spcPct val="95000"/>
              </a:lnSpc>
              <a:spcBef>
                <a:spcPct val="35000"/>
              </a:spcBef>
              <a:buClr>
                <a:srgbClr val="C00000"/>
              </a:buClr>
              <a:buFont typeface="Wingdings" pitchFamily="2" charset="2"/>
              <a:buChar char="§"/>
            </a:pPr>
            <a:r>
              <a:rPr lang="en-US" sz="2000" kern="0" dirty="0"/>
              <a:t>Position </a:t>
            </a:r>
            <a:r>
              <a:rPr lang="en-US" sz="2000" kern="0" dirty="0" smtClean="0"/>
              <a:t>mapping</a:t>
            </a:r>
            <a:endParaRPr lang="en-US" sz="2000" kern="0" dirty="0"/>
          </a:p>
          <a:p>
            <a:pPr marL="917575" lvl="2" indent="-173038" eaLnBrk="1" hangingPunct="1">
              <a:lnSpc>
                <a:spcPct val="95000"/>
              </a:lnSpc>
              <a:spcBef>
                <a:spcPct val="35000"/>
              </a:spcBef>
              <a:buClr>
                <a:srgbClr val="C00000"/>
              </a:buClr>
              <a:buFont typeface="Wingdings" pitchFamily="2" charset="2"/>
              <a:buChar char="§"/>
            </a:pPr>
            <a:r>
              <a:rPr lang="en-US" sz="2000" strike="sngStrike" kern="0" dirty="0">
                <a:solidFill>
                  <a:srgbClr val="FF0000"/>
                </a:solidFill>
              </a:rPr>
              <a:t>In software: H.264/SVC method (division-free)</a:t>
            </a:r>
          </a:p>
          <a:p>
            <a:pPr marL="917575" lvl="2" indent="-173038" eaLnBrk="1" hangingPunct="1">
              <a:lnSpc>
                <a:spcPct val="95000"/>
              </a:lnSpc>
              <a:spcBef>
                <a:spcPct val="35000"/>
              </a:spcBef>
              <a:buClr>
                <a:srgbClr val="C00000"/>
              </a:buClr>
              <a:buFont typeface="Wingdings" pitchFamily="2" charset="2"/>
              <a:buChar char="§"/>
            </a:pPr>
            <a:r>
              <a:rPr lang="en-US" sz="2000" strike="sngStrike" kern="0" dirty="0">
                <a:solidFill>
                  <a:srgbClr val="FF0000"/>
                </a:solidFill>
              </a:rPr>
              <a:t>In Test Model texts: division for each </a:t>
            </a:r>
            <a:r>
              <a:rPr lang="en-US" sz="2000" strike="sngStrike" kern="0" dirty="0" smtClean="0">
                <a:solidFill>
                  <a:srgbClr val="FF0000"/>
                </a:solidFill>
              </a:rPr>
              <a:t>position</a:t>
            </a:r>
          </a:p>
          <a:p>
            <a:pPr marL="917575" lvl="2" indent="-173038" eaLnBrk="1" hangingPunct="1">
              <a:lnSpc>
                <a:spcPct val="95000"/>
              </a:lnSpc>
              <a:spcBef>
                <a:spcPct val="35000"/>
              </a:spcBef>
              <a:buClr>
                <a:srgbClr val="C00000"/>
              </a:buClr>
              <a:buFont typeface="Wingdings" pitchFamily="2" charset="2"/>
              <a:buChar char="§"/>
            </a:pPr>
            <a:r>
              <a:rPr lang="en-US" sz="2000" i="1" kern="0" dirty="0" smtClean="0">
                <a:solidFill>
                  <a:srgbClr val="FF0000"/>
                </a:solidFill>
              </a:rPr>
              <a:t>Update: problem solved as the meeting decided to </a:t>
            </a:r>
            <a:r>
              <a:rPr lang="en-US" sz="2000" i="1" kern="0" dirty="0">
                <a:solidFill>
                  <a:srgbClr val="FF0000"/>
                </a:solidFill>
              </a:rPr>
              <a:t>take H.264/SVC </a:t>
            </a:r>
            <a:r>
              <a:rPr lang="en-US" sz="2000" i="1" kern="0" dirty="0" smtClean="0">
                <a:solidFill>
                  <a:srgbClr val="FF0000"/>
                </a:solidFill>
              </a:rPr>
              <a:t>method</a:t>
            </a:r>
            <a:endParaRPr lang="en-US" sz="2000" i="1" kern="0" dirty="0">
              <a:solidFill>
                <a:srgbClr val="FF0000"/>
              </a:solidFill>
            </a:endParaRPr>
          </a:p>
          <a:p>
            <a:pPr marL="460375" lvl="1" indent="-173038" eaLnBrk="1" hangingPunct="1">
              <a:lnSpc>
                <a:spcPct val="95000"/>
              </a:lnSpc>
              <a:spcBef>
                <a:spcPct val="35000"/>
              </a:spcBef>
              <a:buClr>
                <a:srgbClr val="C00000"/>
              </a:buClr>
              <a:buFont typeface="Wingdings" pitchFamily="2" charset="2"/>
              <a:buChar char="§"/>
            </a:pPr>
            <a:r>
              <a:rPr lang="en-US" sz="2000" kern="0" dirty="0" smtClean="0"/>
              <a:t>Assuming fixed chroma sampling location </a:t>
            </a:r>
          </a:p>
          <a:p>
            <a:pPr marL="460375" lvl="1" indent="-173038" eaLnBrk="1" hangingPunct="1">
              <a:lnSpc>
                <a:spcPct val="95000"/>
              </a:lnSpc>
              <a:spcBef>
                <a:spcPct val="35000"/>
              </a:spcBef>
              <a:buClr>
                <a:srgbClr val="C00000"/>
              </a:buClr>
              <a:buFont typeface="Wingdings" pitchFamily="2" charset="2"/>
              <a:buChar char="§"/>
            </a:pPr>
            <a:r>
              <a:rPr lang="en-US" sz="2000" kern="0" dirty="0" smtClean="0"/>
              <a:t>Assuming </a:t>
            </a:r>
            <a:r>
              <a:rPr lang="en-US" sz="2000" kern="0" dirty="0"/>
              <a:t>zero-phase </a:t>
            </a:r>
            <a:r>
              <a:rPr lang="en-US" sz="2000" kern="0" dirty="0" smtClean="0"/>
              <a:t>down-sampling</a:t>
            </a:r>
            <a:endParaRPr lang="en-US" sz="2000" kern="0" dirty="0"/>
          </a:p>
          <a:p>
            <a:pPr marL="3175" indent="-173038" eaLnBrk="1" hangingPunct="1">
              <a:lnSpc>
                <a:spcPct val="95000"/>
              </a:lnSpc>
              <a:spcBef>
                <a:spcPct val="35000"/>
              </a:spcBef>
              <a:buClr>
                <a:srgbClr val="C00000"/>
              </a:buClr>
              <a:buFont typeface="Wingdings" pitchFamily="2" charset="2"/>
              <a:buChar char="§"/>
            </a:pPr>
            <a:r>
              <a:rPr lang="en-US" sz="2400" kern="0" dirty="0" smtClean="0">
                <a:latin typeface="+mn-lt"/>
                <a:cs typeface="+mn-cs"/>
              </a:rPr>
              <a:t>Proposed</a:t>
            </a:r>
            <a:endParaRPr kumimoji="0" lang="en-US" sz="2400" b="0" i="0" u="none" strike="noStrike" kern="0" cap="none" spc="0" normalizeH="0" noProof="0" dirty="0" smtClean="0">
              <a:ln>
                <a:noFill/>
              </a:ln>
              <a:effectLst/>
              <a:uLnTx/>
              <a:uFillTx/>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r>
              <a:rPr lang="en-US" sz="2000" kern="0" dirty="0" smtClean="0"/>
              <a:t>Signal chroma sampling location information</a:t>
            </a:r>
          </a:p>
          <a:p>
            <a:pPr marL="460375" lvl="1" indent="-173038" eaLnBrk="1" hangingPunct="1">
              <a:lnSpc>
                <a:spcPct val="95000"/>
              </a:lnSpc>
              <a:spcBef>
                <a:spcPct val="35000"/>
              </a:spcBef>
              <a:buClr>
                <a:schemeClr val="accent1"/>
              </a:buClr>
              <a:buFont typeface="Wingdings" pitchFamily="2" charset="2"/>
              <a:buChar char="§"/>
              <a:defRPr/>
            </a:pPr>
            <a:r>
              <a:rPr lang="en-US" sz="2000" kern="0" dirty="0" smtClean="0"/>
              <a:t>Signal the up-sampling phase shift</a:t>
            </a:r>
            <a:endParaRPr lang="en-US" sz="2000" kern="0" dirty="0"/>
          </a:p>
          <a:p>
            <a:pPr marL="287337" lvl="1" eaLnBrk="1" hangingPunct="1">
              <a:lnSpc>
                <a:spcPct val="95000"/>
              </a:lnSpc>
              <a:spcBef>
                <a:spcPct val="35000"/>
              </a:spcBef>
              <a:buClr>
                <a:schemeClr val="accent1"/>
              </a:buClr>
              <a:defRPr/>
            </a:pPr>
            <a:endParaRPr lang="en-US" sz="2000" kern="0" dirty="0" smtClean="0">
              <a:latin typeface="+mn-lt"/>
              <a:cs typeface="+mn-cs"/>
            </a:endParaRPr>
          </a:p>
          <a:p>
            <a:pPr marL="460375" lvl="1" indent="-173038" eaLnBrk="1" hangingPunct="1">
              <a:lnSpc>
                <a:spcPct val="95000"/>
              </a:lnSpc>
              <a:spcBef>
                <a:spcPct val="35000"/>
              </a:spcBef>
              <a:buClr>
                <a:schemeClr val="accent1"/>
              </a:buClr>
              <a:buFont typeface="Wingdings" pitchFamily="2" charset="2"/>
              <a:buChar char="§"/>
              <a:defRPr/>
            </a:pPr>
            <a:endParaRPr lang="en-US" sz="2000" kern="0" dirty="0" smtClean="0">
              <a:latin typeface="+mn-lt"/>
              <a:cs typeface="+mn-cs"/>
            </a:endParaRPr>
          </a:p>
          <a:p>
            <a:pPr marL="173038" marR="0" lvl="0" indent="-173038" algn="l" defTabSz="914400" rtl="0" eaLnBrk="1" fontAlgn="base" latinLnBrk="0" hangingPunct="1">
              <a:lnSpc>
                <a:spcPct val="95000"/>
              </a:lnSpc>
              <a:spcBef>
                <a:spcPct val="35000"/>
              </a:spcBef>
              <a:spcAft>
                <a:spcPct val="0"/>
              </a:spcAft>
              <a:buClr>
                <a:schemeClr val="accent2"/>
              </a:buClr>
              <a:buSzTx/>
              <a:buFont typeface="Wingdings" pitchFamily="2" charset="2"/>
              <a:buChar char="§"/>
              <a:tabLst/>
              <a:defRPr/>
            </a:pPr>
            <a:endParaRPr kumimoji="0" lang="en-US" sz="2000" b="0" i="0" u="none" strike="noStrike" kern="0" cap="none" spc="0" normalizeH="0" baseline="0" noProof="0" dirty="0">
              <a:ln>
                <a:noFill/>
              </a:ln>
              <a:solidFill>
                <a:srgbClr val="333333"/>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5311" y="-109938"/>
            <a:ext cx="8229600" cy="1143000"/>
          </a:xfrm>
        </p:spPr>
        <p:txBody>
          <a:bodyPr>
            <a:normAutofit/>
          </a:bodyPr>
          <a:lstStyle/>
          <a:p>
            <a:r>
              <a:rPr lang="en-US" dirty="0" smtClean="0"/>
              <a:t>Chroma sampling locations</a:t>
            </a:r>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349281043"/>
              </p:ext>
            </p:extLst>
          </p:nvPr>
        </p:nvGraphicFramePr>
        <p:xfrm>
          <a:off x="508034" y="1403499"/>
          <a:ext cx="989827" cy="989827"/>
        </p:xfrm>
        <a:graphic>
          <a:graphicData uri="http://schemas.openxmlformats.org/presentationml/2006/ole">
            <mc:AlternateContent xmlns:mc="http://schemas.openxmlformats.org/markup-compatibility/2006">
              <mc:Choice xmlns:v="urn:schemas-microsoft-com:vml" Requires="v">
                <p:oleObj spid="_x0000_s2078" name="Visio" r:id="rId3" imgW="3018555" imgH="3018786" progId="Visio.Drawing.11">
                  <p:embed/>
                </p:oleObj>
              </mc:Choice>
              <mc:Fallback>
                <p:oleObj name="Visio" r:id="rId3" imgW="3018555" imgH="3018786" progId="Visio.Drawing.11">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8034" y="1403499"/>
                        <a:ext cx="989827" cy="989827"/>
                      </a:xfrm>
                      <a:prstGeom prst="rect">
                        <a:avLst/>
                      </a:prstGeom>
                      <a:noFill/>
                      <a:ln>
                        <a:noFill/>
                      </a:ln>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539166365"/>
              </p:ext>
            </p:extLst>
          </p:nvPr>
        </p:nvGraphicFramePr>
        <p:xfrm>
          <a:off x="4786235" y="1372158"/>
          <a:ext cx="1011158" cy="1030801"/>
        </p:xfrm>
        <a:graphic>
          <a:graphicData uri="http://schemas.openxmlformats.org/presentationml/2006/ole">
            <mc:AlternateContent xmlns:mc="http://schemas.openxmlformats.org/markup-compatibility/2006">
              <mc:Choice xmlns:v="urn:schemas-microsoft-com:vml" Requires="v">
                <p:oleObj spid="_x0000_s2079" name="Visio" r:id="rId5" imgW="3018555" imgH="3018786" progId="Visio.Drawing.11">
                  <p:embed/>
                </p:oleObj>
              </mc:Choice>
              <mc:Fallback>
                <p:oleObj name="Visio" r:id="rId5" imgW="3018555" imgH="3018786" progId="Visio.Drawing.11">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86235" y="1372158"/>
                        <a:ext cx="1011158" cy="1030801"/>
                      </a:xfrm>
                      <a:prstGeom prst="rect">
                        <a:avLst/>
                      </a:prstGeom>
                      <a:noFill/>
                      <a:ln>
                        <a:noFill/>
                      </a:ln>
                    </p:spPr>
                  </p:pic>
                </p:oleObj>
              </mc:Fallback>
            </mc:AlternateContent>
          </a:graphicData>
        </a:graphic>
      </p:graphicFrame>
      <p:pic>
        <p:nvPicPr>
          <p:cNvPr id="2053"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13064" y="1295140"/>
            <a:ext cx="1274661" cy="12441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47921" y="1350891"/>
            <a:ext cx="1352328" cy="11917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574158" y="782897"/>
            <a:ext cx="7038754" cy="369332"/>
          </a:xfrm>
          <a:prstGeom prst="rect">
            <a:avLst/>
          </a:prstGeom>
          <a:noFill/>
        </p:spPr>
        <p:txBody>
          <a:bodyPr wrap="square" rtlCol="0">
            <a:spAutoFit/>
          </a:bodyPr>
          <a:lstStyle/>
          <a:p>
            <a:r>
              <a:rPr lang="en-US" dirty="0" smtClean="0"/>
              <a:t>6 possible locations defined in H.264 and HEVC</a:t>
            </a:r>
            <a:endParaRPr lang="en-US" dirty="0"/>
          </a:p>
        </p:txBody>
      </p:sp>
      <p:sp>
        <p:nvSpPr>
          <p:cNvPr id="13" name="TextBox 12"/>
          <p:cNvSpPr txBox="1"/>
          <p:nvPr/>
        </p:nvSpPr>
        <p:spPr>
          <a:xfrm>
            <a:off x="776177" y="2852806"/>
            <a:ext cx="312906" cy="369332"/>
          </a:xfrm>
          <a:prstGeom prst="rect">
            <a:avLst/>
          </a:prstGeom>
          <a:noFill/>
        </p:spPr>
        <p:txBody>
          <a:bodyPr wrap="none" rtlCol="0">
            <a:spAutoFit/>
          </a:bodyPr>
          <a:lstStyle/>
          <a:p>
            <a:r>
              <a:rPr lang="en-US" dirty="0" smtClean="0"/>
              <a:t>a</a:t>
            </a:r>
            <a:endParaRPr lang="en-US" dirty="0"/>
          </a:p>
        </p:txBody>
      </p:sp>
      <p:sp>
        <p:nvSpPr>
          <p:cNvPr id="16" name="TextBox 15"/>
          <p:cNvSpPr txBox="1"/>
          <p:nvPr/>
        </p:nvSpPr>
        <p:spPr>
          <a:xfrm>
            <a:off x="2111179" y="2852806"/>
            <a:ext cx="312906" cy="369332"/>
          </a:xfrm>
          <a:prstGeom prst="rect">
            <a:avLst/>
          </a:prstGeom>
          <a:noFill/>
        </p:spPr>
        <p:txBody>
          <a:bodyPr wrap="none" rtlCol="0">
            <a:spAutoFit/>
          </a:bodyPr>
          <a:lstStyle/>
          <a:p>
            <a:r>
              <a:rPr lang="en-US" dirty="0" smtClean="0"/>
              <a:t>b</a:t>
            </a:r>
            <a:endParaRPr lang="en-US" dirty="0"/>
          </a:p>
        </p:txBody>
      </p:sp>
      <p:sp>
        <p:nvSpPr>
          <p:cNvPr id="17" name="TextBox 16"/>
          <p:cNvSpPr txBox="1"/>
          <p:nvPr/>
        </p:nvSpPr>
        <p:spPr>
          <a:xfrm>
            <a:off x="3700353" y="2852806"/>
            <a:ext cx="300082" cy="369332"/>
          </a:xfrm>
          <a:prstGeom prst="rect">
            <a:avLst/>
          </a:prstGeom>
          <a:noFill/>
        </p:spPr>
        <p:txBody>
          <a:bodyPr wrap="none" rtlCol="0">
            <a:spAutoFit/>
          </a:bodyPr>
          <a:lstStyle/>
          <a:p>
            <a:r>
              <a:rPr lang="en-US" dirty="0" smtClean="0"/>
              <a:t>c</a:t>
            </a:r>
            <a:endParaRPr lang="en-US" dirty="0"/>
          </a:p>
        </p:txBody>
      </p:sp>
      <p:sp>
        <p:nvSpPr>
          <p:cNvPr id="18" name="TextBox 17"/>
          <p:cNvSpPr txBox="1"/>
          <p:nvPr/>
        </p:nvSpPr>
        <p:spPr>
          <a:xfrm>
            <a:off x="5166238" y="2769628"/>
            <a:ext cx="312906" cy="369332"/>
          </a:xfrm>
          <a:prstGeom prst="rect">
            <a:avLst/>
          </a:prstGeom>
          <a:noFill/>
        </p:spPr>
        <p:txBody>
          <a:bodyPr wrap="none" rtlCol="0">
            <a:spAutoFit/>
          </a:bodyPr>
          <a:lstStyle/>
          <a:p>
            <a:r>
              <a:rPr lang="en-US" dirty="0" smtClean="0"/>
              <a:t>d</a:t>
            </a:r>
            <a:endParaRPr lang="en-US" dirty="0"/>
          </a:p>
        </p:txBody>
      </p:sp>
      <p:sp>
        <p:nvSpPr>
          <p:cNvPr id="21" name="TextBox 20"/>
          <p:cNvSpPr txBox="1"/>
          <p:nvPr/>
        </p:nvSpPr>
        <p:spPr>
          <a:xfrm>
            <a:off x="6589843" y="2794066"/>
            <a:ext cx="312906" cy="369332"/>
          </a:xfrm>
          <a:prstGeom prst="rect">
            <a:avLst/>
          </a:prstGeom>
          <a:noFill/>
        </p:spPr>
        <p:txBody>
          <a:bodyPr wrap="none" rtlCol="0">
            <a:spAutoFit/>
          </a:bodyPr>
          <a:lstStyle/>
          <a:p>
            <a:r>
              <a:rPr lang="en-US" dirty="0" smtClean="0"/>
              <a:t>e</a:t>
            </a:r>
            <a:endParaRPr lang="en-US" dirty="0"/>
          </a:p>
        </p:txBody>
      </p:sp>
      <p:pic>
        <p:nvPicPr>
          <p:cNvPr id="2058" name="Picture 10"/>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12912" y="1264264"/>
            <a:ext cx="1321886" cy="11663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61" name="Picture 13"/>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029721" y="1169971"/>
            <a:ext cx="1433150" cy="12465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 name="TextBox 23"/>
          <p:cNvSpPr txBox="1"/>
          <p:nvPr/>
        </p:nvSpPr>
        <p:spPr>
          <a:xfrm>
            <a:off x="8149462" y="2769628"/>
            <a:ext cx="248786" cy="369332"/>
          </a:xfrm>
          <a:prstGeom prst="rect">
            <a:avLst/>
          </a:prstGeom>
          <a:noFill/>
        </p:spPr>
        <p:txBody>
          <a:bodyPr wrap="none" rtlCol="0">
            <a:spAutoFit/>
          </a:bodyPr>
          <a:lstStyle/>
          <a:p>
            <a:r>
              <a:rPr lang="en-US" dirty="0" smtClean="0"/>
              <a:t>f</a:t>
            </a:r>
            <a:endParaRPr lang="en-US" dirty="0"/>
          </a:p>
        </p:txBody>
      </p:sp>
      <p:cxnSp>
        <p:nvCxnSpPr>
          <p:cNvPr id="15" name="Straight Connector 14"/>
          <p:cNvCxnSpPr/>
          <p:nvPr/>
        </p:nvCxnSpPr>
        <p:spPr bwMode="auto">
          <a:xfrm>
            <a:off x="1620714" y="1264264"/>
            <a:ext cx="0" cy="127840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8" name="Straight Connector 27"/>
          <p:cNvCxnSpPr/>
          <p:nvPr/>
        </p:nvCxnSpPr>
        <p:spPr bwMode="auto">
          <a:xfrm>
            <a:off x="3049074" y="1310334"/>
            <a:ext cx="0" cy="127840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29" name="Straight Connector 28"/>
          <p:cNvCxnSpPr/>
          <p:nvPr/>
        </p:nvCxnSpPr>
        <p:spPr bwMode="auto">
          <a:xfrm>
            <a:off x="4580111" y="1295140"/>
            <a:ext cx="0" cy="127840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0" name="Straight Connector 29"/>
          <p:cNvCxnSpPr/>
          <p:nvPr/>
        </p:nvCxnSpPr>
        <p:spPr bwMode="auto">
          <a:xfrm>
            <a:off x="5972974" y="1264264"/>
            <a:ext cx="0" cy="1278405"/>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31" name="Straight Connector 30"/>
          <p:cNvCxnSpPr/>
          <p:nvPr/>
        </p:nvCxnSpPr>
        <p:spPr bwMode="auto">
          <a:xfrm>
            <a:off x="7462871" y="1152229"/>
            <a:ext cx="0" cy="1278405"/>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2" name="TextBox 31"/>
          <p:cNvSpPr txBox="1"/>
          <p:nvPr/>
        </p:nvSpPr>
        <p:spPr>
          <a:xfrm>
            <a:off x="932630" y="3630949"/>
            <a:ext cx="7743537" cy="1200329"/>
          </a:xfrm>
          <a:prstGeom prst="rect">
            <a:avLst/>
          </a:prstGeom>
          <a:noFill/>
        </p:spPr>
        <p:txBody>
          <a:bodyPr wrap="square" rtlCol="0">
            <a:spAutoFit/>
          </a:bodyPr>
          <a:lstStyle/>
          <a:p>
            <a:pPr marL="285750" indent="-285750">
              <a:buFont typeface="Arial" pitchFamily="34" charset="0"/>
              <a:buChar char="•"/>
            </a:pPr>
            <a:r>
              <a:rPr lang="en-US" dirty="0" smtClean="0"/>
              <a:t>H.264/SVC allows different chroma sampling locations in different layers</a:t>
            </a:r>
          </a:p>
          <a:p>
            <a:pPr marL="285750" indent="-285750">
              <a:buFont typeface="Arial" pitchFamily="34" charset="0"/>
              <a:buChar char="•"/>
            </a:pPr>
            <a:r>
              <a:rPr lang="en-US" dirty="0" smtClean="0"/>
              <a:t>The adopted position mapping in Incheon meeting only allows fixed location (b) for both layers.</a:t>
            </a:r>
            <a:endParaRPr lang="en-US" dirty="0"/>
          </a:p>
        </p:txBody>
      </p:sp>
    </p:spTree>
    <p:extLst>
      <p:ext uri="{BB962C8B-B14F-4D97-AF65-F5344CB8AC3E}">
        <p14:creationId xmlns:p14="http://schemas.microsoft.com/office/powerpoint/2010/main" val="14470183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149"/>
            <a:ext cx="8229600" cy="1143000"/>
          </a:xfrm>
        </p:spPr>
        <p:txBody>
          <a:bodyPr>
            <a:normAutofit fontScale="90000"/>
          </a:bodyPr>
          <a:lstStyle/>
          <a:p>
            <a:r>
              <a:rPr lang="en-US" dirty="0" smtClean="0"/>
              <a:t>Zero-phase and symmetric down-sampling</a:t>
            </a:r>
            <a:endParaRPr lang="en-US"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397137185"/>
              </p:ext>
            </p:extLst>
          </p:nvPr>
        </p:nvGraphicFramePr>
        <p:xfrm>
          <a:off x="1818167" y="1488557"/>
          <a:ext cx="1657350" cy="1657350"/>
        </p:xfrm>
        <a:graphic>
          <a:graphicData uri="http://schemas.openxmlformats.org/presentationml/2006/ole">
            <mc:AlternateContent xmlns:mc="http://schemas.openxmlformats.org/markup-compatibility/2006">
              <mc:Choice xmlns:v="urn:schemas-microsoft-com:vml" Requires="v">
                <p:oleObj spid="_x0000_s1093" name="Visio" r:id="rId3" imgW="3018555" imgH="3018786" progId="Visio.Drawing.11">
                  <p:embed/>
                </p:oleObj>
              </mc:Choice>
              <mc:Fallback>
                <p:oleObj name="Visio" r:id="rId3" imgW="3018555" imgH="3018786" progId="Visio.Drawing.11">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18167" y="1488557"/>
                        <a:ext cx="1657350" cy="16573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2671281814"/>
              </p:ext>
            </p:extLst>
          </p:nvPr>
        </p:nvGraphicFramePr>
        <p:xfrm>
          <a:off x="4497572" y="1488558"/>
          <a:ext cx="1638300" cy="1638300"/>
        </p:xfrm>
        <a:graphic>
          <a:graphicData uri="http://schemas.openxmlformats.org/presentationml/2006/ole">
            <mc:AlternateContent xmlns:mc="http://schemas.openxmlformats.org/markup-compatibility/2006">
              <mc:Choice xmlns:v="urn:schemas-microsoft-com:vml" Requires="v">
                <p:oleObj spid="_x0000_s1094" name="Visio" r:id="rId5" imgW="3018555" imgH="3018786" progId="Visio.Drawing.11">
                  <p:embed/>
                </p:oleObj>
              </mc:Choice>
              <mc:Fallback>
                <p:oleObj name="Visio" r:id="rId5" imgW="3018555" imgH="3018786" progId="Visio.Drawing.11">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97572" y="1488558"/>
                        <a:ext cx="1638300" cy="16383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2062716" y="3394593"/>
            <a:ext cx="2509284" cy="369332"/>
          </a:xfrm>
          <a:prstGeom prst="rect">
            <a:avLst/>
          </a:prstGeom>
          <a:noFill/>
        </p:spPr>
        <p:txBody>
          <a:bodyPr wrap="square" rtlCol="0">
            <a:spAutoFit/>
          </a:bodyPr>
          <a:lstStyle/>
          <a:p>
            <a:r>
              <a:rPr lang="en-US" dirty="0" smtClean="0"/>
              <a:t>Zero-phase</a:t>
            </a:r>
            <a:endParaRPr lang="en-US" dirty="0"/>
          </a:p>
        </p:txBody>
      </p:sp>
      <p:sp>
        <p:nvSpPr>
          <p:cNvPr id="9" name="TextBox 8"/>
          <p:cNvSpPr txBox="1"/>
          <p:nvPr/>
        </p:nvSpPr>
        <p:spPr>
          <a:xfrm>
            <a:off x="4820093" y="3394593"/>
            <a:ext cx="2509284" cy="369332"/>
          </a:xfrm>
          <a:prstGeom prst="rect">
            <a:avLst/>
          </a:prstGeom>
          <a:noFill/>
        </p:spPr>
        <p:txBody>
          <a:bodyPr wrap="square" rtlCol="0">
            <a:spAutoFit/>
          </a:bodyPr>
          <a:lstStyle/>
          <a:p>
            <a:r>
              <a:rPr lang="en-US" dirty="0" smtClean="0"/>
              <a:t>symmetric</a:t>
            </a:r>
            <a:endParaRPr lang="en-US" dirty="0"/>
          </a:p>
        </p:txBody>
      </p:sp>
      <p:sp>
        <p:nvSpPr>
          <p:cNvPr id="11" name="TextBox 10"/>
          <p:cNvSpPr txBox="1"/>
          <p:nvPr/>
        </p:nvSpPr>
        <p:spPr>
          <a:xfrm>
            <a:off x="1011999" y="4077886"/>
            <a:ext cx="7616188" cy="923330"/>
          </a:xfrm>
          <a:prstGeom prst="rect">
            <a:avLst/>
          </a:prstGeom>
          <a:noFill/>
        </p:spPr>
        <p:txBody>
          <a:bodyPr wrap="none" rtlCol="0">
            <a:spAutoFit/>
          </a:bodyPr>
          <a:lstStyle/>
          <a:p>
            <a:pPr marL="285750" indent="-285750">
              <a:buFont typeface="Arial" pitchFamily="34" charset="0"/>
              <a:buChar char="•"/>
            </a:pPr>
            <a:r>
              <a:rPr lang="en-US" dirty="0" smtClean="0"/>
              <a:t>SHVC defines up-sampling assuming down-sampling is zero-phase</a:t>
            </a:r>
          </a:p>
          <a:p>
            <a:pPr marL="285750" indent="-285750">
              <a:buFont typeface="Arial" pitchFamily="34" charset="0"/>
              <a:buChar char="•"/>
            </a:pPr>
            <a:r>
              <a:rPr lang="en-US" dirty="0" smtClean="0"/>
              <a:t>If base layer is generated by symmetric down-sampling, perform drop </a:t>
            </a:r>
          </a:p>
          <a:p>
            <a:r>
              <a:rPr lang="en-US" dirty="0" smtClean="0"/>
              <a:t>is observed </a:t>
            </a:r>
            <a:endParaRPr lang="en-US" dirty="0"/>
          </a:p>
        </p:txBody>
      </p:sp>
    </p:spTree>
    <p:extLst>
      <p:ext uri="{BB962C8B-B14F-4D97-AF65-F5344CB8AC3E}">
        <p14:creationId xmlns:p14="http://schemas.microsoft.com/office/powerpoint/2010/main" val="27756992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5149"/>
            <a:ext cx="8229600" cy="1143000"/>
          </a:xfrm>
        </p:spPr>
        <p:txBody>
          <a:bodyPr/>
          <a:lstStyle/>
          <a:p>
            <a:r>
              <a:rPr lang="en-US" dirty="0" smtClean="0"/>
              <a:t>Proposed </a:t>
            </a:r>
            <a:endParaRPr lang="en-US" dirty="0"/>
          </a:p>
        </p:txBody>
      </p:sp>
      <p:sp>
        <p:nvSpPr>
          <p:cNvPr id="3" name="Content Placeholder 2"/>
          <p:cNvSpPr>
            <a:spLocks noGrp="1"/>
          </p:cNvSpPr>
          <p:nvPr>
            <p:ph idx="1"/>
          </p:nvPr>
        </p:nvSpPr>
        <p:spPr>
          <a:xfrm>
            <a:off x="520996" y="951614"/>
            <a:ext cx="8229600" cy="4525963"/>
          </a:xfrm>
        </p:spPr>
        <p:txBody>
          <a:bodyPr/>
          <a:lstStyle/>
          <a:p>
            <a:r>
              <a:rPr lang="en-US" dirty="0" smtClean="0"/>
              <a:t>Signal </a:t>
            </a:r>
            <a:r>
              <a:rPr lang="en-US" dirty="0" smtClean="0"/>
              <a:t>chroma sampling location.</a:t>
            </a:r>
          </a:p>
          <a:p>
            <a:r>
              <a:rPr lang="en-US" dirty="0" smtClean="0"/>
              <a:t>Signal phase shift in the up-sampling filtering</a:t>
            </a:r>
            <a:endParaRPr lang="en-US" dirty="0"/>
          </a:p>
          <a:p>
            <a:pPr marL="0" indent="0">
              <a:buNone/>
            </a:pP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045943236"/>
              </p:ext>
            </p:extLst>
          </p:nvPr>
        </p:nvGraphicFramePr>
        <p:xfrm>
          <a:off x="1219662" y="3835913"/>
          <a:ext cx="6877877" cy="2424538"/>
        </p:xfrm>
        <a:graphic>
          <a:graphicData uri="http://schemas.openxmlformats.org/drawingml/2006/table">
            <a:tbl>
              <a:tblPr>
                <a:tableStyleId>{5C22544A-7EE6-4342-B048-85BDC9FD1C3A}</a:tableStyleId>
              </a:tblPr>
              <a:tblGrid>
                <a:gridCol w="5685183"/>
                <a:gridCol w="1192694"/>
              </a:tblGrid>
              <a:tr h="321418">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dirty="0" err="1">
                          <a:effectLst/>
                        </a:rPr>
                        <a:t>sampling_grid_information</a:t>
                      </a:r>
                      <a:r>
                        <a:rPr lang="en-GB" sz="1800" dirty="0">
                          <a:effectLst/>
                        </a:rPr>
                        <a:t>( ) {</a:t>
                      </a:r>
                      <a:endParaRPr lang="en-US" sz="18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800" dirty="0">
                          <a:effectLst/>
                        </a:rPr>
                        <a:t>Descriptor</a:t>
                      </a:r>
                      <a:endParaRPr lang="en-US" sz="1800" b="1" dirty="0">
                        <a:effectLst/>
                        <a:latin typeface="Times New Roman"/>
                        <a:ea typeface="Malgun Gothic"/>
                      </a:endParaRPr>
                    </a:p>
                  </a:txBody>
                  <a:tcPr marL="68580" marR="68580" marT="0" marB="0"/>
                </a:tc>
              </a:tr>
              <a:tr h="240717">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rPr>
                        <a:t>	</a:t>
                      </a:r>
                      <a:r>
                        <a:rPr lang="en-GB" sz="1800" dirty="0" err="1">
                          <a:effectLst/>
                        </a:rPr>
                        <a:t>phase_offset_present_flag</a:t>
                      </a:r>
                      <a:endParaRPr lang="en-US" sz="18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800">
                          <a:effectLst/>
                        </a:rPr>
                        <a:t>u(1)</a:t>
                      </a:r>
                      <a:endParaRPr lang="en-US" sz="1800">
                        <a:effectLst/>
                        <a:latin typeface="Times New Roman"/>
                        <a:ea typeface="Malgun Gothic"/>
                      </a:endParaRPr>
                    </a:p>
                  </a:txBody>
                  <a:tcPr marL="68580" marR="68580" marT="0" marB="0"/>
                </a:tc>
              </a:tr>
              <a:tr h="240717">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rPr>
                        <a:t>    if ( </a:t>
                      </a:r>
                      <a:r>
                        <a:rPr lang="en-GB" sz="1800" dirty="0" err="1">
                          <a:effectLst/>
                        </a:rPr>
                        <a:t>sampling_grid_info_present_flag</a:t>
                      </a:r>
                      <a:r>
                        <a:rPr lang="en-GB" sz="1800" dirty="0">
                          <a:effectLst/>
                        </a:rPr>
                        <a:t> ) {</a:t>
                      </a:r>
                      <a:endParaRPr lang="en-US" sz="18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800">
                          <a:effectLst/>
                        </a:rPr>
                        <a:t> </a:t>
                      </a:r>
                      <a:endParaRPr lang="en-US" sz="1800">
                        <a:effectLst/>
                        <a:latin typeface="Times New Roman"/>
                        <a:ea typeface="Malgun Gothic"/>
                      </a:endParaRPr>
                    </a:p>
                  </a:txBody>
                  <a:tcPr marL="68580" marR="68580" marT="0" marB="0"/>
                </a:tc>
              </a:tr>
              <a:tr h="240717">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GB" sz="1800" dirty="0">
                          <a:effectLst/>
                        </a:rPr>
                        <a:t>		horizontal_phase_offset16</a:t>
                      </a:r>
                      <a:endParaRPr lang="en-US" sz="2400" dirty="0">
                        <a:effectLst/>
                        <a:latin typeface="Times New Roman"/>
                        <a:ea typeface="Times New Roman"/>
                      </a:endParaRPr>
                    </a:p>
                  </a:txBody>
                  <a:tcPr marL="68580" marR="68580" marT="0" marB="0"/>
                </a:tc>
                <a:tc>
                  <a:txBody>
                    <a:bodyPr/>
                    <a:lstStyle/>
                    <a:p>
                      <a:pPr marL="0" marR="0" algn="just" hangingPunct="0">
                        <a:spcBef>
                          <a:spcPts val="680"/>
                        </a:spcBef>
                        <a:spcAft>
                          <a:spcPts val="300"/>
                        </a:spcAft>
                        <a:tabLst>
                          <a:tab pos="228600" algn="l"/>
                          <a:tab pos="457200" algn="l"/>
                          <a:tab pos="685800" algn="l"/>
                          <a:tab pos="914400" algn="l"/>
                        </a:tabLst>
                      </a:pPr>
                      <a:r>
                        <a:rPr lang="en-GB" sz="1800">
                          <a:effectLst/>
                        </a:rPr>
                        <a:t>ue(v)</a:t>
                      </a:r>
                      <a:endParaRPr lang="en-US" sz="2400">
                        <a:effectLst/>
                        <a:latin typeface="Times New Roman"/>
                        <a:ea typeface="Times New Roman"/>
                      </a:endParaRPr>
                    </a:p>
                  </a:txBody>
                  <a:tcPr marL="68580" marR="68580" marT="0" marB="0"/>
                </a:tc>
              </a:tr>
              <a:tr h="240717">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GB" sz="1800" dirty="0">
                          <a:effectLst/>
                        </a:rPr>
                        <a:t>		vertical_phase_offset16</a:t>
                      </a:r>
                      <a:endParaRPr lang="en-US" sz="2400" dirty="0">
                        <a:effectLst/>
                        <a:latin typeface="Times New Roman"/>
                        <a:ea typeface="Times New Roman"/>
                      </a:endParaRPr>
                    </a:p>
                  </a:txBody>
                  <a:tcPr marL="68580" marR="68580" marT="0" marB="0"/>
                </a:tc>
                <a:tc>
                  <a:txBody>
                    <a:bodyPr/>
                    <a:lstStyle/>
                    <a:p>
                      <a:pPr marL="0" marR="0" algn="just" hangingPunct="0">
                        <a:spcBef>
                          <a:spcPts val="680"/>
                        </a:spcBef>
                        <a:spcAft>
                          <a:spcPts val="300"/>
                        </a:spcAft>
                        <a:tabLst>
                          <a:tab pos="228600" algn="l"/>
                          <a:tab pos="457200" algn="l"/>
                          <a:tab pos="685800" algn="l"/>
                          <a:tab pos="914400" algn="l"/>
                        </a:tabLst>
                      </a:pPr>
                      <a:r>
                        <a:rPr lang="en-GB" sz="1800" dirty="0" err="1">
                          <a:effectLst/>
                        </a:rPr>
                        <a:t>ue</a:t>
                      </a:r>
                      <a:r>
                        <a:rPr lang="en-GB" sz="1800" dirty="0">
                          <a:effectLst/>
                        </a:rPr>
                        <a:t>(v)</a:t>
                      </a:r>
                      <a:endParaRPr lang="en-US" sz="2400" dirty="0">
                        <a:effectLst/>
                        <a:latin typeface="Times New Roman"/>
                        <a:ea typeface="Times New Roman"/>
                      </a:endParaRPr>
                    </a:p>
                  </a:txBody>
                  <a:tcPr marL="68580" marR="68580" marT="0" marB="0"/>
                </a:tc>
              </a:tr>
              <a:tr h="320956">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400" dirty="0">
                          <a:effectLst/>
                        </a:rPr>
                        <a:t>       </a:t>
                      </a:r>
                      <a:r>
                        <a:rPr lang="en-GB" sz="1800" dirty="0" err="1">
                          <a:effectLst/>
                        </a:rPr>
                        <a:t>chroma_phase_x_flag</a:t>
                      </a:r>
                      <a:endParaRPr lang="en-US" sz="2400" dirty="0">
                        <a:effectLst/>
                        <a:latin typeface="Times New Roman"/>
                        <a:ea typeface="Times New Roman"/>
                      </a:endParaRPr>
                    </a:p>
                  </a:txBody>
                  <a:tcPr marL="68580" marR="68580" marT="0" marB="0"/>
                </a:tc>
                <a:tc>
                  <a:txBody>
                    <a:bodyPr/>
                    <a:lstStyle/>
                    <a:p>
                      <a:pPr marL="0" marR="0" algn="just" hangingPunct="0">
                        <a:spcBef>
                          <a:spcPts val="680"/>
                        </a:spcBef>
                        <a:spcAft>
                          <a:spcPts val="300"/>
                        </a:spcAft>
                        <a:tabLst>
                          <a:tab pos="228600" algn="l"/>
                          <a:tab pos="457200" algn="l"/>
                          <a:tab pos="685800" algn="l"/>
                          <a:tab pos="914400" algn="l"/>
                        </a:tabLst>
                      </a:pPr>
                      <a:r>
                        <a:rPr lang="en-US" sz="1800" dirty="0">
                          <a:effectLst/>
                        </a:rPr>
                        <a:t>u(1)</a:t>
                      </a:r>
                      <a:endParaRPr lang="en-US" sz="1800" dirty="0">
                        <a:effectLst/>
                        <a:latin typeface="Times New Roman"/>
                        <a:ea typeface="Times New Roman"/>
                      </a:endParaRPr>
                    </a:p>
                  </a:txBody>
                  <a:tcPr marL="68580" marR="68580" marT="0" marB="0"/>
                </a:tc>
              </a:tr>
              <a:tr h="320956">
                <a:tc>
                  <a:txBody>
                    <a:bodyPr/>
                    <a:lstStyle/>
                    <a:p>
                      <a:pPr marL="0" marR="0" hangingPunct="0">
                        <a:spcBef>
                          <a:spcPts val="680"/>
                        </a:spcBef>
                        <a:spcAft>
                          <a:spcPts val="0"/>
                        </a:spcAft>
                        <a:tabLst>
                          <a:tab pos="228600" algn="l"/>
                          <a:tab pos="457200" algn="l"/>
                          <a:tab pos="685800" algn="l"/>
                          <a:tab pos="914400" algn="l"/>
                          <a:tab pos="137160" algn="l"/>
                          <a:tab pos="228600" algn="l"/>
                          <a:tab pos="274320" algn="l"/>
                          <a:tab pos="411480" algn="l"/>
                          <a:tab pos="457200" algn="l"/>
                          <a:tab pos="548640" algn="l"/>
                          <a:tab pos="685800" algn="l"/>
                          <a:tab pos="822960" algn="l"/>
                          <a:tab pos="914400" algn="l"/>
                          <a:tab pos="960120" algn="l"/>
                          <a:tab pos="1097280" algn="l"/>
                          <a:tab pos="1234440" algn="l"/>
                          <a:tab pos="1371600" algn="l"/>
                        </a:tabLst>
                      </a:pPr>
                      <a:r>
                        <a:rPr lang="en-US" sz="2400" dirty="0">
                          <a:effectLst/>
                        </a:rPr>
                        <a:t>       </a:t>
                      </a:r>
                      <a:r>
                        <a:rPr lang="en-GB" sz="1800" dirty="0" err="1">
                          <a:effectLst/>
                        </a:rPr>
                        <a:t>chroma_phase_y</a:t>
                      </a:r>
                      <a:r>
                        <a:rPr lang="en-GB" sz="2400" dirty="0">
                          <a:effectLst/>
                        </a:rPr>
                        <a:t> </a:t>
                      </a:r>
                      <a:endParaRPr lang="en-US" sz="2400" dirty="0">
                        <a:effectLst/>
                        <a:latin typeface="Times New Roman"/>
                        <a:ea typeface="Times New Roman"/>
                      </a:endParaRPr>
                    </a:p>
                  </a:txBody>
                  <a:tcPr marL="68580" marR="68580" marT="0" marB="0"/>
                </a:tc>
                <a:tc>
                  <a:txBody>
                    <a:bodyPr/>
                    <a:lstStyle/>
                    <a:p>
                      <a:pPr marL="0" marR="0" algn="just" hangingPunct="0">
                        <a:spcBef>
                          <a:spcPts val="680"/>
                        </a:spcBef>
                        <a:spcAft>
                          <a:spcPts val="300"/>
                        </a:spcAft>
                        <a:tabLst>
                          <a:tab pos="228600" algn="l"/>
                          <a:tab pos="457200" algn="l"/>
                          <a:tab pos="685800" algn="l"/>
                          <a:tab pos="914400" algn="l"/>
                        </a:tabLst>
                      </a:pPr>
                      <a:r>
                        <a:rPr lang="en-US" sz="1800" dirty="0">
                          <a:effectLst/>
                        </a:rPr>
                        <a:t>u(2)</a:t>
                      </a:r>
                      <a:endParaRPr lang="en-US" sz="1800" dirty="0">
                        <a:effectLst/>
                        <a:latin typeface="Times New Roman"/>
                        <a:ea typeface="Times New Roman"/>
                      </a:endParaRPr>
                    </a:p>
                  </a:txBody>
                  <a:tcPr marL="68580" marR="68580" marT="0" marB="0"/>
                </a:tc>
              </a:tr>
              <a:tr h="240717">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rPr>
                        <a:t>    }</a:t>
                      </a:r>
                      <a:endParaRPr lang="en-US" sz="18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800" dirty="0">
                          <a:effectLst/>
                        </a:rPr>
                        <a:t> </a:t>
                      </a:r>
                      <a:endParaRPr lang="en-US" sz="1800" dirty="0">
                        <a:effectLst/>
                        <a:latin typeface="Times New Roman"/>
                        <a:ea typeface="Malgun Gothic"/>
                      </a:endParaRPr>
                    </a:p>
                  </a:txBody>
                  <a:tcPr marL="68580" marR="6858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976731127"/>
              </p:ext>
            </p:extLst>
          </p:nvPr>
        </p:nvGraphicFramePr>
        <p:xfrm>
          <a:off x="1287002" y="2393430"/>
          <a:ext cx="6877877" cy="849803"/>
        </p:xfrm>
        <a:graphic>
          <a:graphicData uri="http://schemas.openxmlformats.org/drawingml/2006/table">
            <a:tbl>
              <a:tblPr>
                <a:tableStyleId>{5C22544A-7EE6-4342-B048-85BDC9FD1C3A}</a:tableStyleId>
              </a:tblPr>
              <a:tblGrid>
                <a:gridCol w="5685183"/>
                <a:gridCol w="1192694"/>
              </a:tblGrid>
              <a:tr h="283539">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CA" sz="1800" dirty="0" err="1">
                          <a:effectLst/>
                        </a:rPr>
                        <a:t>sps_extension</a:t>
                      </a:r>
                      <a:r>
                        <a:rPr lang="en-CA" sz="1800" dirty="0">
                          <a:effectLst/>
                        </a:rPr>
                        <a:t> </a:t>
                      </a:r>
                      <a:r>
                        <a:rPr lang="en-GB" sz="1800" dirty="0">
                          <a:effectLst/>
                        </a:rPr>
                        <a:t>( ) {</a:t>
                      </a:r>
                      <a:endParaRPr lang="en-US" sz="18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800">
                          <a:effectLst/>
                        </a:rPr>
                        <a:t>Descriptor</a:t>
                      </a:r>
                      <a:endParaRPr lang="en-US" sz="1800" b="1">
                        <a:effectLst/>
                        <a:latin typeface="Times New Roman"/>
                        <a:ea typeface="Malgun Gothic"/>
                      </a:endParaRPr>
                    </a:p>
                  </a:txBody>
                  <a:tcPr marL="68580" marR="68580" marT="0" marB="0"/>
                </a:tc>
              </a:tr>
              <a:tr h="283132">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rPr>
                        <a:t>    			</a:t>
                      </a:r>
                      <a:r>
                        <a:rPr lang="en-GB" sz="1800" dirty="0" err="1" smtClean="0">
                          <a:effectLst/>
                        </a:rPr>
                        <a:t>sampling_grid_information</a:t>
                      </a:r>
                      <a:r>
                        <a:rPr lang="en-GB" sz="1800" dirty="0" smtClean="0">
                          <a:effectLst/>
                        </a:rPr>
                        <a:t>( ) </a:t>
                      </a:r>
                      <a:endParaRPr lang="en-US" sz="18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800" dirty="0">
                          <a:effectLst/>
                        </a:rPr>
                        <a:t> </a:t>
                      </a:r>
                      <a:endParaRPr lang="en-US" sz="1800" b="1" dirty="0">
                        <a:effectLst/>
                        <a:latin typeface="Times New Roman"/>
                        <a:ea typeface="Malgun Gothic"/>
                      </a:endParaRPr>
                    </a:p>
                  </a:txBody>
                  <a:tcPr marL="68580" marR="68580" marT="0" marB="0"/>
                </a:tc>
              </a:tr>
              <a:tr h="283132">
                <a:tc>
                  <a:txBody>
                    <a:bodyPr/>
                    <a:lstStyle/>
                    <a:p>
                      <a:pPr marL="0" marR="0" hangingPunct="0">
                        <a:spcBef>
                          <a:spcPts val="0"/>
                        </a:spcBef>
                        <a:spcAft>
                          <a:spcPts val="0"/>
                        </a:spcAft>
                        <a:tabLst>
                          <a:tab pos="137160" algn="l"/>
                          <a:tab pos="274320" algn="l"/>
                          <a:tab pos="411480" algn="l"/>
                          <a:tab pos="548640" algn="l"/>
                          <a:tab pos="685800" algn="l"/>
                          <a:tab pos="822960" algn="l"/>
                          <a:tab pos="960120" algn="l"/>
                          <a:tab pos="1097280" algn="l"/>
                          <a:tab pos="1234440" algn="l"/>
                          <a:tab pos="1371600" algn="l"/>
                        </a:tabLst>
                      </a:pPr>
                      <a:r>
                        <a:rPr lang="en-GB" sz="1800" dirty="0">
                          <a:effectLst/>
                        </a:rPr>
                        <a:t>}</a:t>
                      </a:r>
                      <a:endParaRPr lang="en-US" sz="1800" dirty="0">
                        <a:effectLst/>
                        <a:latin typeface="Times"/>
                        <a:ea typeface="Malgun Gothic"/>
                        <a:cs typeface="Times New Roman"/>
                      </a:endParaRPr>
                    </a:p>
                  </a:txBody>
                  <a:tcPr marL="68580" marR="68580" marT="0" marB="0"/>
                </a:tc>
                <a:tc>
                  <a:txBody>
                    <a:bodyPr/>
                    <a:lstStyle/>
                    <a:p>
                      <a:pPr marL="0" marR="0" algn="just" hangingPunct="0">
                        <a:spcBef>
                          <a:spcPts val="0"/>
                        </a:spcBef>
                        <a:spcAft>
                          <a:spcPts val="300"/>
                        </a:spcAft>
                      </a:pPr>
                      <a:r>
                        <a:rPr lang="en-GB" sz="1800" dirty="0">
                          <a:effectLst/>
                        </a:rPr>
                        <a:t> </a:t>
                      </a:r>
                      <a:endParaRPr lang="en-US" sz="1800" dirty="0">
                        <a:effectLst/>
                        <a:latin typeface="Times New Roman"/>
                        <a:ea typeface="Malgun Gothic"/>
                      </a:endParaRPr>
                    </a:p>
                  </a:txBody>
                  <a:tcPr marL="68580" marR="68580" marT="0" marB="0"/>
                </a:tc>
              </a:tr>
            </a:tbl>
          </a:graphicData>
        </a:graphic>
      </p:graphicFrame>
    </p:spTree>
    <p:extLst>
      <p:ext uri="{BB962C8B-B14F-4D97-AF65-F5344CB8AC3E}">
        <p14:creationId xmlns:p14="http://schemas.microsoft.com/office/powerpoint/2010/main" val="36946226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344" y="93732"/>
            <a:ext cx="8229600" cy="1143000"/>
          </a:xfrm>
        </p:spPr>
        <p:txBody>
          <a:bodyPr/>
          <a:lstStyle/>
          <a:p>
            <a:r>
              <a:rPr lang="en-US" dirty="0" smtClean="0"/>
              <a:t>Simulation</a:t>
            </a:r>
            <a:endParaRPr lang="en-US" dirty="0"/>
          </a:p>
        </p:txBody>
      </p:sp>
      <p:sp>
        <p:nvSpPr>
          <p:cNvPr id="8" name="TextBox 7"/>
          <p:cNvSpPr txBox="1"/>
          <p:nvPr/>
        </p:nvSpPr>
        <p:spPr>
          <a:xfrm>
            <a:off x="928042" y="1141039"/>
            <a:ext cx="6270200" cy="1200329"/>
          </a:xfrm>
          <a:prstGeom prst="rect">
            <a:avLst/>
          </a:prstGeom>
          <a:noFill/>
        </p:spPr>
        <p:txBody>
          <a:bodyPr wrap="square" rtlCol="0">
            <a:spAutoFit/>
          </a:bodyPr>
          <a:lstStyle/>
          <a:p>
            <a:r>
              <a:rPr lang="en-US" dirty="0" smtClean="0"/>
              <a:t>Codebase: SHM1.0 (IntraBL setting)</a:t>
            </a:r>
          </a:p>
          <a:p>
            <a:r>
              <a:rPr lang="en-US" dirty="0" smtClean="0"/>
              <a:t>In the experiment, reference layer generated with different down-sampling filter phases are used. Performance of using unmatched and matched up-sampling phase are compared. </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406193710"/>
              </p:ext>
            </p:extLst>
          </p:nvPr>
        </p:nvGraphicFramePr>
        <p:xfrm>
          <a:off x="1102242" y="3264196"/>
          <a:ext cx="6096000" cy="1468120"/>
        </p:xfrm>
        <a:graphic>
          <a:graphicData uri="http://schemas.openxmlformats.org/drawingml/2006/table">
            <a:tbl>
              <a:tblPr firstRow="1" bandRow="1">
                <a:tableStyleId>{5C22544A-7EE6-4342-B048-85BDC9FD1C3A}</a:tableStyleId>
              </a:tblPr>
              <a:tblGrid>
                <a:gridCol w="2032000"/>
                <a:gridCol w="2032000"/>
                <a:gridCol w="2032000"/>
              </a:tblGrid>
              <a:tr h="226119">
                <a:tc>
                  <a:txBody>
                    <a:bodyPr/>
                    <a:lstStyle/>
                    <a:p>
                      <a:endParaRPr lang="en-US" dirty="0"/>
                    </a:p>
                  </a:txBody>
                  <a:tcPr/>
                </a:tc>
                <a:tc>
                  <a:txBody>
                    <a:bodyPr/>
                    <a:lstStyle/>
                    <a:p>
                      <a:r>
                        <a:rPr lang="en-US" dirty="0" smtClean="0"/>
                        <a:t>2X</a:t>
                      </a:r>
                      <a:endParaRPr lang="en-US" dirty="0"/>
                    </a:p>
                  </a:txBody>
                  <a:tcPr/>
                </a:tc>
                <a:tc>
                  <a:txBody>
                    <a:bodyPr/>
                    <a:lstStyle/>
                    <a:p>
                      <a:r>
                        <a:rPr lang="en-US" dirty="0" smtClean="0"/>
                        <a:t>1.5X</a:t>
                      </a:r>
                      <a:endParaRPr lang="en-US" dirty="0"/>
                    </a:p>
                  </a:txBody>
                  <a:tcPr/>
                </a:tc>
              </a:tr>
              <a:tr h="370840">
                <a:tc>
                  <a:txBody>
                    <a:bodyPr/>
                    <a:lstStyle/>
                    <a:p>
                      <a:r>
                        <a:rPr lang="en-US" dirty="0" smtClean="0"/>
                        <a:t>AI</a:t>
                      </a:r>
                      <a:endParaRPr lang="en-US" dirty="0"/>
                    </a:p>
                  </a:txBody>
                  <a:tcPr/>
                </a:tc>
                <a:tc>
                  <a:txBody>
                    <a:bodyPr/>
                    <a:lstStyle/>
                    <a:p>
                      <a:r>
                        <a:rPr lang="en-US" dirty="0" smtClean="0"/>
                        <a:t>-10.4%</a:t>
                      </a:r>
                      <a:endParaRPr lang="en-US" dirty="0"/>
                    </a:p>
                  </a:txBody>
                  <a:tcPr/>
                </a:tc>
                <a:tc>
                  <a:txBody>
                    <a:bodyPr/>
                    <a:lstStyle/>
                    <a:p>
                      <a:r>
                        <a:rPr lang="en-US" dirty="0" smtClean="0"/>
                        <a:t>-9.6%</a:t>
                      </a:r>
                      <a:endParaRPr lang="en-US" dirty="0"/>
                    </a:p>
                  </a:txBody>
                  <a:tcPr/>
                </a:tc>
              </a:tr>
              <a:tr h="320040">
                <a:tc>
                  <a:txBody>
                    <a:bodyPr/>
                    <a:lstStyle/>
                    <a:p>
                      <a:r>
                        <a:rPr lang="en-US" dirty="0" smtClean="0"/>
                        <a:t>RA</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-7.2%</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-7.1%</a:t>
                      </a:r>
                    </a:p>
                  </a:txBody>
                  <a:tcPr>
                    <a:lnB w="12700" cap="flat" cmpd="sng" algn="ctr">
                      <a:solidFill>
                        <a:schemeClr val="tx1"/>
                      </a:solidFill>
                      <a:prstDash val="solid"/>
                      <a:round/>
                      <a:headEnd type="none" w="med" len="med"/>
                      <a:tailEnd type="none" w="med" len="med"/>
                    </a:lnB>
                  </a:tcPr>
                </a:tc>
              </a:tr>
              <a:tr h="320040">
                <a:tc>
                  <a:txBody>
                    <a:bodyPr/>
                    <a:lstStyle/>
                    <a:p>
                      <a:r>
                        <a:rPr lang="en-US" dirty="0" smtClean="0"/>
                        <a:t>LDP</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-5.7%</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-6.7%</a:t>
                      </a:r>
                      <a:endParaRPr lang="en-US" dirty="0"/>
                    </a:p>
                  </a:txBody>
                  <a:tcPr>
                    <a:lnT w="12700" cap="flat" cmpd="sng" algn="ctr">
                      <a:solidFill>
                        <a:schemeClr val="tx1"/>
                      </a:solidFill>
                      <a:prstDash val="solid"/>
                      <a:round/>
                      <a:headEnd type="none" w="med" len="med"/>
                      <a:tailEnd type="none" w="med" len="med"/>
                    </a:lnT>
                  </a:tcPr>
                </a:tc>
              </a:tr>
            </a:tbl>
          </a:graphicData>
        </a:graphic>
      </p:graphicFrame>
      <p:sp>
        <p:nvSpPr>
          <p:cNvPr id="7" name="TextBox 6"/>
          <p:cNvSpPr txBox="1"/>
          <p:nvPr/>
        </p:nvSpPr>
        <p:spPr>
          <a:xfrm>
            <a:off x="803255" y="2466753"/>
            <a:ext cx="7417480" cy="369332"/>
          </a:xfrm>
          <a:prstGeom prst="rect">
            <a:avLst/>
          </a:prstGeom>
          <a:noFill/>
        </p:spPr>
        <p:txBody>
          <a:bodyPr wrap="none" rtlCol="0">
            <a:spAutoFit/>
          </a:bodyPr>
          <a:lstStyle/>
          <a:p>
            <a:r>
              <a:rPr lang="en-US" dirty="0" smtClean="0"/>
              <a:t>Test 1: </a:t>
            </a:r>
            <a:r>
              <a:rPr lang="en-US" dirty="0"/>
              <a:t> </a:t>
            </a:r>
            <a:r>
              <a:rPr lang="en-US" dirty="0" smtClean="0"/>
              <a:t>reference layer is generated with down-sampling of zero phase</a:t>
            </a:r>
          </a:p>
        </p:txBody>
      </p:sp>
      <p:sp>
        <p:nvSpPr>
          <p:cNvPr id="9" name="TextBox 8"/>
          <p:cNvSpPr txBox="1"/>
          <p:nvPr/>
        </p:nvSpPr>
        <p:spPr>
          <a:xfrm>
            <a:off x="2718123" y="2913321"/>
            <a:ext cx="2690037" cy="369332"/>
          </a:xfrm>
          <a:prstGeom prst="rect">
            <a:avLst/>
          </a:prstGeom>
          <a:noFill/>
        </p:spPr>
        <p:txBody>
          <a:bodyPr wrap="square" rtlCol="0">
            <a:spAutoFit/>
          </a:bodyPr>
          <a:lstStyle/>
          <a:p>
            <a:r>
              <a:rPr lang="en-US" dirty="0" smtClean="0"/>
              <a:t>Y BD-rate reduction</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Simulation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167645703"/>
              </p:ext>
            </p:extLst>
          </p:nvPr>
        </p:nvGraphicFramePr>
        <p:xfrm>
          <a:off x="1123507" y="2443233"/>
          <a:ext cx="6096000" cy="1468120"/>
        </p:xfrm>
        <a:graphic>
          <a:graphicData uri="http://schemas.openxmlformats.org/drawingml/2006/table">
            <a:tbl>
              <a:tblPr firstRow="1" bandRow="1">
                <a:tableStyleId>{5C22544A-7EE6-4342-B048-85BDC9FD1C3A}</a:tableStyleId>
              </a:tblPr>
              <a:tblGrid>
                <a:gridCol w="2032000"/>
                <a:gridCol w="2032000"/>
                <a:gridCol w="2032000"/>
              </a:tblGrid>
              <a:tr h="226119">
                <a:tc>
                  <a:txBody>
                    <a:bodyPr/>
                    <a:lstStyle/>
                    <a:p>
                      <a:endParaRPr lang="en-US" dirty="0"/>
                    </a:p>
                  </a:txBody>
                  <a:tcPr/>
                </a:tc>
                <a:tc>
                  <a:txBody>
                    <a:bodyPr/>
                    <a:lstStyle/>
                    <a:p>
                      <a:r>
                        <a:rPr lang="en-US" dirty="0" smtClean="0"/>
                        <a:t>2X</a:t>
                      </a:r>
                      <a:endParaRPr lang="en-US" dirty="0"/>
                    </a:p>
                  </a:txBody>
                  <a:tcPr/>
                </a:tc>
                <a:tc>
                  <a:txBody>
                    <a:bodyPr/>
                    <a:lstStyle/>
                    <a:p>
                      <a:r>
                        <a:rPr lang="en-US" dirty="0" smtClean="0"/>
                        <a:t>1.5X</a:t>
                      </a:r>
                      <a:endParaRPr lang="en-US" dirty="0"/>
                    </a:p>
                  </a:txBody>
                  <a:tcPr/>
                </a:tc>
              </a:tr>
              <a:tr h="370840">
                <a:tc>
                  <a:txBody>
                    <a:bodyPr/>
                    <a:lstStyle/>
                    <a:p>
                      <a:r>
                        <a:rPr lang="en-US" dirty="0" smtClean="0"/>
                        <a:t>AI</a:t>
                      </a:r>
                      <a:endParaRPr lang="en-US" dirty="0"/>
                    </a:p>
                  </a:txBody>
                  <a:tcPr/>
                </a:tc>
                <a:tc>
                  <a:txBody>
                    <a:bodyPr/>
                    <a:lstStyle/>
                    <a:p>
                      <a:r>
                        <a:rPr lang="en-US" dirty="0" smtClean="0"/>
                        <a:t>-9.4%</a:t>
                      </a:r>
                      <a:endParaRPr lang="en-US" dirty="0"/>
                    </a:p>
                  </a:txBody>
                  <a:tcPr/>
                </a:tc>
                <a:tc>
                  <a:txBody>
                    <a:bodyPr/>
                    <a:lstStyle/>
                    <a:p>
                      <a:r>
                        <a:rPr lang="en-US" dirty="0" smtClean="0"/>
                        <a:t>-8.2%</a:t>
                      </a:r>
                      <a:endParaRPr lang="en-US" dirty="0"/>
                    </a:p>
                  </a:txBody>
                  <a:tcPr/>
                </a:tc>
              </a:tr>
              <a:tr h="320040">
                <a:tc>
                  <a:txBody>
                    <a:bodyPr/>
                    <a:lstStyle/>
                    <a:p>
                      <a:r>
                        <a:rPr lang="en-US" dirty="0" smtClean="0"/>
                        <a:t>RA</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-6.8%</a:t>
                      </a:r>
                      <a:endParaRPr lang="en-US" dirty="0"/>
                    </a:p>
                  </a:txBody>
                  <a:tcPr>
                    <a:lnB w="12700" cap="flat" cmpd="sng" algn="ctr">
                      <a:solidFill>
                        <a:schemeClr val="tx1"/>
                      </a:solidFill>
                      <a:prstDash val="solid"/>
                      <a:round/>
                      <a:headEnd type="none" w="med" len="med"/>
                      <a:tailEnd type="none" w="med" len="med"/>
                    </a:lnB>
                  </a:tcPr>
                </a:tc>
                <a:tc>
                  <a:txBody>
                    <a:bodyPr/>
                    <a:lstStyle/>
                    <a:p>
                      <a:r>
                        <a:rPr lang="en-US" dirty="0" smtClean="0"/>
                        <a:t>-6.4%</a:t>
                      </a:r>
                    </a:p>
                  </a:txBody>
                  <a:tcPr>
                    <a:lnB w="12700" cap="flat" cmpd="sng" algn="ctr">
                      <a:solidFill>
                        <a:schemeClr val="tx1"/>
                      </a:solidFill>
                      <a:prstDash val="solid"/>
                      <a:round/>
                      <a:headEnd type="none" w="med" len="med"/>
                      <a:tailEnd type="none" w="med" len="med"/>
                    </a:lnB>
                  </a:tcPr>
                </a:tc>
              </a:tr>
              <a:tr h="320040">
                <a:tc>
                  <a:txBody>
                    <a:bodyPr/>
                    <a:lstStyle/>
                    <a:p>
                      <a:r>
                        <a:rPr lang="en-US" dirty="0" smtClean="0"/>
                        <a:t>LDP</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-5.6%</a:t>
                      </a:r>
                      <a:endParaRPr lang="en-US" dirty="0"/>
                    </a:p>
                  </a:txBody>
                  <a:tcPr>
                    <a:lnT w="12700" cap="flat" cmpd="sng" algn="ctr">
                      <a:solidFill>
                        <a:schemeClr val="tx1"/>
                      </a:solidFill>
                      <a:prstDash val="solid"/>
                      <a:round/>
                      <a:headEnd type="none" w="med" len="med"/>
                      <a:tailEnd type="none" w="med" len="med"/>
                    </a:lnT>
                  </a:tcPr>
                </a:tc>
                <a:tc>
                  <a:txBody>
                    <a:bodyPr/>
                    <a:lstStyle/>
                    <a:p>
                      <a:r>
                        <a:rPr lang="en-US" dirty="0" smtClean="0"/>
                        <a:t>-6.4%</a:t>
                      </a:r>
                      <a:endParaRPr lang="en-US" dirty="0"/>
                    </a:p>
                  </a:txBody>
                  <a:tcPr>
                    <a:lnT w="12700" cap="flat" cmpd="sng" algn="ctr">
                      <a:solidFill>
                        <a:schemeClr val="tx1"/>
                      </a:solidFill>
                      <a:prstDash val="solid"/>
                      <a:round/>
                      <a:headEnd type="none" w="med" len="med"/>
                      <a:tailEnd type="none" w="med" len="med"/>
                    </a:lnT>
                  </a:tcPr>
                </a:tc>
              </a:tr>
            </a:tbl>
          </a:graphicData>
        </a:graphic>
      </p:graphicFrame>
      <p:sp>
        <p:nvSpPr>
          <p:cNvPr id="7" name="TextBox 6"/>
          <p:cNvSpPr txBox="1"/>
          <p:nvPr/>
        </p:nvSpPr>
        <p:spPr>
          <a:xfrm>
            <a:off x="803255" y="1796902"/>
            <a:ext cx="7071231" cy="646331"/>
          </a:xfrm>
          <a:prstGeom prst="rect">
            <a:avLst/>
          </a:prstGeom>
          <a:noFill/>
        </p:spPr>
        <p:txBody>
          <a:bodyPr wrap="none" rtlCol="0">
            <a:spAutoFit/>
          </a:bodyPr>
          <a:lstStyle/>
          <a:p>
            <a:r>
              <a:rPr lang="en-US" dirty="0" smtClean="0"/>
              <a:t>Test 2:  reference layer is generated with symmetric down-sampling</a:t>
            </a:r>
          </a:p>
          <a:p>
            <a:r>
              <a:rPr lang="en-US" dirty="0" smtClean="0"/>
              <a:t> </a:t>
            </a:r>
            <a:endParaRPr lang="en-US" dirty="0"/>
          </a:p>
        </p:txBody>
      </p:sp>
    </p:spTree>
    <p:extLst>
      <p:ext uri="{BB962C8B-B14F-4D97-AF65-F5344CB8AC3E}">
        <p14:creationId xmlns:p14="http://schemas.microsoft.com/office/powerpoint/2010/main" val="20243344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Conclusions</a:t>
            </a:r>
            <a:endParaRPr lang="en-US" dirty="0"/>
          </a:p>
        </p:txBody>
      </p:sp>
      <p:sp>
        <p:nvSpPr>
          <p:cNvPr id="3" name="Content Placeholder 2"/>
          <p:cNvSpPr>
            <a:spLocks noGrp="1"/>
          </p:cNvSpPr>
          <p:nvPr>
            <p:ph idx="1"/>
          </p:nvPr>
        </p:nvSpPr>
        <p:spPr>
          <a:xfrm>
            <a:off x="280471" y="1637755"/>
            <a:ext cx="8712200" cy="2455780"/>
          </a:xfrm>
        </p:spPr>
        <p:txBody>
          <a:bodyPr>
            <a:normAutofit fontScale="77500" lnSpcReduction="20000"/>
          </a:bodyPr>
          <a:lstStyle/>
          <a:p>
            <a:r>
              <a:rPr lang="en-US" dirty="0" smtClean="0"/>
              <a:t>Up-sampling in SHVC is analyzed</a:t>
            </a:r>
          </a:p>
          <a:p>
            <a:r>
              <a:rPr lang="en-US" dirty="0" smtClean="0"/>
              <a:t>Proposed:</a:t>
            </a:r>
          </a:p>
          <a:p>
            <a:pPr lvl="1"/>
            <a:r>
              <a:rPr lang="en-US" dirty="0" smtClean="0"/>
              <a:t>Signal chroma sampling location </a:t>
            </a:r>
          </a:p>
          <a:p>
            <a:pPr lvl="1"/>
            <a:r>
              <a:rPr lang="en-US" dirty="0" smtClean="0"/>
              <a:t>Signal luma sampling phase shift</a:t>
            </a:r>
          </a:p>
          <a:p>
            <a:r>
              <a:rPr lang="en-US" dirty="0" smtClean="0"/>
              <a:t>Experimental results show matched up-sampling filter can provide 5%-10% BD-rate reduction compared to mismatched one.</a:t>
            </a:r>
          </a:p>
          <a:p>
            <a:endParaRPr lang="en-US" dirty="0"/>
          </a:p>
        </p:txBody>
      </p:sp>
    </p:spTree>
    <p:extLst>
      <p:ext uri="{BB962C8B-B14F-4D97-AF65-F5344CB8AC3E}">
        <p14:creationId xmlns:p14="http://schemas.microsoft.com/office/powerpoint/2010/main" val="29131129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Filter coefficients used in simulation (Luma)</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3771509554"/>
              </p:ext>
            </p:extLst>
          </p:nvPr>
        </p:nvGraphicFramePr>
        <p:xfrm>
          <a:off x="184779" y="2213079"/>
          <a:ext cx="8712198" cy="3068468"/>
        </p:xfrm>
        <a:graphic>
          <a:graphicData uri="http://schemas.openxmlformats.org/drawingml/2006/table">
            <a:tbl>
              <a:tblPr firstRow="1" firstCol="1" bandRow="1">
                <a:tableStyleId>{5C22544A-7EE6-4342-B048-85BDC9FD1C3A}</a:tableStyleId>
              </a:tblPr>
              <a:tblGrid>
                <a:gridCol w="968022"/>
                <a:gridCol w="968022"/>
                <a:gridCol w="968022"/>
                <a:gridCol w="968022"/>
                <a:gridCol w="968022"/>
                <a:gridCol w="968022"/>
                <a:gridCol w="968022"/>
                <a:gridCol w="968022"/>
                <a:gridCol w="968022"/>
              </a:tblGrid>
              <a:tr h="0">
                <a:tc rowSpan="2">
                  <a:txBody>
                    <a:bodyPr/>
                    <a:lstStyle/>
                    <a:p>
                      <a:pPr marL="0" marR="0" algn="l" hangingPunct="0">
                        <a:spcBef>
                          <a:spcPts val="680"/>
                        </a:spcBef>
                        <a:spcAft>
                          <a:spcPts val="0"/>
                        </a:spcAft>
                        <a:tabLst>
                          <a:tab pos="228600" algn="l"/>
                          <a:tab pos="457200" algn="l"/>
                          <a:tab pos="685800" algn="l"/>
                          <a:tab pos="914400" algn="l"/>
                        </a:tabLst>
                      </a:pPr>
                      <a:r>
                        <a:rPr lang="en-US" sz="1100" dirty="0">
                          <a:effectLst/>
                        </a:rPr>
                        <a:t>phase p</a:t>
                      </a:r>
                      <a:endParaRPr lang="en-US" sz="1100" dirty="0">
                        <a:effectLst/>
                        <a:latin typeface="Times New Roman"/>
                        <a:ea typeface="Times New Roman"/>
                      </a:endParaRPr>
                    </a:p>
                  </a:txBody>
                  <a:tcPr marL="68580" marR="68580" marT="0" marB="0"/>
                </a:tc>
                <a:tc gridSpan="8">
                  <a:txBody>
                    <a:bodyPr/>
                    <a:lstStyle/>
                    <a:p>
                      <a:pPr marL="0" marR="0" algn="ctr" hangingPunct="0">
                        <a:spcBef>
                          <a:spcPts val="680"/>
                        </a:spcBef>
                        <a:spcAft>
                          <a:spcPts val="0"/>
                        </a:spcAft>
                        <a:tabLst>
                          <a:tab pos="228600" algn="l"/>
                          <a:tab pos="457200" algn="l"/>
                          <a:tab pos="685800" algn="l"/>
                          <a:tab pos="914400" algn="l"/>
                        </a:tabLst>
                      </a:pPr>
                      <a:r>
                        <a:rPr lang="en-US" sz="1100">
                          <a:effectLst/>
                        </a:rPr>
                        <a:t>interpolation filter coefficients</a:t>
                      </a:r>
                      <a:endParaRPr lang="en-US" sz="1100">
                        <a:effectLst/>
                        <a:latin typeface="Times New Roman"/>
                        <a:ea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0">
                <a:tc vMerge="1">
                  <a:txBody>
                    <a:bodyPr/>
                    <a:lstStyle/>
                    <a:p>
                      <a:endParaRPr lang="en-US"/>
                    </a:p>
                  </a:txBody>
                  <a:tcPr/>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0 ]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1 ]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2 ]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3 ]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4 ]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5 ]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6 ]</a:t>
                      </a:r>
                      <a:endParaRPr lang="en-US" sz="1100">
                        <a:effectLst/>
                        <a:latin typeface="Times New Roman"/>
                        <a:ea typeface="Times New Roman"/>
                      </a:endParaRPr>
                    </a:p>
                  </a:txBody>
                  <a:tcPr marL="68580" marR="68580" marT="0" marB="0" anchor="b"/>
                </a:tc>
                <a:tc>
                  <a:txBody>
                    <a:bodyPr/>
                    <a:lstStyle/>
                    <a:p>
                      <a:pPr marL="0" marR="0" algn="ctr" hangingPunct="0">
                        <a:spcBef>
                          <a:spcPts val="0"/>
                        </a:spcBef>
                        <a:spcAft>
                          <a:spcPts val="0"/>
                        </a:spcAft>
                        <a:tabLst>
                          <a:tab pos="228600" algn="l"/>
                          <a:tab pos="457200" algn="l"/>
                          <a:tab pos="685800" algn="l"/>
                          <a:tab pos="914400" algn="l"/>
                        </a:tabLst>
                      </a:pPr>
                      <a:r>
                        <a:rPr lang="en-US" sz="1100">
                          <a:effectLst/>
                        </a:rPr>
                        <a:t>f</a:t>
                      </a:r>
                      <a:r>
                        <a:rPr lang="en-US" sz="1100" baseline="-25000">
                          <a:effectLst/>
                        </a:rPr>
                        <a:t>C</a:t>
                      </a:r>
                      <a:r>
                        <a:rPr lang="en-US" sz="1100">
                          <a:effectLst/>
                        </a:rPr>
                        <a:t>[ p, 7 ]</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218588">
                <a:tc>
                  <a:txBody>
                    <a:bodyPr/>
                    <a:lstStyle/>
                    <a:p>
                      <a:pPr marL="0" marR="0" algn="l"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2</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dirty="0" smtClean="0">
                          <a:effectLst/>
                        </a:rPr>
                        <a:t>0</a:t>
                      </a:r>
                      <a:endParaRPr lang="en-US" sz="1100" dirty="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3</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4</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17</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5</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26</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6</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7</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45</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8</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9</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45</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-1</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26</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12</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17</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58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13</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60</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-8</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14</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9</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0</a:t>
                      </a:r>
                      <a:endParaRPr lang="en-US" sz="1100">
                        <a:effectLst/>
                        <a:latin typeface="Times New Roman"/>
                        <a:ea typeface="Times New Roman"/>
                      </a:endParaRPr>
                    </a:p>
                  </a:txBody>
                  <a:tcPr marL="68580" marR="68580" marT="0" marB="0" anchor="b"/>
                </a:tc>
              </a:tr>
              <a:tr h="0">
                <a:tc>
                  <a:txBody>
                    <a:bodyPr/>
                    <a:lstStyle/>
                    <a:p>
                      <a:pPr marL="0" marR="0" algn="l" hangingPunct="0">
                        <a:spcBef>
                          <a:spcPts val="680"/>
                        </a:spcBef>
                        <a:spcAft>
                          <a:spcPts val="0"/>
                        </a:spcAft>
                        <a:tabLst>
                          <a:tab pos="228600" algn="l"/>
                          <a:tab pos="457200" algn="l"/>
                          <a:tab pos="685800" algn="l"/>
                          <a:tab pos="914400" algn="l"/>
                        </a:tabLst>
                      </a:pPr>
                      <a:r>
                        <a:rPr lang="en-CA" sz="1100">
                          <a:effectLst/>
                        </a:rPr>
                        <a:t>15</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CA" sz="1100">
                          <a:effectLst/>
                        </a:rPr>
                        <a:t>0</a:t>
                      </a:r>
                      <a:endParaRPr lang="en-US" sz="1100">
                        <a:effectLst/>
                        <a:latin typeface="Times New Roman"/>
                        <a:ea typeface="Times New Roman"/>
                      </a:endParaRPr>
                    </a:p>
                  </a:txBody>
                  <a:tcPr marL="68580" marR="68580" marT="0" marB="0"/>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-2</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4</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63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-3</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a:effectLst/>
                        </a:rPr>
                        <a:t>1</a:t>
                      </a:r>
                      <a:endParaRPr lang="en-US" sz="1100">
                        <a:effectLst/>
                        <a:latin typeface="Times New Roman"/>
                        <a:ea typeface="Times New Roman"/>
                      </a:endParaRPr>
                    </a:p>
                  </a:txBody>
                  <a:tcPr marL="68580" marR="68580" marT="0" marB="0" anchor="b"/>
                </a:tc>
                <a:tc>
                  <a:txBody>
                    <a:bodyPr/>
                    <a:lstStyle/>
                    <a:p>
                      <a:pPr marL="0" marR="0" algn="ctr" hangingPunct="0">
                        <a:spcBef>
                          <a:spcPts val="680"/>
                        </a:spcBef>
                        <a:spcAft>
                          <a:spcPts val="0"/>
                        </a:spcAft>
                        <a:tabLst>
                          <a:tab pos="228600" algn="l"/>
                          <a:tab pos="457200" algn="l"/>
                          <a:tab pos="685800" algn="l"/>
                          <a:tab pos="914400" algn="l"/>
                        </a:tabLst>
                      </a:pPr>
                      <a:r>
                        <a:rPr lang="en-US" sz="1100" dirty="0">
                          <a:effectLst/>
                        </a:rPr>
                        <a:t>0</a:t>
                      </a:r>
                      <a:endParaRPr lang="en-US" sz="1100" dirty="0">
                        <a:effectLst/>
                        <a:latin typeface="Times New Roman"/>
                        <a:ea typeface="Times New Roman"/>
                      </a:endParaRPr>
                    </a:p>
                  </a:txBody>
                  <a:tcPr marL="68580" marR="68580" marT="0" marB="0" anchor="b"/>
                </a:tc>
              </a:tr>
            </a:tbl>
          </a:graphicData>
        </a:graphic>
      </p:graphicFrame>
    </p:spTree>
    <p:extLst>
      <p:ext uri="{BB962C8B-B14F-4D97-AF65-F5344CB8AC3E}">
        <p14:creationId xmlns:p14="http://schemas.microsoft.com/office/powerpoint/2010/main" val="419197617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1956</TotalTime>
  <Words>844</Words>
  <Application>Microsoft Office PowerPoint</Application>
  <PresentationFormat>On-screen Show (4:3)</PresentationFormat>
  <Paragraphs>435</Paragraphs>
  <Slides>13</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13</vt:i4>
      </vt:variant>
    </vt:vector>
  </HeadingPairs>
  <TitlesOfParts>
    <vt:vector size="15" baseType="lpstr">
      <vt:lpstr>Office Theme</vt:lpstr>
      <vt:lpstr>Visio</vt:lpstr>
      <vt:lpstr>Signaling of Phase Offset in Up-sampling Process and Chroma Sampling Location (JCTVC-M0465)</vt:lpstr>
      <vt:lpstr>Introduction </vt:lpstr>
      <vt:lpstr>Chroma sampling locations</vt:lpstr>
      <vt:lpstr>Zero-phase and symmetric down-sampling</vt:lpstr>
      <vt:lpstr>Proposed </vt:lpstr>
      <vt:lpstr>Simulation</vt:lpstr>
      <vt:lpstr>Simulation</vt:lpstr>
      <vt:lpstr>Conclusions</vt:lpstr>
      <vt:lpstr>Filter coefficients used in simulation (Luma)</vt:lpstr>
      <vt:lpstr>Filter coefficients used in simulation (Chroma)</vt:lpstr>
      <vt:lpstr>Filter coefficients used in simulation (Chroma)</vt:lpstr>
      <vt:lpstr>Chroma sample position</vt:lpstr>
      <vt:lpstr>Symmetric vs Zero-phase (with matched resampling filters)</vt:lpstr>
    </vt:vector>
  </TitlesOfParts>
  <Company>Qualcomm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Simplified Intra Smoothing</dc:title>
  <dc:creator>Qualcomm User</dc:creator>
  <cp:lastModifiedBy>liweig</cp:lastModifiedBy>
  <cp:revision>217</cp:revision>
  <cp:lastPrinted>2005-08-27T17:58:21Z</cp:lastPrinted>
  <dcterms:created xsi:type="dcterms:W3CDTF">2010-10-01T23:19:22Z</dcterms:created>
  <dcterms:modified xsi:type="dcterms:W3CDTF">2013-04-25T06:01:04Z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324707531</vt:i4>
  </property>
  <property fmtid="{D5CDD505-2E9C-101B-9397-08002B2CF9AE}" pid="3" name="_NewReviewCycle">
    <vt:lpwstr/>
  </property>
  <property fmtid="{D5CDD505-2E9C-101B-9397-08002B2CF9AE}" pid="4" name="_EmailSubject">
    <vt:lpwstr>Slides of 8 bits initialization</vt:lpwstr>
  </property>
  <property fmtid="{D5CDD505-2E9C-101B-9397-08002B2CF9AE}" pid="5" name="_AuthorEmail">
    <vt:lpwstr>joels@qualcomm.com</vt:lpwstr>
  </property>
  <property fmtid="{D5CDD505-2E9C-101B-9397-08002B2CF9AE}" pid="6" name="_AuthorEmailDisplayName">
    <vt:lpwstr>Sole Rojals, Joel</vt:lpwstr>
  </property>
  <property fmtid="{D5CDD505-2E9C-101B-9397-08002B2CF9AE}" pid="7" name="_PreviousAdHocReviewCycleID">
    <vt:i4>-1031282844</vt:i4>
  </property>
</Properties>
</file>