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57" r:id="rId3"/>
    <p:sldId id="278" r:id="rId4"/>
    <p:sldId id="269" r:id="rId5"/>
    <p:sldId id="279" r:id="rId6"/>
    <p:sldId id="268" r:id="rId7"/>
    <p:sldId id="275" r:id="rId8"/>
    <p:sldId id="276" r:id="rId9"/>
    <p:sldId id="277" r:id="rId10"/>
    <p:sldId id="274" r:id="rId11"/>
    <p:sldId id="28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7"/>
            <p14:sldId id="278"/>
            <p14:sldId id="269"/>
            <p14:sldId id="279"/>
            <p14:sldId id="268"/>
            <p14:sldId id="275"/>
            <p14:sldId id="276"/>
            <p14:sldId id="277"/>
            <p14:sldId id="274"/>
            <p14:sldId id="28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50"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4/19/2013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AhG8: Simplified update of the coefficient level Rice parameter</a:t>
            </a:r>
            <a:r>
              <a:rPr lang="en-CA" b="1" dirty="0" smtClean="0"/>
              <a:t/>
            </a:r>
            <a:br>
              <a:rPr lang="en-CA" b="1" dirty="0" smtClean="0"/>
            </a:br>
            <a:r>
              <a:rPr lang="en-CA" b="1" dirty="0" smtClean="0"/>
              <a:t/>
            </a:r>
            <a:br>
              <a:rPr lang="en-CA" b="1" dirty="0" smtClean="0"/>
            </a:br>
            <a:r>
              <a:rPr lang="en-CA" b="1" dirty="0" smtClean="0"/>
              <a:t>JCTVC-M0366</a:t>
            </a:r>
            <a:endParaRPr lang="en-US" dirty="0"/>
          </a:p>
        </p:txBody>
      </p:sp>
      <p:sp>
        <p:nvSpPr>
          <p:cNvPr id="3" name="Subtitle 2"/>
          <p:cNvSpPr>
            <a:spLocks noGrp="1"/>
          </p:cNvSpPr>
          <p:nvPr>
            <p:ph type="subTitle" idx="1"/>
          </p:nvPr>
        </p:nvSpPr>
        <p:spPr>
          <a:xfrm>
            <a:off x="3124200" y="5715000"/>
            <a:ext cx="3723446" cy="364390"/>
          </a:xfrm>
        </p:spPr>
        <p:txBody>
          <a:bodyPr/>
          <a:lstStyle/>
          <a:p>
            <a:pPr hangingPunct="0"/>
            <a:r>
              <a:rPr lang="en-US" sz="1800" dirty="0" smtClean="0"/>
              <a:t>Joel Sole, Marta Karczewicz</a:t>
            </a:r>
            <a:endParaRPr lang="en-US" sz="1800" dirty="0"/>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US" dirty="0"/>
          </a:p>
        </p:txBody>
      </p:sp>
      <p:sp>
        <p:nvSpPr>
          <p:cNvPr id="3" name="Content Placeholder 2"/>
          <p:cNvSpPr>
            <a:spLocks noGrp="1"/>
          </p:cNvSpPr>
          <p:nvPr>
            <p:ph idx="1"/>
          </p:nvPr>
        </p:nvSpPr>
        <p:spPr/>
        <p:txBody>
          <a:bodyPr>
            <a:normAutofit/>
          </a:bodyPr>
          <a:lstStyle/>
          <a:p>
            <a:pPr lvl="0" hangingPunct="0"/>
            <a:endParaRPr lang="en-US" dirty="0" smtClean="0"/>
          </a:p>
          <a:p>
            <a:pPr lvl="0" hangingPunct="0"/>
            <a:r>
              <a:rPr lang="en-US" dirty="0" smtClean="0"/>
              <a:t>Effective Rice parameter update process for screen content</a:t>
            </a:r>
          </a:p>
          <a:p>
            <a:pPr lvl="1" hangingPunct="0"/>
            <a:r>
              <a:rPr lang="en-US" dirty="0" smtClean="0"/>
              <a:t>Removes one condition present in HEVC version 1</a:t>
            </a:r>
          </a:p>
          <a:p>
            <a:pPr lvl="0" hangingPunct="0"/>
            <a:endParaRPr lang="en-US" dirty="0" smtClean="0"/>
          </a:p>
          <a:p>
            <a:pPr lvl="0" hangingPunct="0"/>
            <a:r>
              <a:rPr lang="en-US" dirty="0" smtClean="0"/>
              <a:t>Large gains for lossless</a:t>
            </a:r>
          </a:p>
          <a:p>
            <a:pPr lvl="1" hangingPunct="0"/>
            <a:r>
              <a:rPr lang="en-US" dirty="0" smtClean="0"/>
              <a:t>For lossy, gains for screen content and small losses for natural content</a:t>
            </a:r>
          </a:p>
          <a:p>
            <a:pPr lvl="0" hangingPunct="0"/>
            <a:endParaRPr lang="en-US" dirty="0" smtClean="0"/>
          </a:p>
          <a:p>
            <a:pPr lvl="0" hangingPunct="0"/>
            <a:r>
              <a:rPr lang="en-US" dirty="0" smtClean="0"/>
              <a:t>In lossy, most effective when applied only for transform skip</a:t>
            </a:r>
          </a:p>
          <a:p>
            <a:pPr lvl="0" hangingPunct="0"/>
            <a:endParaRPr lang="en-US" dirty="0"/>
          </a:p>
          <a:p>
            <a:pPr lvl="0" hangingPunct="0"/>
            <a:r>
              <a:rPr lang="en-US" dirty="0" smtClean="0"/>
              <a:t>Propose to adopt the method for both, lossless and lossy</a:t>
            </a:r>
          </a:p>
        </p:txBody>
      </p:sp>
    </p:spTree>
    <p:extLst>
      <p:ext uri="{BB962C8B-B14F-4D97-AF65-F5344CB8AC3E}">
        <p14:creationId xmlns:p14="http://schemas.microsoft.com/office/powerpoint/2010/main" val="9803156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038600"/>
            <a:ext cx="8679670" cy="1470025"/>
          </a:xfrm>
        </p:spPr>
        <p:txBody>
          <a:bodyPr/>
          <a:lstStyle/>
          <a:p>
            <a:pPr algn="ctr"/>
            <a:r>
              <a:rPr lang="en-CA" b="1" dirty="0"/>
              <a:t>AhG8: Simplified update of the coefficient level Rice parameter</a:t>
            </a:r>
            <a:r>
              <a:rPr lang="en-CA" b="1" dirty="0" smtClean="0"/>
              <a:t/>
            </a:r>
            <a:br>
              <a:rPr lang="en-CA" b="1" dirty="0" smtClean="0"/>
            </a:br>
            <a:r>
              <a:rPr lang="en-CA" b="1" dirty="0" smtClean="0"/>
              <a:t/>
            </a:r>
            <a:br>
              <a:rPr lang="en-CA" b="1" dirty="0" smtClean="0"/>
            </a:br>
            <a:r>
              <a:rPr lang="en-CA" b="1" dirty="0" smtClean="0"/>
              <a:t>JCTVC-M0366</a:t>
            </a:r>
            <a:endParaRPr lang="en-US" dirty="0"/>
          </a:p>
        </p:txBody>
      </p:sp>
      <p:sp>
        <p:nvSpPr>
          <p:cNvPr id="3" name="Subtitle 2"/>
          <p:cNvSpPr>
            <a:spLocks noGrp="1"/>
          </p:cNvSpPr>
          <p:nvPr>
            <p:ph type="subTitle" idx="1"/>
          </p:nvPr>
        </p:nvSpPr>
        <p:spPr>
          <a:xfrm>
            <a:off x="3124200" y="5715000"/>
            <a:ext cx="3723446" cy="364390"/>
          </a:xfrm>
        </p:spPr>
        <p:txBody>
          <a:bodyPr/>
          <a:lstStyle/>
          <a:p>
            <a:pPr hangingPunct="0"/>
            <a:r>
              <a:rPr lang="en-US" sz="1800" dirty="0" smtClean="0"/>
              <a:t>Joel Sole, Marta Karczewicz</a:t>
            </a:r>
            <a:endParaRPr lang="en-US" sz="1800" dirty="0"/>
          </a:p>
        </p:txBody>
      </p:sp>
    </p:spTree>
    <p:extLst>
      <p:ext uri="{BB962C8B-B14F-4D97-AF65-F5344CB8AC3E}">
        <p14:creationId xmlns:p14="http://schemas.microsoft.com/office/powerpoint/2010/main" val="9973851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normAutofit/>
          </a:bodyPr>
          <a:lstStyle/>
          <a:p>
            <a:pPr hangingPunct="0"/>
            <a:endParaRPr lang="en-CA" dirty="0" smtClean="0"/>
          </a:p>
          <a:p>
            <a:pPr hangingPunct="0"/>
            <a:r>
              <a:rPr lang="en-CA" smtClean="0"/>
              <a:t>A target </a:t>
            </a:r>
            <a:r>
              <a:rPr lang="en-CA" dirty="0"/>
              <a:t>application for HEVC Range Extensions 4:4:4 is </a:t>
            </a:r>
            <a:r>
              <a:rPr lang="en-CA" dirty="0" smtClean="0"/>
              <a:t>wireless display</a:t>
            </a:r>
          </a:p>
          <a:p>
            <a:pPr lvl="1" hangingPunct="0"/>
            <a:endParaRPr lang="en-CA" dirty="0" smtClean="0"/>
          </a:p>
          <a:p>
            <a:pPr lvl="1" hangingPunct="0"/>
            <a:r>
              <a:rPr lang="en-CA" dirty="0" smtClean="0"/>
              <a:t>Consumer </a:t>
            </a:r>
            <a:r>
              <a:rPr lang="en-CA" dirty="0"/>
              <a:t>application </a:t>
            </a:r>
            <a:endParaRPr lang="en-CA" dirty="0" smtClean="0"/>
          </a:p>
          <a:p>
            <a:pPr lvl="1" hangingPunct="0"/>
            <a:endParaRPr lang="en-CA" dirty="0"/>
          </a:p>
          <a:p>
            <a:pPr lvl="1" hangingPunct="0"/>
            <a:r>
              <a:rPr lang="en-CA" dirty="0" smtClean="0"/>
              <a:t>Requires </a:t>
            </a:r>
            <a:r>
              <a:rPr lang="en-CA" b="1" dirty="0"/>
              <a:t>visually lossless coding</a:t>
            </a:r>
            <a:r>
              <a:rPr lang="en-CA" dirty="0"/>
              <a:t> without the increase in encoder/decoder complexity of professional </a:t>
            </a:r>
            <a:r>
              <a:rPr lang="en-CA" dirty="0" smtClean="0"/>
              <a:t>applications</a:t>
            </a:r>
          </a:p>
          <a:p>
            <a:pPr marL="287337" lvl="1" indent="0" hangingPunct="0">
              <a:buNone/>
            </a:pPr>
            <a:r>
              <a:rPr lang="en-CA" dirty="0" smtClean="0"/>
              <a:t> </a:t>
            </a:r>
          </a:p>
          <a:p>
            <a:pPr lvl="1" hangingPunct="0"/>
            <a:r>
              <a:rPr lang="en-CA" dirty="0" smtClean="0"/>
              <a:t>Code </a:t>
            </a:r>
            <a:r>
              <a:rPr lang="en-CA" dirty="0"/>
              <a:t>screen content, natural content and a mix of </a:t>
            </a:r>
            <a:r>
              <a:rPr lang="en-CA" dirty="0" smtClean="0"/>
              <a:t>both</a:t>
            </a:r>
          </a:p>
          <a:p>
            <a:pPr lvl="1" hangingPunct="0"/>
            <a:endParaRPr lang="en-CA" dirty="0"/>
          </a:p>
          <a:p>
            <a:pPr lvl="1" hangingPunct="0"/>
            <a:endParaRPr lang="en-CA" dirty="0" smtClean="0"/>
          </a:p>
          <a:p>
            <a:pPr lvl="1" hangingPunct="0"/>
            <a:endParaRPr lang="en-CA" dirty="0"/>
          </a:p>
          <a:p>
            <a:pPr lvl="1" hangingPunct="0"/>
            <a:endParaRPr lang="en-US" dirty="0"/>
          </a:p>
          <a:p>
            <a:pPr hangingPunct="0"/>
            <a:endParaRPr lang="en-US" dirty="0"/>
          </a:p>
        </p:txBody>
      </p:sp>
    </p:spTree>
    <p:extLst>
      <p:ext uri="{BB962C8B-B14F-4D97-AF65-F5344CB8AC3E}">
        <p14:creationId xmlns:p14="http://schemas.microsoft.com/office/powerpoint/2010/main" val="15099417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a:bodyPr>
          <a:lstStyle/>
          <a:p>
            <a:pPr hangingPunct="0"/>
            <a:endParaRPr lang="en-CA" dirty="0" smtClean="0"/>
          </a:p>
          <a:p>
            <a:pPr hangingPunct="0"/>
            <a:r>
              <a:rPr lang="en-CA" dirty="0" smtClean="0"/>
              <a:t>Prediction </a:t>
            </a:r>
            <a:r>
              <a:rPr lang="en-CA" dirty="0"/>
              <a:t>error of screen content has different statistics than the natural content </a:t>
            </a:r>
            <a:r>
              <a:rPr lang="en-CA" dirty="0" smtClean="0"/>
              <a:t>case</a:t>
            </a:r>
          </a:p>
          <a:p>
            <a:pPr lvl="1" hangingPunct="0"/>
            <a:r>
              <a:rPr lang="en-CA" dirty="0" smtClean="0"/>
              <a:t>This can </a:t>
            </a:r>
            <a:r>
              <a:rPr lang="en-CA" dirty="0"/>
              <a:t>be exploited at the residue coding </a:t>
            </a:r>
            <a:r>
              <a:rPr lang="en-CA" dirty="0" smtClean="0"/>
              <a:t>by a </a:t>
            </a:r>
            <a:r>
              <a:rPr lang="en-CA" dirty="0"/>
              <a:t>fast update process for the Rice parameter </a:t>
            </a:r>
            <a:r>
              <a:rPr lang="en-CA" dirty="0" smtClean="0"/>
              <a:t>(cRiceParam)</a:t>
            </a:r>
          </a:p>
          <a:p>
            <a:pPr lvl="1" hangingPunct="0"/>
            <a:endParaRPr lang="en-CA" dirty="0" smtClean="0"/>
          </a:p>
          <a:p>
            <a:pPr lvl="1" hangingPunct="0"/>
            <a:endParaRPr lang="en-CA" dirty="0"/>
          </a:p>
          <a:p>
            <a:pPr lvl="1" hangingPunct="0"/>
            <a:endParaRPr lang="en-CA" dirty="0" smtClean="0"/>
          </a:p>
          <a:p>
            <a:pPr hangingPunct="0"/>
            <a:r>
              <a:rPr lang="en-CA" dirty="0" smtClean="0"/>
              <a:t>In HEVC, the Rice parameter is conditionally updated depending on the absolute value of the coefficient:</a:t>
            </a:r>
          </a:p>
          <a:p>
            <a:pPr hangingPunct="0"/>
            <a:endParaRPr lang="en-CA" dirty="0"/>
          </a:p>
          <a:p>
            <a:pPr marL="0" indent="0" hangingPunct="0">
              <a:buNone/>
            </a:pPr>
            <a:r>
              <a:rPr lang="en-US" sz="1800" dirty="0" smtClean="0"/>
              <a:t> cRiceParam </a:t>
            </a:r>
            <a:r>
              <a:rPr lang="en-US" sz="1800" dirty="0"/>
              <a:t>= Min( </a:t>
            </a:r>
            <a:r>
              <a:rPr lang="en-US" sz="1800" dirty="0" smtClean="0"/>
              <a:t>cLastRice  </a:t>
            </a:r>
            <a:r>
              <a:rPr lang="en-US" sz="1800" dirty="0"/>
              <a:t>+ </a:t>
            </a:r>
            <a:r>
              <a:rPr lang="en-US" sz="1800" dirty="0" smtClean="0"/>
              <a:t>( AbsLevel </a:t>
            </a:r>
            <a:r>
              <a:rPr lang="en-US" sz="1800" dirty="0"/>
              <a:t>&gt; ( 3 * ( 1  &lt;&lt;  </a:t>
            </a:r>
            <a:r>
              <a:rPr lang="en-US" sz="1800" dirty="0" smtClean="0"/>
              <a:t>cLastRice </a:t>
            </a:r>
            <a:r>
              <a:rPr lang="en-US" sz="1800" dirty="0"/>
              <a:t>) ) ? 1 : 0 ), 4 )</a:t>
            </a:r>
          </a:p>
        </p:txBody>
      </p:sp>
    </p:spTree>
    <p:extLst>
      <p:ext uri="{BB962C8B-B14F-4D97-AF65-F5344CB8AC3E}">
        <p14:creationId xmlns:p14="http://schemas.microsoft.com/office/powerpoint/2010/main" val="365583006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Simpler, fast update process for the Rice Parameter</a:t>
            </a:r>
            <a:endParaRPr lang="en-US" dirty="0"/>
          </a:p>
        </p:txBody>
      </p:sp>
      <p:sp>
        <p:nvSpPr>
          <p:cNvPr id="3" name="Content Placeholder 2"/>
          <p:cNvSpPr>
            <a:spLocks noGrp="1"/>
          </p:cNvSpPr>
          <p:nvPr>
            <p:ph idx="1"/>
          </p:nvPr>
        </p:nvSpPr>
        <p:spPr/>
        <p:txBody>
          <a:bodyPr>
            <a:normAutofit/>
          </a:bodyPr>
          <a:lstStyle/>
          <a:p>
            <a:pPr hangingPunct="0"/>
            <a:endParaRPr lang="en-US" sz="1800" dirty="0" smtClean="0"/>
          </a:p>
          <a:p>
            <a:pPr marL="0" indent="0" hangingPunct="0">
              <a:buNone/>
            </a:pPr>
            <a:r>
              <a:rPr lang="en-US" sz="1800" b="1" dirty="0" smtClean="0"/>
              <a:t>Original:</a:t>
            </a:r>
            <a:endParaRPr lang="en-US" sz="1800" b="1" dirty="0"/>
          </a:p>
          <a:p>
            <a:pPr marL="0" indent="0" hangingPunct="0">
              <a:buNone/>
            </a:pPr>
            <a:r>
              <a:rPr lang="en-US" sz="1800" dirty="0" smtClean="0"/>
              <a:t>cRiceParam </a:t>
            </a:r>
            <a:r>
              <a:rPr lang="en-US" sz="1800" dirty="0"/>
              <a:t>= Min( cLastRice  + ( AbsLevel &gt; ( 3 * ( 1  &lt;&lt;  cLastRice ) ) ? 1 : 0 ), 4 )</a:t>
            </a:r>
          </a:p>
          <a:p>
            <a:pPr marL="287337" lvl="1" indent="0" hangingPunct="0">
              <a:buNone/>
            </a:pPr>
            <a:endParaRPr lang="en-US" dirty="0" smtClean="0"/>
          </a:p>
          <a:p>
            <a:pPr marL="287337" lvl="1" indent="0" hangingPunct="0">
              <a:buNone/>
            </a:pPr>
            <a:endParaRPr lang="en-US" dirty="0"/>
          </a:p>
          <a:p>
            <a:pPr marL="0" indent="0" hangingPunct="0">
              <a:buNone/>
            </a:pPr>
            <a:r>
              <a:rPr lang="en-US" b="1" dirty="0" smtClean="0"/>
              <a:t>Proposed:</a:t>
            </a:r>
            <a:endParaRPr lang="en-US" b="1" dirty="0"/>
          </a:p>
          <a:p>
            <a:pPr marL="0" indent="0" hangingPunct="0">
              <a:buNone/>
            </a:pPr>
            <a:r>
              <a:rPr lang="en-US" sz="1800" dirty="0" smtClean="0"/>
              <a:t>cRiceParam </a:t>
            </a:r>
            <a:r>
              <a:rPr lang="en-US" sz="1800" dirty="0"/>
              <a:t>= Min( cLastRice + ( AbsLevel &gt;&gt; ( 2  &lt;&lt;  cLastRice ) ), 4 </a:t>
            </a:r>
            <a:r>
              <a:rPr lang="en-US" sz="1800" dirty="0" smtClean="0"/>
              <a:t>)</a:t>
            </a:r>
            <a:endParaRPr lang="en-US" dirty="0"/>
          </a:p>
          <a:p>
            <a:pPr marL="0" indent="0" hangingPunct="0">
              <a:buNone/>
            </a:pPr>
            <a:endParaRPr lang="en-US" dirty="0"/>
          </a:p>
          <a:p>
            <a:pPr hangingPunct="0">
              <a:lnSpc>
                <a:spcPct val="150000"/>
              </a:lnSpc>
            </a:pPr>
            <a:r>
              <a:rPr lang="en-US" dirty="0" smtClean="0"/>
              <a:t>Fast </a:t>
            </a:r>
            <a:r>
              <a:rPr lang="en-US" dirty="0"/>
              <a:t>adaptation and removal of a condition in the coefficient coding </a:t>
            </a:r>
            <a:r>
              <a:rPr lang="en-US" dirty="0" smtClean="0"/>
              <a:t>loop</a:t>
            </a:r>
          </a:p>
          <a:p>
            <a:pPr hangingPunct="0">
              <a:lnSpc>
                <a:spcPct val="150000"/>
              </a:lnSpc>
            </a:pPr>
            <a:r>
              <a:rPr lang="en-US" dirty="0" smtClean="0"/>
              <a:t>Method tested for lossless and lossy scenarios</a:t>
            </a:r>
            <a:endParaRPr lang="en-US" dirty="0"/>
          </a:p>
          <a:p>
            <a:pPr hangingPunct="0">
              <a:lnSpc>
                <a:spcPct val="150000"/>
              </a:lnSpc>
            </a:pPr>
            <a:r>
              <a:rPr lang="en-US" dirty="0" smtClean="0"/>
              <a:t>Tested with maximum Rice parameter equals 4 and 5</a:t>
            </a:r>
            <a:endParaRPr lang="en-US" dirty="0"/>
          </a:p>
          <a:p>
            <a:pPr marL="287337" lvl="1" indent="0" hangingPunct="0">
              <a:buNone/>
            </a:pPr>
            <a:endParaRPr lang="en-US" dirty="0"/>
          </a:p>
        </p:txBody>
      </p:sp>
    </p:spTree>
    <p:extLst>
      <p:ext uri="{BB962C8B-B14F-4D97-AF65-F5344CB8AC3E}">
        <p14:creationId xmlns:p14="http://schemas.microsoft.com/office/powerpoint/2010/main" val="1816565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nSpc>
                <a:spcPct val="100000"/>
              </a:lnSpc>
            </a:pPr>
            <a:r>
              <a:rPr lang="en-US" dirty="0" smtClean="0"/>
              <a:t>Alternatively, for the lossy case, </a:t>
            </a:r>
            <a:br>
              <a:rPr lang="en-US" dirty="0" smtClean="0"/>
            </a:br>
            <a:r>
              <a:rPr lang="en-US" dirty="0" smtClean="0"/>
              <a:t>the proposed update is used only for </a:t>
            </a:r>
            <a:r>
              <a:rPr lang="en-US" dirty="0"/>
              <a:t>transform </a:t>
            </a:r>
            <a:r>
              <a:rPr lang="en-US" dirty="0" smtClean="0"/>
              <a:t>skip</a:t>
            </a:r>
            <a:endParaRPr lang="en-US" dirty="0"/>
          </a:p>
        </p:txBody>
      </p:sp>
      <p:sp>
        <p:nvSpPr>
          <p:cNvPr id="3" name="Content Placeholder 2"/>
          <p:cNvSpPr>
            <a:spLocks noGrp="1"/>
          </p:cNvSpPr>
          <p:nvPr>
            <p:ph idx="1"/>
          </p:nvPr>
        </p:nvSpPr>
        <p:spPr>
          <a:xfrm>
            <a:off x="163512" y="904108"/>
            <a:ext cx="8904287" cy="5314950"/>
          </a:xfrm>
        </p:spPr>
        <p:txBody>
          <a:bodyPr>
            <a:normAutofit/>
          </a:bodyPr>
          <a:lstStyle/>
          <a:p>
            <a:pPr marL="0" lvl="0" indent="0" hangingPunct="0">
              <a:buNone/>
            </a:pPr>
            <a:endParaRPr lang="en-US" dirty="0" smtClean="0"/>
          </a:p>
          <a:p>
            <a:pPr marL="0" lvl="0" indent="0" hangingPunct="0">
              <a:buNone/>
            </a:pPr>
            <a:endParaRPr lang="en-US" dirty="0" smtClean="0"/>
          </a:p>
          <a:p>
            <a:pPr marL="0" lvl="0" indent="0" hangingPunct="0">
              <a:buNone/>
            </a:pPr>
            <a:r>
              <a:rPr lang="en-US" dirty="0" smtClean="0"/>
              <a:t>Fast update applied only when there is no transform (transform skip and the lossless transform bypass)</a:t>
            </a:r>
          </a:p>
          <a:p>
            <a:pPr lvl="1" hangingPunct="0"/>
            <a:r>
              <a:rPr lang="en-US" dirty="0" smtClean="0"/>
              <a:t>In this way, exercised mainly for screen content with no impact for natural content</a:t>
            </a:r>
          </a:p>
          <a:p>
            <a:pPr lvl="1" hangingPunct="0"/>
            <a:endParaRPr lang="en-US" dirty="0" smtClean="0"/>
          </a:p>
          <a:p>
            <a:pPr lvl="1" hangingPunct="0"/>
            <a:endParaRPr lang="en-US" dirty="0"/>
          </a:p>
          <a:p>
            <a:pPr marL="0" indent="0" hangingPunct="0">
              <a:buNone/>
            </a:pPr>
            <a:r>
              <a:rPr lang="en-US" b="1" dirty="0" smtClean="0"/>
              <a:t>Proposed:</a:t>
            </a:r>
            <a:endParaRPr lang="en-US" b="1" dirty="0"/>
          </a:p>
          <a:p>
            <a:pPr marL="0" indent="0" hangingPunct="0">
              <a:lnSpc>
                <a:spcPct val="150000"/>
              </a:lnSpc>
              <a:buNone/>
            </a:pPr>
            <a:r>
              <a:rPr lang="en-US" sz="1800" dirty="0" smtClean="0"/>
              <a:t>If </a:t>
            </a:r>
            <a:r>
              <a:rPr lang="en-US" sz="1800" dirty="0"/>
              <a:t>transform_skip_flag is equal to </a:t>
            </a:r>
            <a:r>
              <a:rPr lang="en-US" sz="1800" dirty="0" smtClean="0"/>
              <a:t>1 </a:t>
            </a:r>
            <a:r>
              <a:rPr lang="en-US" sz="1800" dirty="0"/>
              <a:t>or cu_transquant_bypass_flag is equal to </a:t>
            </a:r>
            <a:r>
              <a:rPr lang="en-US" sz="1800" dirty="0" smtClean="0"/>
              <a:t>1,</a:t>
            </a:r>
            <a:endParaRPr lang="en-US" sz="1800" dirty="0"/>
          </a:p>
          <a:p>
            <a:pPr marL="287337" lvl="1" indent="0" hangingPunct="0">
              <a:lnSpc>
                <a:spcPct val="150000"/>
              </a:lnSpc>
              <a:buNone/>
            </a:pPr>
            <a:r>
              <a:rPr lang="en-US" dirty="0" err="1"/>
              <a:t>cRiceParam</a:t>
            </a:r>
            <a:r>
              <a:rPr lang="en-US" dirty="0"/>
              <a:t> = Min( </a:t>
            </a:r>
            <a:r>
              <a:rPr lang="en-US" dirty="0" err="1"/>
              <a:t>cLastRice</a:t>
            </a:r>
            <a:r>
              <a:rPr lang="en-US" dirty="0"/>
              <a:t> + ( </a:t>
            </a:r>
            <a:r>
              <a:rPr lang="en-US" dirty="0" err="1"/>
              <a:t>AbsLevel</a:t>
            </a:r>
            <a:r>
              <a:rPr lang="en-US" dirty="0"/>
              <a:t> &gt;&gt; ( 2  &lt;&lt;  </a:t>
            </a:r>
            <a:r>
              <a:rPr lang="en-US" dirty="0" err="1"/>
              <a:t>cLastRice</a:t>
            </a:r>
            <a:r>
              <a:rPr lang="en-US" dirty="0"/>
              <a:t> ) ), 4 )</a:t>
            </a:r>
          </a:p>
          <a:p>
            <a:pPr marL="0" indent="0" hangingPunct="0">
              <a:lnSpc>
                <a:spcPct val="150000"/>
              </a:lnSpc>
              <a:buNone/>
            </a:pPr>
            <a:r>
              <a:rPr lang="en-US" sz="1800" dirty="0" smtClean="0"/>
              <a:t>Otherwise</a:t>
            </a:r>
            <a:r>
              <a:rPr lang="en-US" sz="1800" dirty="0" smtClean="0"/>
              <a:t>,</a:t>
            </a:r>
          </a:p>
          <a:p>
            <a:pPr marL="287337" lvl="1" indent="0" hangingPunct="0">
              <a:buNone/>
            </a:pPr>
            <a:r>
              <a:rPr lang="en-US" dirty="0" err="1"/>
              <a:t>cRiceParam</a:t>
            </a:r>
            <a:r>
              <a:rPr lang="en-US" dirty="0"/>
              <a:t> = Min( </a:t>
            </a:r>
            <a:r>
              <a:rPr lang="en-US" dirty="0" err="1"/>
              <a:t>cLastRice</a:t>
            </a:r>
            <a:r>
              <a:rPr lang="en-US" dirty="0"/>
              <a:t> + ( </a:t>
            </a:r>
            <a:r>
              <a:rPr lang="en-US" dirty="0" err="1"/>
              <a:t>AbsLevel</a:t>
            </a:r>
            <a:r>
              <a:rPr lang="en-US" dirty="0"/>
              <a:t> &gt; ( 3 * ( 1  &lt;&lt;  </a:t>
            </a:r>
            <a:r>
              <a:rPr lang="en-US" dirty="0" err="1"/>
              <a:t>cLastRice</a:t>
            </a:r>
            <a:r>
              <a:rPr lang="en-US" dirty="0"/>
              <a:t> ) ) ? 1 : 0 ), 4 </a:t>
            </a:r>
            <a:r>
              <a:rPr lang="en-US" dirty="0" smtClean="0"/>
              <a:t>)</a:t>
            </a:r>
            <a:endParaRPr lang="en-US" dirty="0"/>
          </a:p>
        </p:txBody>
      </p:sp>
    </p:spTree>
    <p:extLst>
      <p:ext uri="{BB962C8B-B14F-4D97-AF65-F5344CB8AC3E}">
        <p14:creationId xmlns:p14="http://schemas.microsoft.com/office/powerpoint/2010/main" val="40711403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Gains on lossless, with large gains for screen content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764949264"/>
              </p:ext>
            </p:extLst>
          </p:nvPr>
        </p:nvGraphicFramePr>
        <p:xfrm>
          <a:off x="1219199" y="979342"/>
          <a:ext cx="6629401" cy="5345258"/>
        </p:xfrm>
        <a:graphic>
          <a:graphicData uri="http://schemas.openxmlformats.org/drawingml/2006/table">
            <a:tbl>
              <a:tblPr firstRow="1" firstCol="1" bandRow="1"/>
              <a:tblGrid>
                <a:gridCol w="2174159"/>
                <a:gridCol w="2227621"/>
                <a:gridCol w="2227621"/>
              </a:tblGrid>
              <a:tr h="234229">
                <a:tc>
                  <a:txBody>
                    <a:bodyPr/>
                    <a:lstStyle/>
                    <a:p>
                      <a:endParaRPr lang="en-US" sz="1400" dirty="0">
                        <a:effectLst/>
                        <a:latin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pt-BR" sz="1400" b="1" dirty="0" smtClean="0">
                          <a:solidFill>
                            <a:srgbClr val="000000"/>
                          </a:solidFill>
                          <a:effectLst/>
                          <a:latin typeface="Arial"/>
                          <a:ea typeface="Times New Roman"/>
                        </a:rPr>
                        <a:t>Max Rice </a:t>
                      </a:r>
                      <a:r>
                        <a:rPr lang="pt-BR" sz="1400" b="1" dirty="0">
                          <a:solidFill>
                            <a:srgbClr val="000000"/>
                          </a:solidFill>
                          <a:effectLst/>
                          <a:latin typeface="Arial"/>
                          <a:ea typeface="Times New Roman"/>
                        </a:rPr>
                        <a:t>= 4</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pt-BR" sz="1400" b="1" dirty="0" smtClean="0">
                          <a:solidFill>
                            <a:srgbClr val="000000"/>
                          </a:solidFill>
                          <a:effectLst/>
                          <a:latin typeface="Arial"/>
                          <a:ea typeface="Times New Roman"/>
                        </a:rPr>
                        <a:t>Max Rice </a:t>
                      </a:r>
                      <a:r>
                        <a:rPr lang="pt-BR" sz="1400" b="1" dirty="0">
                          <a:solidFill>
                            <a:srgbClr val="000000"/>
                          </a:solidFill>
                          <a:effectLst/>
                          <a:latin typeface="Arial"/>
                          <a:ea typeface="Times New Roman"/>
                        </a:rPr>
                        <a:t>= 5</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Arial"/>
                          <a:ea typeface="MS Mincho"/>
                        </a:rPr>
                        <a:t>All Intra Main</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45720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 </a:t>
                      </a:r>
                      <a:endParaRPr lang="en-US" sz="1400" dirty="0">
                        <a:effectLst/>
                        <a:latin typeface="Times New Roman"/>
                        <a:ea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45720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 </a:t>
                      </a:r>
                      <a:endParaRPr lang="en-US" sz="1400" dirty="0">
                        <a:effectLst/>
                        <a:latin typeface="Times New Roman"/>
                        <a:ea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Times New Roman"/>
                        </a:rPr>
                        <a:t>Class F</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0.9%</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0.9%</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Class B</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0.1%</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smtClean="0">
                          <a:solidFill>
                            <a:srgbClr val="000000"/>
                          </a:solidFill>
                          <a:effectLst/>
                          <a:latin typeface="Arial"/>
                          <a:ea typeface="Times New Roman"/>
                        </a:rPr>
                        <a:t>0.2%</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SC(GBR)</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4.3%</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6.8%</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RangeExt</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0.3%</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smtClean="0">
                          <a:solidFill>
                            <a:srgbClr val="000000"/>
                          </a:solidFill>
                          <a:effectLst/>
                          <a:latin typeface="Arial"/>
                          <a:ea typeface="Times New Roman"/>
                        </a:rPr>
                        <a:t>0.1%</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Arial"/>
                          <a:ea typeface="Times New Roman"/>
                        </a:rPr>
                        <a:t>Overall (w/o SC)</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0.5%</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0.3%</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Arial"/>
                          <a:ea typeface="Times New Roman"/>
                        </a:rPr>
                        <a:t>Overall (w/ SC)</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2.4%</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3.5%</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34229">
                <a:tc gridSpan="3">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dirty="0">
                          <a:solidFill>
                            <a:srgbClr val="000000"/>
                          </a:solidFill>
                          <a:effectLst/>
                          <a:latin typeface="Arial"/>
                          <a:ea typeface="MS Mincho"/>
                        </a:rPr>
                        <a:t>Random Access Main</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Times New Roman"/>
                        </a:rPr>
                        <a:t>Class F</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0.4%</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0.5%</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Class B</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0.1%</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smtClean="0">
                          <a:solidFill>
                            <a:srgbClr val="000000"/>
                          </a:solidFill>
                          <a:effectLst/>
                          <a:latin typeface="Arial"/>
                          <a:ea typeface="Times New Roman"/>
                        </a:rPr>
                        <a:t>0.0%</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SC(GBR)</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3.5%</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5.6%</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RangeExt</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0.3%</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0.2%</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Arial"/>
                          <a:ea typeface="Times New Roman"/>
                        </a:rPr>
                        <a:t>Overall (w/o SC)</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0.3%</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0.3%</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Arial"/>
                          <a:ea typeface="Times New Roman"/>
                        </a:rPr>
                        <a:t>Overall (w/ SC)</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1.9%</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3.0</a:t>
                      </a:r>
                      <a:r>
                        <a:rPr lang="en-US" sz="1600" dirty="0">
                          <a:solidFill>
                            <a:srgbClr val="000000"/>
                          </a:solidFill>
                          <a:effectLst/>
                          <a:latin typeface="Arial"/>
                          <a:ea typeface="Times New Roman"/>
                        </a:rPr>
                        <a:t>%</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r h="234229">
                <a:tc gridSpan="3">
                  <a:txBody>
                    <a:bodyPr/>
                    <a:lstStyle/>
                    <a:p>
                      <a:pPr marL="0" marR="0" fontAlgn="auto" hangingPunct="1">
                        <a:spcBef>
                          <a:spcPts val="0"/>
                        </a:spcBef>
                        <a:spcAft>
                          <a:spcPts val="0"/>
                        </a:spcAft>
                        <a:tabLst>
                          <a:tab pos="228600" algn="l"/>
                          <a:tab pos="457200" algn="l"/>
                          <a:tab pos="685800" algn="l"/>
                          <a:tab pos="914400" algn="l"/>
                          <a:tab pos="457200" algn="l"/>
                        </a:tabLst>
                      </a:pPr>
                      <a:r>
                        <a:rPr lang="en-US" sz="1600" b="1" dirty="0">
                          <a:solidFill>
                            <a:srgbClr val="000000"/>
                          </a:solidFill>
                          <a:effectLst/>
                          <a:latin typeface="Arial"/>
                          <a:ea typeface="MS Mincho"/>
                        </a:rPr>
                        <a:t>Low delay </a:t>
                      </a:r>
                      <a:r>
                        <a:rPr lang="en-US" sz="1600" b="1" dirty="0" smtClean="0">
                          <a:solidFill>
                            <a:srgbClr val="000000"/>
                          </a:solidFill>
                          <a:effectLst/>
                          <a:latin typeface="Arial"/>
                          <a:ea typeface="MS Mincho"/>
                        </a:rPr>
                        <a:t> </a:t>
                      </a:r>
                      <a:r>
                        <a:rPr lang="en-US" sz="1600" b="1" dirty="0">
                          <a:solidFill>
                            <a:srgbClr val="000000"/>
                          </a:solidFill>
                          <a:effectLst/>
                          <a:latin typeface="Arial"/>
                          <a:ea typeface="MS Mincho"/>
                        </a:rPr>
                        <a:t>Main</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Times New Roman"/>
                        </a:rPr>
                        <a:t>Class F</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0.2%</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0.1%</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Class B</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0.1%</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0.1%</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SC(GBR)</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3.4%</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5.2%</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99"/>
                    </a:solidFill>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dirty="0">
                          <a:solidFill>
                            <a:srgbClr val="000000"/>
                          </a:solidFill>
                          <a:effectLst/>
                          <a:latin typeface="Arial"/>
                          <a:ea typeface="MS Mincho"/>
                        </a:rPr>
                        <a:t>RangeExt</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0.3%</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0.3%</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Arial"/>
                          <a:ea typeface="Times New Roman"/>
                        </a:rPr>
                        <a:t>Overall (w/o SC)</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0.2%</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0.2%</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4229">
                <a:tc>
                  <a:txBody>
                    <a:bodyPr/>
                    <a:lstStyle/>
                    <a:p>
                      <a:pPr marL="0" marR="0" fontAlgn="auto" hangingPunct="1">
                        <a:spcBef>
                          <a:spcPts val="0"/>
                        </a:spcBef>
                        <a:spcAft>
                          <a:spcPts val="0"/>
                        </a:spcAft>
                        <a:tabLst>
                          <a:tab pos="228600" algn="l"/>
                          <a:tab pos="457200" algn="l"/>
                          <a:tab pos="685800" algn="l"/>
                          <a:tab pos="914400" algn="l"/>
                          <a:tab pos="457200" algn="l"/>
                        </a:tabLst>
                      </a:pPr>
                      <a:r>
                        <a:rPr lang="en-US" sz="1400" b="1" dirty="0">
                          <a:solidFill>
                            <a:srgbClr val="000000"/>
                          </a:solidFill>
                          <a:effectLst/>
                          <a:latin typeface="Arial"/>
                          <a:ea typeface="Times New Roman"/>
                        </a:rPr>
                        <a:t>Overall (w/ SC)</a:t>
                      </a:r>
                      <a:endParaRPr lang="en-US" sz="14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1.8%</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600" dirty="0">
                          <a:solidFill>
                            <a:srgbClr val="000000"/>
                          </a:solidFill>
                          <a:effectLst/>
                          <a:latin typeface="Arial"/>
                          <a:ea typeface="Times New Roman"/>
                        </a:rPr>
                        <a:t>-</a:t>
                      </a:r>
                      <a:r>
                        <a:rPr lang="en-US" sz="1600" dirty="0" smtClean="0">
                          <a:solidFill>
                            <a:srgbClr val="000000"/>
                          </a:solidFill>
                          <a:effectLst/>
                          <a:latin typeface="Arial"/>
                          <a:ea typeface="Times New Roman"/>
                        </a:rPr>
                        <a:t>2.7%</a:t>
                      </a:r>
                      <a:endParaRPr lang="en-US" sz="1600" dirty="0">
                        <a:effectLst/>
                        <a:latin typeface="Times New Roman"/>
                        <a:ea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CFFFF"/>
                    </a:solidFill>
                  </a:tcPr>
                </a:tc>
              </a:tr>
            </a:tbl>
          </a:graphicData>
        </a:graphic>
      </p:graphicFrame>
    </p:spTree>
    <p:extLst>
      <p:ext uri="{BB962C8B-B14F-4D97-AF65-F5344CB8AC3E}">
        <p14:creationId xmlns:p14="http://schemas.microsoft.com/office/powerpoint/2010/main" val="32601171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Lossy gains are mainly on screen content, </a:t>
            </a:r>
            <a:br>
              <a:rPr lang="en-US" dirty="0" smtClean="0"/>
            </a:br>
            <a:r>
              <a:rPr lang="en-US" dirty="0" smtClean="0"/>
              <a:t>and small losses on natural content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4286745190"/>
              </p:ext>
            </p:extLst>
          </p:nvPr>
        </p:nvGraphicFramePr>
        <p:xfrm>
          <a:off x="1600200" y="1371596"/>
          <a:ext cx="5867399" cy="4800604"/>
        </p:xfrm>
        <a:graphic>
          <a:graphicData uri="http://schemas.openxmlformats.org/drawingml/2006/table">
            <a:tbl>
              <a:tblPr/>
              <a:tblGrid>
                <a:gridCol w="1250429"/>
                <a:gridCol w="769495"/>
                <a:gridCol w="769495"/>
                <a:gridCol w="769495"/>
                <a:gridCol w="769495"/>
                <a:gridCol w="769495"/>
                <a:gridCol w="769495"/>
              </a:tblGrid>
              <a:tr h="258892">
                <a:tc>
                  <a:txBody>
                    <a:bodyPr/>
                    <a:lstStyle/>
                    <a:p>
                      <a:pPr algn="l" fontAlgn="ctr"/>
                      <a:r>
                        <a:rPr lang="en-US" sz="1400" b="0" i="0" u="none" strike="noStrike" dirty="0">
                          <a:solidFill>
                            <a:srgbClr val="000000"/>
                          </a:solidFill>
                          <a:effectLst/>
                          <a:latin typeface="Arial"/>
                        </a:rPr>
                        <a:t>BD-rate YUV</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1" i="0" u="none" strike="noStrike" dirty="0">
                          <a:solidFill>
                            <a:srgbClr val="000000"/>
                          </a:solidFill>
                          <a:effectLst/>
                          <a:latin typeface="Calibri"/>
                        </a:rPr>
                        <a:t>Max Rice = 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dirty="0">
                          <a:solidFill>
                            <a:srgbClr val="000000"/>
                          </a:solidFill>
                          <a:effectLst/>
                          <a:latin typeface="Calibri"/>
                        </a:rPr>
                        <a:t>Max Rice = 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58892">
                <a:tc gridSpan="7">
                  <a:txBody>
                    <a:bodyPr/>
                    <a:lstStyle/>
                    <a:p>
                      <a:pPr algn="l" fontAlgn="ctr"/>
                      <a:r>
                        <a:rPr lang="en-US" sz="1400" b="1" i="0" u="none" strike="noStrike" dirty="0">
                          <a:solidFill>
                            <a:srgbClr val="000000"/>
                          </a:solidFill>
                          <a:effectLst/>
                          <a:latin typeface="Arial"/>
                        </a:rPr>
                        <a:t>All Intra HE Main-tier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9030">
                <a:tc>
                  <a:txBody>
                    <a:bodyPr/>
                    <a:lstStyle/>
                    <a:p>
                      <a:pPr algn="l" fontAlgn="ctr"/>
                      <a:r>
                        <a:rPr lang="en-US" sz="1400" b="0" i="0" u="none" strike="noStrike" dirty="0">
                          <a:solidFill>
                            <a:srgbClr val="000000"/>
                          </a:solidFill>
                          <a:effectLst/>
                          <a:latin typeface="Arial"/>
                        </a:rPr>
                        <a:t>Class F</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9030">
                <a:tc>
                  <a:txBody>
                    <a:bodyPr/>
                    <a:lstStyle/>
                    <a:p>
                      <a:pPr algn="l" fontAlgn="ctr"/>
                      <a:r>
                        <a:rPr lang="en-US" sz="1400" b="0" i="0" u="none" strike="noStrike" dirty="0">
                          <a:solidFill>
                            <a:srgbClr val="000000"/>
                          </a:solidFill>
                          <a:effectLst/>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9030">
                <a:tc>
                  <a:txBody>
                    <a:bodyPr/>
                    <a:lstStyle/>
                    <a:p>
                      <a:pPr algn="l" fontAlgn="ctr"/>
                      <a:r>
                        <a:rPr lang="en-US" sz="1400" b="0" i="0" u="none" strike="noStrike" dirty="0">
                          <a:solidFill>
                            <a:srgbClr val="000000"/>
                          </a:solidFill>
                          <a:effectLst/>
                          <a:latin typeface="Arial"/>
                        </a:rPr>
                        <a:t>RGB 4:4:4 SC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-0.7%</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-0.6%</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-0.6%</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r>
              <a:tr h="249030">
                <a:tc>
                  <a:txBody>
                    <a:bodyPr/>
                    <a:lstStyle/>
                    <a:p>
                      <a:pPr algn="l" fontAlgn="ctr"/>
                      <a:r>
                        <a:rPr lang="en-US" sz="1400" b="0" i="0" u="none" strike="noStrike" dirty="0">
                          <a:solidFill>
                            <a:srgbClr val="000000"/>
                          </a:solidFill>
                          <a:effectLst/>
                          <a:latin typeface="Arial"/>
                        </a:rPr>
                        <a:t>YCbCr 4:2:2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58892">
                <a:tc>
                  <a:txBody>
                    <a:bodyPr/>
                    <a:lstStyle/>
                    <a:p>
                      <a:pPr algn="l" fontAlgn="ctr"/>
                      <a:r>
                        <a:rPr lang="en-US" sz="1400" b="0" i="0" u="none" strike="noStrike" dirty="0">
                          <a:solidFill>
                            <a:srgbClr val="000000"/>
                          </a:solidFill>
                          <a:effectLst/>
                          <a:latin typeface="Arial"/>
                        </a:rPr>
                        <a:t>YCbCr 4:4:4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8892">
                <a:tc gridSpan="7">
                  <a:txBody>
                    <a:bodyPr/>
                    <a:lstStyle/>
                    <a:p>
                      <a:pPr algn="l" fontAlgn="ctr"/>
                      <a:r>
                        <a:rPr lang="en-US" sz="1400" b="1" i="0" u="none" strike="noStrike" dirty="0">
                          <a:solidFill>
                            <a:srgbClr val="000000"/>
                          </a:solidFill>
                          <a:effectLst/>
                          <a:latin typeface="Arial"/>
                        </a:rPr>
                        <a:t>All Intra HE High-tier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9030">
                <a:tc>
                  <a:txBody>
                    <a:bodyPr/>
                    <a:lstStyle/>
                    <a:p>
                      <a:pPr algn="l" fontAlgn="ctr"/>
                      <a:r>
                        <a:rPr lang="en-US" sz="1400" b="0" i="0" u="none" strike="noStrike" dirty="0">
                          <a:solidFill>
                            <a:srgbClr val="000000"/>
                          </a:solidFill>
                          <a:effectLst/>
                          <a:latin typeface="Arial"/>
                        </a:rPr>
                        <a:t>Class F</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9030">
                <a:tc>
                  <a:txBody>
                    <a:bodyPr/>
                    <a:lstStyle/>
                    <a:p>
                      <a:pPr algn="l" fontAlgn="ctr"/>
                      <a:r>
                        <a:rPr lang="en-US" sz="1400" b="0" i="0" u="none" strike="noStrike" dirty="0">
                          <a:solidFill>
                            <a:srgbClr val="000000"/>
                          </a:solidFill>
                          <a:effectLst/>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9030">
                <a:tc>
                  <a:txBody>
                    <a:bodyPr/>
                    <a:lstStyle/>
                    <a:p>
                      <a:pPr algn="l" fontAlgn="ctr"/>
                      <a:r>
                        <a:rPr lang="en-US" sz="1400" b="0" i="0" u="none" strike="noStrike" dirty="0">
                          <a:solidFill>
                            <a:srgbClr val="000000"/>
                          </a:solidFill>
                          <a:effectLst/>
                          <a:latin typeface="Arial"/>
                        </a:rPr>
                        <a:t>RGB 4:4:4 SC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-1.4%</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-0.9%</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r>
              <a:tr h="249030">
                <a:tc>
                  <a:txBody>
                    <a:bodyPr/>
                    <a:lstStyle/>
                    <a:p>
                      <a:pPr algn="l" fontAlgn="ctr"/>
                      <a:r>
                        <a:rPr lang="en-US" sz="1400" b="0" i="0" u="none" strike="noStrike" dirty="0">
                          <a:solidFill>
                            <a:srgbClr val="000000"/>
                          </a:solidFill>
                          <a:effectLst/>
                          <a:latin typeface="Arial"/>
                        </a:rPr>
                        <a:t>YCbCr 4:2:2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58892">
                <a:tc>
                  <a:txBody>
                    <a:bodyPr/>
                    <a:lstStyle/>
                    <a:p>
                      <a:pPr algn="l" fontAlgn="ctr"/>
                      <a:r>
                        <a:rPr lang="en-US" sz="1400" b="0" i="0" u="none" strike="noStrike" dirty="0">
                          <a:solidFill>
                            <a:srgbClr val="000000"/>
                          </a:solidFill>
                          <a:effectLst/>
                          <a:latin typeface="Arial"/>
                        </a:rPr>
                        <a:t>YCbCr 4:4:4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8892">
                <a:tc gridSpan="7">
                  <a:txBody>
                    <a:bodyPr/>
                    <a:lstStyle/>
                    <a:p>
                      <a:pPr algn="l" fontAlgn="ctr"/>
                      <a:r>
                        <a:rPr lang="en-US" sz="1400" b="1" i="0" u="none" strike="noStrike" dirty="0">
                          <a:solidFill>
                            <a:srgbClr val="000000"/>
                          </a:solidFill>
                          <a:effectLst/>
                          <a:latin typeface="Arial"/>
                        </a:rPr>
                        <a:t>All Intra HE Super High-tier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9030">
                <a:tc>
                  <a:txBody>
                    <a:bodyPr/>
                    <a:lstStyle/>
                    <a:p>
                      <a:pPr algn="l" fontAlgn="ctr"/>
                      <a:r>
                        <a:rPr lang="en-US" sz="1400" b="0" i="0" u="none" strike="noStrike" dirty="0">
                          <a:solidFill>
                            <a:srgbClr val="000000"/>
                          </a:solidFill>
                          <a:effectLst/>
                          <a:latin typeface="Arial"/>
                        </a:rPr>
                        <a:t>Class F</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9030">
                <a:tc>
                  <a:txBody>
                    <a:bodyPr/>
                    <a:lstStyle/>
                    <a:p>
                      <a:pPr algn="l" fontAlgn="ctr"/>
                      <a:r>
                        <a:rPr lang="en-US" sz="1400" b="0" i="0" u="none" strike="noStrike" dirty="0">
                          <a:solidFill>
                            <a:srgbClr val="000000"/>
                          </a:solidFill>
                          <a:effectLst/>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0.5%</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0.5%</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9030">
                <a:tc>
                  <a:txBody>
                    <a:bodyPr/>
                    <a:lstStyle/>
                    <a:p>
                      <a:pPr algn="l" fontAlgn="ctr"/>
                      <a:r>
                        <a:rPr lang="en-US" sz="1400" b="0" i="0" u="none" strike="noStrike" dirty="0">
                          <a:solidFill>
                            <a:srgbClr val="000000"/>
                          </a:solidFill>
                          <a:effectLst/>
                          <a:latin typeface="Arial"/>
                        </a:rPr>
                        <a:t>RGB 4:4:4 SC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-2.5%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-2.7%</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-2.6%</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-2.3%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-2.5%</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-2.5%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r>
              <a:tr h="249030">
                <a:tc>
                  <a:txBody>
                    <a:bodyPr/>
                    <a:lstStyle/>
                    <a:p>
                      <a:pPr algn="l" fontAlgn="ctr"/>
                      <a:r>
                        <a:rPr lang="en-US" sz="1400" b="0" i="0" u="none" strike="noStrike" dirty="0">
                          <a:solidFill>
                            <a:srgbClr val="000000"/>
                          </a:solidFill>
                          <a:effectLst/>
                          <a:latin typeface="Arial"/>
                        </a:rPr>
                        <a:t>YCbCr 4:2:2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0.5%</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0.5%</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58892">
                <a:tc>
                  <a:txBody>
                    <a:bodyPr/>
                    <a:lstStyle/>
                    <a:p>
                      <a:pPr algn="l" fontAlgn="ctr"/>
                      <a:r>
                        <a:rPr lang="en-US" sz="1400" b="0" i="0" u="none" strike="noStrike" dirty="0">
                          <a:solidFill>
                            <a:srgbClr val="000000"/>
                          </a:solidFill>
                          <a:effectLst/>
                          <a:latin typeface="Arial"/>
                        </a:rPr>
                        <a:t>YCbCr 4:4:4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819073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Larger gains when applied to transform skip only,</a:t>
            </a:r>
            <a:br>
              <a:rPr lang="en-US" dirty="0" smtClean="0"/>
            </a:br>
            <a:r>
              <a:rPr lang="en-US" dirty="0" smtClean="0"/>
              <a:t>and no losses for natural content</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816266263"/>
              </p:ext>
            </p:extLst>
          </p:nvPr>
        </p:nvGraphicFramePr>
        <p:xfrm>
          <a:off x="1600200" y="1371599"/>
          <a:ext cx="5867399" cy="4800600"/>
        </p:xfrm>
        <a:graphic>
          <a:graphicData uri="http://schemas.openxmlformats.org/drawingml/2006/table">
            <a:tbl>
              <a:tblPr/>
              <a:tblGrid>
                <a:gridCol w="1250429"/>
                <a:gridCol w="769495"/>
                <a:gridCol w="769495"/>
                <a:gridCol w="769495"/>
                <a:gridCol w="769495"/>
                <a:gridCol w="769495"/>
                <a:gridCol w="769495"/>
              </a:tblGrid>
              <a:tr h="258888">
                <a:tc>
                  <a:txBody>
                    <a:bodyPr/>
                    <a:lstStyle/>
                    <a:p>
                      <a:pPr algn="l" fontAlgn="ctr"/>
                      <a:r>
                        <a:rPr lang="en-US" sz="1400" b="0" i="0" u="none" strike="noStrike" dirty="0">
                          <a:solidFill>
                            <a:srgbClr val="000000"/>
                          </a:solidFill>
                          <a:effectLst/>
                          <a:latin typeface="Arial"/>
                        </a:rPr>
                        <a:t>BD-rate YUV</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1" i="0" u="none" strike="noStrike" dirty="0">
                          <a:solidFill>
                            <a:srgbClr val="000000"/>
                          </a:solidFill>
                          <a:effectLst/>
                          <a:latin typeface="Calibri"/>
                        </a:rPr>
                        <a:t>Max Rice = 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dirty="0">
                          <a:solidFill>
                            <a:srgbClr val="000000"/>
                          </a:solidFill>
                          <a:effectLst/>
                          <a:latin typeface="Calibri"/>
                        </a:rPr>
                        <a:t>Max Rice = 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58892">
                <a:tc gridSpan="7">
                  <a:txBody>
                    <a:bodyPr/>
                    <a:lstStyle/>
                    <a:p>
                      <a:pPr algn="l" fontAlgn="ctr"/>
                      <a:r>
                        <a:rPr lang="en-US" sz="1400" b="1" i="0" u="none" strike="noStrike" dirty="0">
                          <a:solidFill>
                            <a:srgbClr val="000000"/>
                          </a:solidFill>
                          <a:effectLst/>
                          <a:latin typeface="Arial"/>
                        </a:rPr>
                        <a:t>All Intra HE Main-tier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9030">
                <a:tc>
                  <a:txBody>
                    <a:bodyPr/>
                    <a:lstStyle/>
                    <a:p>
                      <a:pPr algn="l" fontAlgn="ctr"/>
                      <a:r>
                        <a:rPr lang="en-US" sz="1400" b="0" i="0" u="none" strike="noStrike" dirty="0">
                          <a:solidFill>
                            <a:srgbClr val="000000"/>
                          </a:solidFill>
                          <a:effectLst/>
                          <a:latin typeface="Arial"/>
                        </a:rPr>
                        <a:t>Class F</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9030">
                <a:tc>
                  <a:txBody>
                    <a:bodyPr/>
                    <a:lstStyle/>
                    <a:p>
                      <a:pPr algn="l" fontAlgn="ctr"/>
                      <a:r>
                        <a:rPr lang="en-US" sz="1400" b="0" i="0" u="none" strike="noStrike" dirty="0">
                          <a:solidFill>
                            <a:srgbClr val="000000"/>
                          </a:solidFill>
                          <a:effectLst/>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9030">
                <a:tc>
                  <a:txBody>
                    <a:bodyPr/>
                    <a:lstStyle/>
                    <a:p>
                      <a:pPr algn="l" fontAlgn="ctr"/>
                      <a:r>
                        <a:rPr lang="en-US" sz="1400" b="0" i="0" u="none" strike="noStrike" dirty="0">
                          <a:solidFill>
                            <a:srgbClr val="000000"/>
                          </a:solidFill>
                          <a:effectLst/>
                          <a:latin typeface="Arial"/>
                        </a:rPr>
                        <a:t>RGB 4:4:4 SC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-0.8%</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-0.8%</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-0.8%</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-0.6%</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-0.6%</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-0.6%</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r>
              <a:tr h="249030">
                <a:tc>
                  <a:txBody>
                    <a:bodyPr/>
                    <a:lstStyle/>
                    <a:p>
                      <a:pPr algn="l" fontAlgn="ctr"/>
                      <a:r>
                        <a:rPr lang="en-US" sz="1400" b="0" i="0" u="none" strike="noStrike" dirty="0">
                          <a:solidFill>
                            <a:srgbClr val="000000"/>
                          </a:solidFill>
                          <a:effectLst/>
                          <a:latin typeface="Arial"/>
                        </a:rPr>
                        <a:t>YCbCr 4:2:2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58892">
                <a:tc>
                  <a:txBody>
                    <a:bodyPr/>
                    <a:lstStyle/>
                    <a:p>
                      <a:pPr algn="l" fontAlgn="ctr"/>
                      <a:r>
                        <a:rPr lang="en-US" sz="1400" b="0" i="0" u="none" strike="noStrike" dirty="0">
                          <a:solidFill>
                            <a:srgbClr val="000000"/>
                          </a:solidFill>
                          <a:effectLst/>
                          <a:latin typeface="Arial"/>
                        </a:rPr>
                        <a:t>YCbCr 4:4:4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8892">
                <a:tc gridSpan="7">
                  <a:txBody>
                    <a:bodyPr/>
                    <a:lstStyle/>
                    <a:p>
                      <a:pPr algn="l" fontAlgn="ctr"/>
                      <a:r>
                        <a:rPr lang="en-US" sz="1400" b="1" i="0" u="none" strike="noStrike" dirty="0">
                          <a:solidFill>
                            <a:srgbClr val="000000"/>
                          </a:solidFill>
                          <a:effectLst/>
                          <a:latin typeface="Arial"/>
                        </a:rPr>
                        <a:t>All Intra HE High-tier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9030">
                <a:tc>
                  <a:txBody>
                    <a:bodyPr/>
                    <a:lstStyle/>
                    <a:p>
                      <a:pPr algn="l" fontAlgn="ctr"/>
                      <a:r>
                        <a:rPr lang="en-US" sz="1400" b="0" i="0" u="none" strike="noStrike" dirty="0">
                          <a:solidFill>
                            <a:srgbClr val="000000"/>
                          </a:solidFill>
                          <a:effectLst/>
                          <a:latin typeface="Arial"/>
                        </a:rPr>
                        <a:t>Class F</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9030">
                <a:tc>
                  <a:txBody>
                    <a:bodyPr/>
                    <a:lstStyle/>
                    <a:p>
                      <a:pPr algn="l" fontAlgn="ctr"/>
                      <a:r>
                        <a:rPr lang="en-US" sz="1400" b="0" i="0" u="none" strike="noStrike" dirty="0">
                          <a:solidFill>
                            <a:srgbClr val="000000"/>
                          </a:solidFill>
                          <a:effectLst/>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9030">
                <a:tc>
                  <a:txBody>
                    <a:bodyPr/>
                    <a:lstStyle/>
                    <a:p>
                      <a:pPr algn="l" fontAlgn="ctr"/>
                      <a:r>
                        <a:rPr lang="en-US" sz="1400" b="0" i="0" u="none" strike="noStrike" dirty="0">
                          <a:solidFill>
                            <a:srgbClr val="000000"/>
                          </a:solidFill>
                          <a:effectLst/>
                          <a:latin typeface="Arial"/>
                        </a:rPr>
                        <a:t>RGB 4:4:4 SC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-1.7%</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-1.7%</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-1.3%</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-1.3%</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r>
              <a:tr h="249030">
                <a:tc>
                  <a:txBody>
                    <a:bodyPr/>
                    <a:lstStyle/>
                    <a:p>
                      <a:pPr algn="l" fontAlgn="ctr"/>
                      <a:r>
                        <a:rPr lang="en-US" sz="1400" b="0" i="0" u="none" strike="noStrike" dirty="0">
                          <a:solidFill>
                            <a:srgbClr val="000000"/>
                          </a:solidFill>
                          <a:effectLst/>
                          <a:latin typeface="Arial"/>
                        </a:rPr>
                        <a:t>YCbCr 4:2:2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58892">
                <a:tc>
                  <a:txBody>
                    <a:bodyPr/>
                    <a:lstStyle/>
                    <a:p>
                      <a:pPr algn="l" fontAlgn="ctr"/>
                      <a:r>
                        <a:rPr lang="en-US" sz="1400" b="0" i="0" u="none" strike="noStrike" dirty="0">
                          <a:solidFill>
                            <a:srgbClr val="000000"/>
                          </a:solidFill>
                          <a:effectLst/>
                          <a:latin typeface="Arial"/>
                        </a:rPr>
                        <a:t>YCbCr 4:4:4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8892">
                <a:tc gridSpan="7">
                  <a:txBody>
                    <a:bodyPr/>
                    <a:lstStyle/>
                    <a:p>
                      <a:pPr algn="l" fontAlgn="ctr"/>
                      <a:r>
                        <a:rPr lang="en-US" sz="1400" b="1" i="0" u="none" strike="noStrike" dirty="0">
                          <a:solidFill>
                            <a:srgbClr val="000000"/>
                          </a:solidFill>
                          <a:effectLst/>
                          <a:latin typeface="Arial"/>
                        </a:rPr>
                        <a:t>All Intra HE Super High-tier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49030">
                <a:tc>
                  <a:txBody>
                    <a:bodyPr/>
                    <a:lstStyle/>
                    <a:p>
                      <a:pPr algn="l" fontAlgn="ctr"/>
                      <a:r>
                        <a:rPr lang="en-US" sz="1400" b="0" i="0" u="none" strike="noStrike" dirty="0">
                          <a:solidFill>
                            <a:srgbClr val="000000"/>
                          </a:solidFill>
                          <a:effectLst/>
                          <a:latin typeface="Arial"/>
                        </a:rPr>
                        <a:t>Class F</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-0.6%</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-0.6%</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-0.6%</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-0.5%</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9030">
                <a:tc>
                  <a:txBody>
                    <a:bodyPr/>
                    <a:lstStyle/>
                    <a:p>
                      <a:pPr algn="l" fontAlgn="ctr"/>
                      <a:r>
                        <a:rPr lang="en-US" sz="1400" b="0" i="0" u="none" strike="noStrike" dirty="0">
                          <a:solidFill>
                            <a:srgbClr val="000000"/>
                          </a:solidFill>
                          <a:effectLst/>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9030">
                <a:tc>
                  <a:txBody>
                    <a:bodyPr/>
                    <a:lstStyle/>
                    <a:p>
                      <a:pPr algn="l" fontAlgn="ctr"/>
                      <a:r>
                        <a:rPr lang="en-US" sz="1400" b="0" i="0" u="none" strike="noStrike" dirty="0">
                          <a:solidFill>
                            <a:srgbClr val="000000"/>
                          </a:solidFill>
                          <a:effectLst/>
                          <a:latin typeface="Arial"/>
                        </a:rPr>
                        <a:t>RGB 4:4:4 SC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-2.9%</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-3.1%</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-3.1%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-2.7%</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-3.0%</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-3.0%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r>
              <a:tr h="249030">
                <a:tc>
                  <a:txBody>
                    <a:bodyPr/>
                    <a:lstStyle/>
                    <a:p>
                      <a:pPr algn="l" fontAlgn="ctr"/>
                      <a:r>
                        <a:rPr lang="en-US" sz="1400" b="0" i="0" u="none" strike="noStrike" dirty="0">
                          <a:solidFill>
                            <a:srgbClr val="000000"/>
                          </a:solidFill>
                          <a:effectLst/>
                          <a:latin typeface="Arial"/>
                        </a:rPr>
                        <a:t>YCbCr 4:2:2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58892">
                <a:tc>
                  <a:txBody>
                    <a:bodyPr/>
                    <a:lstStyle/>
                    <a:p>
                      <a:pPr algn="l" fontAlgn="ctr"/>
                      <a:r>
                        <a:rPr lang="en-US" sz="1400" b="0" i="0" u="none" strike="noStrike" dirty="0">
                          <a:solidFill>
                            <a:srgbClr val="000000"/>
                          </a:solidFill>
                          <a:effectLst/>
                          <a:latin typeface="Arial"/>
                        </a:rPr>
                        <a:t>YCbCr 4:4:4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6036273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txBox="1">
            <a:spLocks/>
          </p:cNvSpPr>
          <p:nvPr/>
        </p:nvSpPr>
        <p:spPr bwMode="auto">
          <a:xfrm>
            <a:off x="163513" y="914993"/>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a:bodyPr>
          <a:lst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a:lstStyle>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p:txBody>
      </p:sp>
      <p:sp>
        <p:nvSpPr>
          <p:cNvPr id="2" name="Title 1"/>
          <p:cNvSpPr>
            <a:spLocks noGrp="1"/>
          </p:cNvSpPr>
          <p:nvPr>
            <p:ph type="title"/>
          </p:nvPr>
        </p:nvSpPr>
        <p:spPr/>
        <p:txBody>
          <a:bodyPr/>
          <a:lstStyle/>
          <a:p>
            <a:r>
              <a:rPr lang="en-US" dirty="0" smtClean="0"/>
              <a:t>For random access and low delay, </a:t>
            </a:r>
            <a:br>
              <a:rPr lang="en-US" dirty="0" smtClean="0"/>
            </a:br>
            <a:r>
              <a:rPr lang="en-US" dirty="0" smtClean="0"/>
              <a:t>gains of 1.5% for screen content</a:t>
            </a:r>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741821882"/>
              </p:ext>
            </p:extLst>
          </p:nvPr>
        </p:nvGraphicFramePr>
        <p:xfrm>
          <a:off x="1357311" y="1905000"/>
          <a:ext cx="6324603" cy="3057526"/>
        </p:xfrm>
        <a:graphic>
          <a:graphicData uri="http://schemas.openxmlformats.org/drawingml/2006/table">
            <a:tbl>
              <a:tblPr/>
              <a:tblGrid>
                <a:gridCol w="1428135"/>
                <a:gridCol w="816078"/>
                <a:gridCol w="816078"/>
                <a:gridCol w="816078"/>
                <a:gridCol w="816078"/>
                <a:gridCol w="816078"/>
                <a:gridCol w="816078"/>
              </a:tblGrid>
              <a:tr h="242294">
                <a:tc>
                  <a:txBody>
                    <a:bodyPr/>
                    <a:lstStyle/>
                    <a:p>
                      <a:pPr algn="l" fontAlgn="ctr"/>
                      <a:r>
                        <a:rPr lang="en-US" sz="1400" b="0" i="0" u="none" strike="noStrike" dirty="0">
                          <a:solidFill>
                            <a:srgbClr val="000000"/>
                          </a:solidFill>
                          <a:effectLst/>
                          <a:latin typeface="Arial"/>
                        </a:rPr>
                        <a:t>BD-rate YUV</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1400" b="1" i="0" u="none" strike="noStrike" dirty="0">
                          <a:solidFill>
                            <a:srgbClr val="000000"/>
                          </a:solidFill>
                          <a:effectLst/>
                          <a:latin typeface="Calibri"/>
                        </a:rPr>
                        <a:t>Max Rice = 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gridSpan="3">
                  <a:txBody>
                    <a:bodyPr/>
                    <a:lstStyle/>
                    <a:p>
                      <a:pPr algn="ctr" fontAlgn="b"/>
                      <a:r>
                        <a:rPr lang="en-US" sz="1400" b="1" i="0" u="none" strike="noStrike" dirty="0">
                          <a:solidFill>
                            <a:srgbClr val="000000"/>
                          </a:solidFill>
                          <a:effectLst/>
                          <a:latin typeface="Calibri"/>
                        </a:rPr>
                        <a:t>Max Rice = 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242294">
                <a:tc gridSpan="7">
                  <a:txBody>
                    <a:bodyPr/>
                    <a:lstStyle/>
                    <a:p>
                      <a:pPr algn="l" fontAlgn="ctr"/>
                      <a:r>
                        <a:rPr lang="en-US" sz="1400" b="1" i="0" u="none" strike="noStrike" dirty="0">
                          <a:solidFill>
                            <a:srgbClr val="000000"/>
                          </a:solidFill>
                          <a:effectLst/>
                          <a:latin typeface="Arial"/>
                        </a:rPr>
                        <a:t>Random Access HE High-tier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0757">
                <a:tc>
                  <a:txBody>
                    <a:bodyPr/>
                    <a:lstStyle/>
                    <a:p>
                      <a:pPr algn="l" fontAlgn="ctr"/>
                      <a:r>
                        <a:rPr lang="en-US" sz="1400" b="0" i="0" u="none" strike="noStrike" dirty="0">
                          <a:solidFill>
                            <a:srgbClr val="000000"/>
                          </a:solidFill>
                          <a:effectLst/>
                          <a:latin typeface="Arial"/>
                        </a:rPr>
                        <a:t>Class F</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-0.3%</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0757">
                <a:tc>
                  <a:txBody>
                    <a:bodyPr/>
                    <a:lstStyle/>
                    <a:p>
                      <a:pPr algn="l" fontAlgn="ctr"/>
                      <a:r>
                        <a:rPr lang="en-US" sz="1400" b="0" i="0" u="none" strike="noStrike" dirty="0">
                          <a:solidFill>
                            <a:srgbClr val="000000"/>
                          </a:solidFill>
                          <a:effectLst/>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30757">
                <a:tc>
                  <a:txBody>
                    <a:bodyPr/>
                    <a:lstStyle/>
                    <a:p>
                      <a:pPr algn="l" fontAlgn="ctr"/>
                      <a:r>
                        <a:rPr lang="en-US" sz="1400" b="0" i="0" u="none" strike="noStrike" dirty="0">
                          <a:solidFill>
                            <a:srgbClr val="000000"/>
                          </a:solidFill>
                          <a:effectLst/>
                          <a:latin typeface="Arial"/>
                        </a:rPr>
                        <a:t>RGB 4:4:4 SC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-1.5%</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-1.5%</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-1.2%</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r>
              <a:tr h="230757">
                <a:tc>
                  <a:txBody>
                    <a:bodyPr/>
                    <a:lstStyle/>
                    <a:p>
                      <a:pPr algn="l" fontAlgn="ctr"/>
                      <a:r>
                        <a:rPr lang="en-US" sz="1400" b="0" i="0" u="none" strike="noStrike" dirty="0">
                          <a:solidFill>
                            <a:srgbClr val="000000"/>
                          </a:solidFill>
                          <a:effectLst/>
                          <a:latin typeface="Arial"/>
                        </a:rPr>
                        <a:t>YCbCr 4:2:2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2294">
                <a:tc>
                  <a:txBody>
                    <a:bodyPr/>
                    <a:lstStyle/>
                    <a:p>
                      <a:pPr algn="l" fontAlgn="ctr"/>
                      <a:r>
                        <a:rPr lang="en-US" sz="1400" b="0" i="0" u="none" strike="noStrike" dirty="0">
                          <a:solidFill>
                            <a:srgbClr val="000000"/>
                          </a:solidFill>
                          <a:effectLst/>
                          <a:latin typeface="Arial"/>
                        </a:rPr>
                        <a:t>YCbCr 4:4:4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42294">
                <a:tc gridSpan="7">
                  <a:txBody>
                    <a:bodyPr/>
                    <a:lstStyle/>
                    <a:p>
                      <a:pPr algn="l" fontAlgn="ctr"/>
                      <a:r>
                        <a:rPr lang="en-US" sz="1400" b="1" i="0" u="none" strike="noStrike" dirty="0">
                          <a:solidFill>
                            <a:srgbClr val="000000"/>
                          </a:solidFill>
                          <a:effectLst/>
                          <a:latin typeface="Arial"/>
                        </a:rPr>
                        <a:t>Low delay B HE High-tier</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0757">
                <a:tc>
                  <a:txBody>
                    <a:bodyPr/>
                    <a:lstStyle/>
                    <a:p>
                      <a:pPr algn="l" fontAlgn="ctr"/>
                      <a:r>
                        <a:rPr lang="en-US" sz="1400" b="0" i="0" u="none" strike="noStrike" dirty="0">
                          <a:solidFill>
                            <a:srgbClr val="000000"/>
                          </a:solidFill>
                          <a:effectLst/>
                          <a:latin typeface="Arial"/>
                        </a:rPr>
                        <a:t>Class F</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-0.2%</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-0.4%</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Arial"/>
                        </a:rPr>
                        <a:t>-0.5%</a:t>
                      </a:r>
                    </a:p>
                  </a:txBody>
                  <a:tcPr marL="9525" marR="9525" marT="9525"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30757">
                <a:tc>
                  <a:txBody>
                    <a:bodyPr/>
                    <a:lstStyle/>
                    <a:p>
                      <a:pPr algn="l" fontAlgn="ctr"/>
                      <a:r>
                        <a:rPr lang="en-US" sz="1400" b="0" i="0" u="none" strike="noStrike" dirty="0">
                          <a:solidFill>
                            <a:srgbClr val="000000"/>
                          </a:solidFill>
                          <a:effectLst/>
                          <a:latin typeface="Arial"/>
                        </a:rPr>
                        <a:t>Class B</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30757">
                <a:tc>
                  <a:txBody>
                    <a:bodyPr/>
                    <a:lstStyle/>
                    <a:p>
                      <a:pPr algn="l" fontAlgn="ctr"/>
                      <a:r>
                        <a:rPr lang="en-US" sz="1400" b="0" i="0" u="none" strike="noStrike" dirty="0">
                          <a:solidFill>
                            <a:srgbClr val="000000"/>
                          </a:solidFill>
                          <a:effectLst/>
                          <a:latin typeface="Arial"/>
                        </a:rPr>
                        <a:t>RGB 4:4:4 SC</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-1.7%</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-1.7%</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-1.7%</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-1.3%</a:t>
                      </a:r>
                    </a:p>
                  </a:txBody>
                  <a:tcPr marL="9525" marR="9525" marT="9525" marB="0" anchor="ctr">
                    <a:lnL>
                      <a:noFill/>
                    </a:lnL>
                    <a:lnR>
                      <a:noFill/>
                    </a:lnR>
                    <a:lnT>
                      <a:noFill/>
                    </a:lnT>
                    <a:lnB>
                      <a:noFill/>
                    </a:lnB>
                    <a:solidFill>
                      <a:srgbClr val="FFFF99"/>
                    </a:solidFill>
                  </a:tcPr>
                </a:tc>
                <a:tc>
                  <a:txBody>
                    <a:bodyPr/>
                    <a:lstStyle/>
                    <a:p>
                      <a:pPr algn="ctr" fontAlgn="ctr"/>
                      <a:r>
                        <a:rPr lang="en-US" sz="1400" b="0" i="0" u="none" strike="noStrike" dirty="0">
                          <a:solidFill>
                            <a:srgbClr val="000000"/>
                          </a:solidFill>
                          <a:effectLst/>
                          <a:latin typeface="Arial"/>
                        </a:rPr>
                        <a:t>-1.4%</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FF99"/>
                    </a:solidFill>
                  </a:tcPr>
                </a:tc>
              </a:tr>
              <a:tr h="230757">
                <a:tc>
                  <a:txBody>
                    <a:bodyPr/>
                    <a:lstStyle/>
                    <a:p>
                      <a:pPr algn="l" fontAlgn="ctr"/>
                      <a:r>
                        <a:rPr lang="en-US" sz="1400" b="0" i="0" u="none" strike="noStrike" dirty="0">
                          <a:solidFill>
                            <a:srgbClr val="000000"/>
                          </a:solidFill>
                          <a:effectLst/>
                          <a:latin typeface="Arial"/>
                        </a:rPr>
                        <a:t>YCbCr 4:2:2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a:noFill/>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r>
              <a:tr h="242294">
                <a:tc>
                  <a:txBody>
                    <a:bodyPr/>
                    <a:lstStyle/>
                    <a:p>
                      <a:pPr algn="l" fontAlgn="ctr"/>
                      <a:r>
                        <a:rPr lang="en-US" sz="1400" b="0" i="0" u="none" strike="noStrike" dirty="0">
                          <a:solidFill>
                            <a:srgbClr val="000000"/>
                          </a:solidFill>
                          <a:effectLst/>
                          <a:latin typeface="Arial"/>
                        </a:rPr>
                        <a:t>YCbCr 4:4:4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400" b="0" i="0" u="none" strike="noStrike" dirty="0">
                          <a:solidFill>
                            <a:srgbClr val="000000"/>
                          </a:solidFill>
                          <a:effectLst/>
                          <a:latin typeface="Arial"/>
                        </a:rPr>
                        <a:t>0.0%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08293217"/>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7282</TotalTime>
  <Words>1324</Words>
  <Application>Microsoft Office PowerPoint</Application>
  <PresentationFormat>On-screen Show (4:3)</PresentationFormat>
  <Paragraphs>439</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JCTVC-D257</vt:lpstr>
      <vt:lpstr>AhG8: Simplified update of the coefficient level Rice parameter  JCTVC-M0366</vt:lpstr>
      <vt:lpstr>Background</vt:lpstr>
      <vt:lpstr>Introduction</vt:lpstr>
      <vt:lpstr>Simpler, fast update process for the Rice Parameter</vt:lpstr>
      <vt:lpstr>Alternatively, for the lossy case,  the proposed update is used only for transform skip</vt:lpstr>
      <vt:lpstr>Gains on lossless, with large gains for screen content</vt:lpstr>
      <vt:lpstr>Lossy gains are mainly on screen content,  and small losses on natural content</vt:lpstr>
      <vt:lpstr>Larger gains when applied to transform skip only, and no losses for natural content</vt:lpstr>
      <vt:lpstr>For random access and low delay,  gains of 1.5% for screen content</vt:lpstr>
      <vt:lpstr>Conclusions</vt:lpstr>
      <vt:lpstr>AhG8: Simplified update of the coefficient level Rice parameter  JCTVC-M0366</vt:lpstr>
    </vt:vector>
  </TitlesOfParts>
  <Company>Qualcomm Incorporated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Qualcomm User</cp:lastModifiedBy>
  <cp:revision>202</cp:revision>
  <dcterms:created xsi:type="dcterms:W3CDTF">2011-12-07T01:29:30Z</dcterms:created>
  <dcterms:modified xsi:type="dcterms:W3CDTF">2013-04-20T02:29:54Z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855509636</vt:i4>
  </property>
  <property fmtid="{D5CDD505-2E9C-101B-9397-08002B2CF9AE}" pid="3" name="_NewReviewCycle">
    <vt:lpwstr/>
  </property>
  <property fmtid="{D5CDD505-2E9C-101B-9397-08002B2CF9AE}" pid="4" name="_EmailSubject">
    <vt:lpwstr>low qp spreadsheet</vt:lpwstr>
  </property>
  <property fmtid="{D5CDD505-2E9C-101B-9397-08002B2CF9AE}" pid="5" name="_AuthorEmail">
    <vt:lpwstr>vseregin@qualcomm.com</vt:lpwstr>
  </property>
  <property fmtid="{D5CDD505-2E9C-101B-9397-08002B2CF9AE}" pid="6" name="_AuthorEmailDisplayName">
    <vt:lpwstr>Seregin, Vadim</vt:lpwstr>
  </property>
</Properties>
</file>