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23" r:id="rId3"/>
    <p:sldId id="324" r:id="rId4"/>
    <p:sldId id="325" r:id="rId5"/>
    <p:sldId id="320" r:id="rId6"/>
    <p:sldId id="326" r:id="rId7"/>
    <p:sldId id="327" r:id="rId8"/>
    <p:sldId id="330" r:id="rId9"/>
    <p:sldId id="319" r:id="rId10"/>
    <p:sldId id="32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11" autoAdjust="0"/>
    <p:restoredTop sz="94675" autoAdjust="0"/>
  </p:normalViewPr>
  <p:slideViewPr>
    <p:cSldViewPr>
      <p:cViewPr varScale="1">
        <p:scale>
          <a:sx n="87" d="100"/>
          <a:sy n="87" d="100"/>
        </p:scale>
        <p:origin x="-94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sz="3600">
                <a:solidFill>
                  <a:schemeClr val="tx2"/>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sz="2800">
                <a:solidFill>
                  <a:srgbClr val="333333"/>
                </a:solidFill>
              </a:defRPr>
            </a:lvl1pPr>
            <a:lvl2pPr>
              <a:buClr>
                <a:schemeClr val="accent1"/>
              </a:buClr>
              <a:defRPr sz="2400">
                <a:solidFill>
                  <a:srgbClr val="333333"/>
                </a:solidFill>
              </a:defRPr>
            </a:lvl2pPr>
            <a:lvl3pPr>
              <a:buClr>
                <a:schemeClr val="tx2"/>
              </a:buClr>
              <a:defRPr sz="2000">
                <a:solidFill>
                  <a:srgbClr val="333333"/>
                </a:solidFill>
              </a:defRPr>
            </a:lvl3pPr>
            <a:lvl4pPr>
              <a:buClr>
                <a:schemeClr val="accent1"/>
              </a:buClr>
              <a:buFont typeface="Lucida Grande"/>
              <a:buChar char="»"/>
              <a:defRPr sz="1800">
                <a:solidFill>
                  <a:srgbClr val="333333"/>
                </a:solidFill>
              </a:defRPr>
            </a:lvl4pPr>
            <a:lvl5pPr>
              <a:buClr>
                <a:schemeClr val="tx2"/>
              </a:buClr>
              <a:defRPr sz="1600">
                <a:solidFill>
                  <a:srgbClr val="333333"/>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800">
                <a:solidFill>
                  <a:srgbClr val="333333"/>
                </a:solidFill>
              </a:defRPr>
            </a:lvl1pPr>
            <a:lvl2pPr>
              <a:defRPr sz="2400">
                <a:solidFill>
                  <a:srgbClr val="333333"/>
                </a:solidFill>
              </a:defRPr>
            </a:lvl2pPr>
            <a:lvl3pPr>
              <a:defRPr sz="2000">
                <a:solidFill>
                  <a:srgbClr val="333333"/>
                </a:solidFill>
              </a:defRPr>
            </a:lvl3pPr>
            <a:lvl4pPr>
              <a:defRPr sz="1800">
                <a:solidFill>
                  <a:srgbClr val="333333"/>
                </a:solidFill>
              </a:defRPr>
            </a:lvl4pPr>
            <a:lvl5pPr>
              <a:defRPr sz="1800">
                <a:solidFill>
                  <a:srgbClr val="33333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800">
                <a:solidFill>
                  <a:srgbClr val="333333"/>
                </a:solidFill>
              </a:defRPr>
            </a:lvl1pPr>
            <a:lvl2pPr>
              <a:defRPr sz="2400">
                <a:solidFill>
                  <a:srgbClr val="333333"/>
                </a:solidFill>
              </a:defRPr>
            </a:lvl2pPr>
            <a:lvl3pPr>
              <a:defRPr sz="2000">
                <a:solidFill>
                  <a:srgbClr val="333333"/>
                </a:solidFill>
              </a:defRPr>
            </a:lvl3pPr>
            <a:lvl4pPr>
              <a:defRPr sz="1800">
                <a:solidFill>
                  <a:srgbClr val="333333"/>
                </a:solidFill>
              </a:defRPr>
            </a:lvl4pPr>
            <a:lvl5pPr>
              <a:defRPr sz="1800">
                <a:solidFill>
                  <a:srgbClr val="333333"/>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sz="3200">
                <a:solidFill>
                  <a:srgbClr val="636568"/>
                </a:solidFill>
              </a:defRPr>
            </a:lvl1pPr>
          </a:lstStyle>
          <a:p>
            <a:r>
              <a:rPr lang="en-US" dirty="0"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131410"/>
            <a:ext cx="8344280" cy="1470025"/>
          </a:xfrm>
        </p:spPr>
        <p:txBody>
          <a:bodyPr/>
          <a:lstStyle/>
          <a:p>
            <a:r>
              <a:rPr lang="en-CA" b="1" dirty="0" smtClean="0"/>
              <a:t>JCTVC-M0335</a:t>
            </a:r>
            <a:r>
              <a:rPr lang="en-US" b="1" dirty="0" smtClean="0"/>
              <a:t/>
            </a:r>
            <a:br>
              <a:rPr lang="en-US" b="1" dirty="0" smtClean="0"/>
            </a:br>
            <a:r>
              <a:rPr lang="en-US" b="1" dirty="0"/>
              <a:t/>
            </a:r>
            <a:br>
              <a:rPr lang="en-US" b="1" dirty="0"/>
            </a:br>
            <a:r>
              <a:rPr lang="en-CA" b="1" dirty="0"/>
              <a:t>AhG5: </a:t>
            </a:r>
            <a:r>
              <a:rPr lang="en-CA" b="1" dirty="0" smtClean="0"/>
              <a:t>Offset </a:t>
            </a:r>
            <a:r>
              <a:rPr lang="en-CA" b="1" dirty="0"/>
              <a:t>Scaling in SAO for High Bit-depth Video Coding</a:t>
            </a:r>
            <a:endParaRPr lang="en-US" dirty="0"/>
          </a:p>
        </p:txBody>
      </p:sp>
      <p:sp>
        <p:nvSpPr>
          <p:cNvPr id="3" name="Subtitle 2"/>
          <p:cNvSpPr>
            <a:spLocks noGrp="1"/>
          </p:cNvSpPr>
          <p:nvPr>
            <p:ph type="subTitle" idx="1"/>
          </p:nvPr>
        </p:nvSpPr>
        <p:spPr>
          <a:xfrm>
            <a:off x="1219200" y="5807810"/>
            <a:ext cx="7112331" cy="364390"/>
          </a:xfrm>
        </p:spPr>
        <p:txBody>
          <a:bodyPr/>
          <a:lstStyle/>
          <a:p>
            <a:pPr hangingPunct="0"/>
            <a:r>
              <a:rPr lang="en-CA" sz="2400" dirty="0" smtClean="0"/>
              <a:t>Woo-</a:t>
            </a:r>
            <a:r>
              <a:rPr lang="en-CA" sz="2400" dirty="0" err="1" smtClean="0"/>
              <a:t>Shik</a:t>
            </a:r>
            <a:r>
              <a:rPr lang="en-CA" sz="2400" dirty="0" smtClean="0"/>
              <a:t> Kim, Joel Sole, and Marta </a:t>
            </a:r>
            <a:r>
              <a:rPr lang="en-CA" sz="2400" dirty="0"/>
              <a:t>Karczewicz</a:t>
            </a:r>
            <a:endParaRPr lang="en-US" sz="24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endParaRPr lang="en-US" sz="2600" dirty="0" smtClean="0"/>
          </a:p>
          <a:p>
            <a:r>
              <a:rPr lang="en-US" sz="2600" dirty="0" smtClean="0"/>
              <a:t>Recommend </a:t>
            </a:r>
            <a:r>
              <a:rPr lang="en-US" sz="2600" dirty="0"/>
              <a:t>adoption of the first method to fix SAO problem</a:t>
            </a:r>
          </a:p>
          <a:p>
            <a:endParaRPr lang="en-US" sz="2600" dirty="0"/>
          </a:p>
          <a:p>
            <a:r>
              <a:rPr lang="en-US" sz="2600" dirty="0"/>
              <a:t>Recommend to study the second method for extended flexibility</a:t>
            </a:r>
          </a:p>
        </p:txBody>
      </p:sp>
    </p:spTree>
    <p:extLst>
      <p:ext uri="{BB962C8B-B14F-4D97-AF65-F5344CB8AC3E}">
        <p14:creationId xmlns:p14="http://schemas.microsoft.com/office/powerpoint/2010/main" val="21783128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a:t>
            </a:r>
            <a:endParaRPr lang="en-US" dirty="0"/>
          </a:p>
        </p:txBody>
      </p:sp>
      <p:sp>
        <p:nvSpPr>
          <p:cNvPr id="3" name="Content Placeholder 2"/>
          <p:cNvSpPr>
            <a:spLocks noGrp="1"/>
          </p:cNvSpPr>
          <p:nvPr>
            <p:ph idx="1"/>
          </p:nvPr>
        </p:nvSpPr>
        <p:spPr/>
        <p:txBody>
          <a:bodyPr/>
          <a:lstStyle/>
          <a:p>
            <a:r>
              <a:rPr lang="en-US" sz="2400" dirty="0" smtClean="0"/>
              <a:t> In JCTVC-L0189, it was reported that SAO does not work properly with bit-depth larger than 10</a:t>
            </a:r>
          </a:p>
          <a:p>
            <a:pPr lvl="1"/>
            <a:r>
              <a:rPr lang="en-US" sz="2000" dirty="0" smtClean="0"/>
              <a:t>No coding efficiency improvement with IBDI 2 &amp; 4 when SAO is on, while there is improvement when SAO is off</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949411"/>
            <a:ext cx="4225008" cy="2613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949411"/>
            <a:ext cx="4225008" cy="2613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p:cNvSpPr>
          <p:nvPr/>
        </p:nvSpPr>
        <p:spPr bwMode="auto">
          <a:xfrm>
            <a:off x="1254002" y="5572780"/>
            <a:ext cx="6899398" cy="523220"/>
          </a:xfrm>
          <a:prstGeom prst="rect">
            <a:avLst/>
          </a:prstGeom>
          <a:noFill/>
          <a:ln>
            <a:noFill/>
          </a:ln>
          <a:effectLst/>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defPPr>
              <a:defRPr lang="en-GB"/>
            </a:defPPr>
            <a:lvl1pPr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1pPr>
            <a:lvl2pPr marL="4572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2pPr>
            <a:lvl3pPr marL="9144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3pPr>
            <a:lvl4pPr marL="13716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4pPr>
            <a:lvl5pPr marL="1828800" algn="l" rtl="0" fontAlgn="base">
              <a:spcBef>
                <a:spcPct val="0"/>
              </a:spcBef>
              <a:spcAft>
                <a:spcPct val="0"/>
              </a:spcAft>
              <a:defRPr sz="2400" kern="1200">
                <a:solidFill>
                  <a:srgbClr val="000000"/>
                </a:solidFill>
                <a:latin typeface="Arial" charset="0"/>
                <a:ea typeface="ヒラギノ角ゴ ProN W3" charset="0"/>
                <a:cs typeface="ヒラギノ角ゴ ProN W3" charset="0"/>
                <a:sym typeface="Arial" charset="0"/>
              </a:defRPr>
            </a:lvl5pPr>
            <a:lvl6pPr marL="22860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6pPr>
            <a:lvl7pPr marL="27432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7pPr>
            <a:lvl8pPr marL="32004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8pPr>
            <a:lvl9pPr marL="3657600" algn="l" defTabSz="914400" rtl="0" eaLnBrk="1" latinLnBrk="0" hangingPunct="1">
              <a:defRPr sz="2400" kern="1200">
                <a:solidFill>
                  <a:srgbClr val="000000"/>
                </a:solidFill>
                <a:latin typeface="Arial" charset="0"/>
                <a:ea typeface="ヒラギノ角ゴ ProN W3" charset="0"/>
                <a:cs typeface="ヒラギノ角ゴ ProN W3" charset="0"/>
                <a:sym typeface="Arial" charset="0"/>
              </a:defRPr>
            </a:lvl9pPr>
          </a:lstStyle>
          <a:p>
            <a:pPr algn="ctr" eaLnBrk="0" hangingPunct="0">
              <a:tabLst>
                <a:tab pos="228600" algn="l"/>
                <a:tab pos="457200" algn="l"/>
                <a:tab pos="685800" algn="l"/>
                <a:tab pos="914400" algn="l"/>
              </a:tabLst>
            </a:pPr>
            <a:r>
              <a:rPr lang="en-CA" sz="1600" dirty="0">
                <a:cs typeface="Times New Roman" pitchFamily="18" charset="0"/>
              </a:rPr>
              <a:t>		(a) with SAO	</a:t>
            </a:r>
            <a:r>
              <a:rPr lang="en-CA" sz="1600" dirty="0" smtClean="0">
                <a:cs typeface="Times New Roman" pitchFamily="18" charset="0"/>
              </a:rPr>
              <a:t>       </a:t>
            </a:r>
            <a:r>
              <a:rPr lang="en-CA" sz="1600" dirty="0">
                <a:cs typeface="Times New Roman" pitchFamily="18" charset="0"/>
              </a:rPr>
              <a:t>	</a:t>
            </a:r>
            <a:r>
              <a:rPr lang="en-CA" sz="1600" dirty="0" smtClean="0">
                <a:cs typeface="Times New Roman" pitchFamily="18" charset="0"/>
              </a:rPr>
              <a:t>		(</a:t>
            </a:r>
            <a:r>
              <a:rPr lang="en-CA" sz="1600" dirty="0">
                <a:cs typeface="Times New Roman" pitchFamily="18" charset="0"/>
              </a:rPr>
              <a:t>b) without SAO</a:t>
            </a:r>
            <a:endParaRPr lang="en-GB" sz="1050" dirty="0"/>
          </a:p>
          <a:p>
            <a:pPr algn="ctr" eaLnBrk="0" hangingPunct="0">
              <a:tabLst>
                <a:tab pos="228600" algn="l"/>
                <a:tab pos="457200" algn="l"/>
                <a:tab pos="685800" algn="l"/>
                <a:tab pos="914400" algn="l"/>
              </a:tabLst>
            </a:pPr>
            <a:r>
              <a:rPr lang="en-US" sz="1200" dirty="0">
                <a:cs typeface="Times New Roman" pitchFamily="18" charset="0"/>
              </a:rPr>
              <a:t>BD rate gain plots for Class B sequences, with and without SAO (</a:t>
            </a:r>
            <a:r>
              <a:rPr lang="en-US" sz="1200" dirty="0" err="1">
                <a:cs typeface="Times New Roman" pitchFamily="18" charset="0"/>
              </a:rPr>
              <a:t>Luma</a:t>
            </a:r>
            <a:r>
              <a:rPr lang="en-US" sz="1200" dirty="0">
                <a:cs typeface="Times New Roman" pitchFamily="18" charset="0"/>
              </a:rPr>
              <a:t> </a:t>
            </a:r>
            <a:r>
              <a:rPr lang="en-US" sz="1200" dirty="0" smtClean="0">
                <a:cs typeface="Times New Roman" pitchFamily="18" charset="0"/>
              </a:rPr>
              <a:t>only) as in JCTVC-L0189</a:t>
            </a:r>
            <a:endParaRPr lang="en-US" sz="3600" dirty="0"/>
          </a:p>
        </p:txBody>
      </p:sp>
    </p:spTree>
    <p:extLst>
      <p:ext uri="{BB962C8B-B14F-4D97-AF65-F5344CB8AC3E}">
        <p14:creationId xmlns:p14="http://schemas.microsoft.com/office/powerpoint/2010/main" val="8196391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SAO Design</a:t>
            </a:r>
            <a:endParaRPr lang="en-US" dirty="0"/>
          </a:p>
        </p:txBody>
      </p:sp>
      <p:sp>
        <p:nvSpPr>
          <p:cNvPr id="3" name="Content Placeholder 2"/>
          <p:cNvSpPr>
            <a:spLocks noGrp="1"/>
          </p:cNvSpPr>
          <p:nvPr>
            <p:ph idx="1"/>
          </p:nvPr>
        </p:nvSpPr>
        <p:spPr/>
        <p:txBody>
          <a:bodyPr/>
          <a:lstStyle/>
          <a:p>
            <a:pPr marL="0" indent="0">
              <a:buNone/>
            </a:pPr>
            <a:endParaRPr lang="en-US" sz="1800" dirty="0" smtClean="0"/>
          </a:p>
          <a:p>
            <a:r>
              <a:rPr lang="en-US" sz="2600" dirty="0" smtClean="0"/>
              <a:t>Offset value depends on bit-depth</a:t>
            </a:r>
          </a:p>
          <a:p>
            <a:pPr lvl="1"/>
            <a:r>
              <a:rPr lang="en-US" dirty="0" smtClean="0"/>
              <a:t>Offset is linearly scaled when bit-depth is larger than 10:</a:t>
            </a:r>
          </a:p>
        </p:txBody>
      </p:sp>
      <p:graphicFrame>
        <p:nvGraphicFramePr>
          <p:cNvPr id="4" name="Table 3"/>
          <p:cNvGraphicFramePr>
            <a:graphicFrameLocks noGrp="1"/>
          </p:cNvGraphicFramePr>
          <p:nvPr>
            <p:extLst>
              <p:ext uri="{D42A27DB-BD31-4B8C-83A1-F6EECF244321}">
                <p14:modId xmlns:p14="http://schemas.microsoft.com/office/powerpoint/2010/main" val="3837576951"/>
              </p:ext>
            </p:extLst>
          </p:nvPr>
        </p:nvGraphicFramePr>
        <p:xfrm>
          <a:off x="1447800" y="3505200"/>
          <a:ext cx="6096000" cy="2743200"/>
        </p:xfrm>
        <a:graphic>
          <a:graphicData uri="http://schemas.openxmlformats.org/drawingml/2006/table">
            <a:tbl>
              <a:tblPr firstRow="1" bandRow="1">
                <a:tableStyleId>{5C22544A-7EE6-4342-B048-85BDC9FD1C3A}</a:tableStyleId>
              </a:tblPr>
              <a:tblGrid>
                <a:gridCol w="3048000"/>
                <a:gridCol w="3048000"/>
              </a:tblGrid>
              <a:tr h="548640">
                <a:tc>
                  <a:txBody>
                    <a:bodyPr/>
                    <a:lstStyle/>
                    <a:p>
                      <a:r>
                        <a:rPr lang="en-US" sz="2000" dirty="0" smtClean="0"/>
                        <a:t>Bit-depth</a:t>
                      </a:r>
                      <a:endParaRPr lang="en-US" sz="2000" dirty="0"/>
                    </a:p>
                  </a:txBody>
                  <a:tcPr anchor="ctr"/>
                </a:tc>
                <a:tc>
                  <a:txBody>
                    <a:bodyPr/>
                    <a:lstStyle/>
                    <a:p>
                      <a:r>
                        <a:rPr lang="en-US" sz="2000" dirty="0" smtClean="0"/>
                        <a:t>|offset|</a:t>
                      </a:r>
                      <a:endParaRPr lang="en-US" sz="2000" dirty="0"/>
                    </a:p>
                  </a:txBody>
                  <a:tcPr anchor="ctr"/>
                </a:tc>
              </a:tr>
              <a:tr h="548640">
                <a:tc>
                  <a:txBody>
                    <a:bodyPr/>
                    <a:lstStyle/>
                    <a:p>
                      <a:r>
                        <a:rPr lang="en-US" sz="2000" dirty="0" smtClean="0"/>
                        <a:t>8 bit</a:t>
                      </a:r>
                      <a:endParaRPr lang="en-US" sz="2000" dirty="0"/>
                    </a:p>
                  </a:txBody>
                  <a:tcPr anchor="ctr"/>
                </a:tc>
                <a:tc>
                  <a:txBody>
                    <a:bodyPr/>
                    <a:lstStyle/>
                    <a:p>
                      <a:r>
                        <a:rPr lang="en-US" sz="2000" dirty="0" smtClean="0"/>
                        <a:t>0,</a:t>
                      </a:r>
                      <a:r>
                        <a:rPr lang="en-US" sz="2000" baseline="0" dirty="0" smtClean="0"/>
                        <a:t> 1, 2, …, 7</a:t>
                      </a:r>
                      <a:endParaRPr lang="en-US" sz="2000" dirty="0"/>
                    </a:p>
                  </a:txBody>
                  <a:tcPr anchor="ctr"/>
                </a:tc>
              </a:tr>
              <a:tr h="548640">
                <a:tc>
                  <a:txBody>
                    <a:bodyPr/>
                    <a:lstStyle/>
                    <a:p>
                      <a:r>
                        <a:rPr lang="en-US" sz="2000" dirty="0" smtClean="0"/>
                        <a:t>10 bit</a:t>
                      </a:r>
                      <a:endParaRPr lang="en-US" sz="2000" dirty="0"/>
                    </a:p>
                  </a:txBody>
                  <a:tcPr anchor="ctr"/>
                </a:tc>
                <a:tc>
                  <a:txBody>
                    <a:bodyPr/>
                    <a:lstStyle/>
                    <a:p>
                      <a:r>
                        <a:rPr lang="en-US" sz="2000" dirty="0" smtClean="0"/>
                        <a:t>0, 1, 2, …, 31</a:t>
                      </a:r>
                      <a:endParaRPr lang="en-US" sz="2000" dirty="0"/>
                    </a:p>
                  </a:txBody>
                  <a:tcPr anchor="ctr"/>
                </a:tc>
              </a:tr>
              <a:tr h="548640">
                <a:tc>
                  <a:txBody>
                    <a:bodyPr/>
                    <a:lstStyle/>
                    <a:p>
                      <a:r>
                        <a:rPr lang="en-US" sz="2000" dirty="0" smtClean="0"/>
                        <a:t>12 bit</a:t>
                      </a:r>
                      <a:endParaRPr lang="en-US" sz="2000" dirty="0"/>
                    </a:p>
                  </a:txBody>
                  <a:tcPr anchor="ctr"/>
                </a:tc>
                <a:tc>
                  <a:txBody>
                    <a:bodyPr/>
                    <a:lstStyle/>
                    <a:p>
                      <a:r>
                        <a:rPr lang="en-US" sz="2000" dirty="0" smtClean="0"/>
                        <a:t>0, 4, 8, …, 124</a:t>
                      </a:r>
                      <a:endParaRPr lang="en-US" sz="2000" dirty="0"/>
                    </a:p>
                  </a:txBody>
                  <a:tcPr anchor="ctr"/>
                </a:tc>
              </a:tr>
              <a:tr h="548640">
                <a:tc>
                  <a:txBody>
                    <a:bodyPr/>
                    <a:lstStyle/>
                    <a:p>
                      <a:r>
                        <a:rPr lang="en-US" sz="2000" dirty="0" smtClean="0"/>
                        <a:t>14 bit</a:t>
                      </a:r>
                      <a:endParaRPr lang="en-US" sz="2000" dirty="0"/>
                    </a:p>
                  </a:txBody>
                  <a:tcPr anchor="ctr"/>
                </a:tc>
                <a:tc>
                  <a:txBody>
                    <a:bodyPr/>
                    <a:lstStyle/>
                    <a:p>
                      <a:r>
                        <a:rPr lang="en-US" sz="2000" dirty="0" smtClean="0"/>
                        <a:t>0, 16, 32, …, 496</a:t>
                      </a:r>
                      <a:endParaRPr lang="en-US" sz="2000" dirty="0"/>
                    </a:p>
                  </a:txBody>
                  <a:tcPr anchor="ctr"/>
                </a:tc>
              </a:tr>
            </a:tbl>
          </a:graphicData>
        </a:graphic>
      </p:graphicFrame>
      <p:sp>
        <p:nvSpPr>
          <p:cNvPr id="5" name="Rectangle 4"/>
          <p:cNvSpPr/>
          <p:nvPr/>
        </p:nvSpPr>
        <p:spPr>
          <a:xfrm>
            <a:off x="457200" y="2466945"/>
            <a:ext cx="8382000" cy="400110"/>
          </a:xfrm>
          <a:prstGeom prst="rect">
            <a:avLst/>
          </a:prstGeom>
        </p:spPr>
        <p:txBody>
          <a:bodyPr wrap="square">
            <a:spAutoFit/>
          </a:bodyPr>
          <a:lstStyle/>
          <a:p>
            <a:pPr hangingPunct="0"/>
            <a:r>
              <a:rPr lang="en-US" sz="2000" dirty="0" err="1" smtClean="0"/>
              <a:t>SaoOffsetVal</a:t>
            </a:r>
            <a:r>
              <a:rPr lang="en-US" sz="2000" dirty="0" smtClean="0"/>
              <a:t> = </a:t>
            </a:r>
            <a:r>
              <a:rPr lang="en-US" sz="2000" dirty="0" err="1" smtClean="0"/>
              <a:t>offsetSign</a:t>
            </a:r>
            <a:r>
              <a:rPr lang="en-US" sz="2000" dirty="0" smtClean="0"/>
              <a:t>*</a:t>
            </a:r>
            <a:r>
              <a:rPr lang="en-US" sz="2000" dirty="0" err="1" smtClean="0"/>
              <a:t>sao_offset_abs</a:t>
            </a:r>
            <a:r>
              <a:rPr lang="en-US" sz="2000" dirty="0" smtClean="0"/>
              <a:t>&lt;&lt;(</a:t>
            </a:r>
            <a:r>
              <a:rPr lang="en-US" sz="2000" dirty="0" err="1" smtClean="0"/>
              <a:t>bitDepth</a:t>
            </a:r>
            <a:r>
              <a:rPr lang="en-US" sz="2000" dirty="0" smtClean="0"/>
              <a:t>−Min(bitDepth,10))</a:t>
            </a:r>
            <a:endParaRPr lang="en-US" sz="2000" dirty="0"/>
          </a:p>
        </p:txBody>
      </p:sp>
    </p:spTree>
    <p:extLst>
      <p:ext uri="{BB962C8B-B14F-4D97-AF65-F5344CB8AC3E}">
        <p14:creationId xmlns:p14="http://schemas.microsoft.com/office/powerpoint/2010/main" val="3149682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SAO Design</a:t>
            </a:r>
            <a:endParaRPr lang="en-US" dirty="0"/>
          </a:p>
        </p:txBody>
      </p:sp>
      <p:sp>
        <p:nvSpPr>
          <p:cNvPr id="3" name="Content Placeholder 2"/>
          <p:cNvSpPr>
            <a:spLocks noGrp="1"/>
          </p:cNvSpPr>
          <p:nvPr>
            <p:ph idx="1"/>
          </p:nvPr>
        </p:nvSpPr>
        <p:spPr/>
        <p:txBody>
          <a:bodyPr/>
          <a:lstStyle/>
          <a:p>
            <a:endParaRPr lang="en-US" sz="2600" dirty="0" smtClean="0"/>
          </a:p>
          <a:p>
            <a:r>
              <a:rPr lang="en-US" sz="2600" dirty="0" smtClean="0"/>
              <a:t>Offsets with lower magnitude are more frequently used</a:t>
            </a:r>
          </a:p>
          <a:p>
            <a:pPr lvl="1"/>
            <a:endParaRPr lang="en-US" dirty="0" smtClean="0"/>
          </a:p>
          <a:p>
            <a:r>
              <a:rPr lang="en-US" sz="2600" dirty="0" smtClean="0"/>
              <a:t>Offsets with larger magnitude are still necessary</a:t>
            </a:r>
          </a:p>
          <a:p>
            <a:pPr lvl="1"/>
            <a:r>
              <a:rPr lang="en-US" sz="2200" dirty="0" smtClean="0"/>
              <a:t>Coding efficiency drop when maximum offset value is reduced</a:t>
            </a:r>
            <a:endParaRPr lang="en-US" sz="2200" dirty="0" smtClean="0">
              <a:solidFill>
                <a:srgbClr val="C00000"/>
              </a:solidFill>
            </a:endParaRPr>
          </a:p>
          <a:p>
            <a:pPr lvl="1"/>
            <a:endParaRPr lang="en-US" dirty="0" smtClean="0"/>
          </a:p>
          <a:p>
            <a:r>
              <a:rPr lang="en-US" sz="2600" dirty="0" smtClean="0"/>
              <a:t>TU </a:t>
            </a:r>
            <a:r>
              <a:rPr lang="en-US" sz="2600" dirty="0"/>
              <a:t>with bypass coding is used to code offset</a:t>
            </a:r>
          </a:p>
          <a:p>
            <a:pPr lvl="1"/>
            <a:r>
              <a:rPr lang="en-US" sz="2200" dirty="0" smtClean="0"/>
              <a:t>Maximum </a:t>
            </a:r>
            <a:r>
              <a:rPr lang="en-US" sz="2200" dirty="0"/>
              <a:t>number of bins is </a:t>
            </a:r>
            <a:r>
              <a:rPr lang="en-US" sz="2200" dirty="0" smtClean="0"/>
              <a:t>31</a:t>
            </a:r>
            <a:endParaRPr lang="en-US" sz="2200" dirty="0"/>
          </a:p>
        </p:txBody>
      </p:sp>
    </p:spTree>
    <p:extLst>
      <p:ext uri="{BB962C8B-B14F-4D97-AF65-F5344CB8AC3E}">
        <p14:creationId xmlns:p14="http://schemas.microsoft.com/office/powerpoint/2010/main" val="4101966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a:t>
            </a:r>
            <a:endParaRPr lang="en-US" dirty="0"/>
          </a:p>
        </p:txBody>
      </p:sp>
      <p:sp>
        <p:nvSpPr>
          <p:cNvPr id="3" name="Content Placeholder 2"/>
          <p:cNvSpPr>
            <a:spLocks noGrp="1"/>
          </p:cNvSpPr>
          <p:nvPr>
            <p:ph idx="1"/>
          </p:nvPr>
        </p:nvSpPr>
        <p:spPr/>
        <p:txBody>
          <a:bodyPr/>
          <a:lstStyle/>
          <a:p>
            <a:pPr marL="0" indent="0">
              <a:buNone/>
            </a:pPr>
            <a:endParaRPr lang="en-US" sz="2600" dirty="0" smtClean="0"/>
          </a:p>
          <a:p>
            <a:r>
              <a:rPr lang="en-US" sz="2600" dirty="0" smtClean="0"/>
              <a:t>No change in the entropy coding part</a:t>
            </a:r>
          </a:p>
          <a:p>
            <a:pPr lvl="1"/>
            <a:r>
              <a:rPr lang="en-US" sz="2200" dirty="0" smtClean="0"/>
              <a:t>Maximum number of bins kept to 31 for SAO offset</a:t>
            </a:r>
          </a:p>
          <a:p>
            <a:endParaRPr lang="en-US" dirty="0" smtClean="0"/>
          </a:p>
          <a:p>
            <a:r>
              <a:rPr lang="en-US" sz="2600" dirty="0"/>
              <a:t> </a:t>
            </a:r>
            <a:r>
              <a:rPr lang="en-US" sz="2600" dirty="0" smtClean="0"/>
              <a:t>Decoded value is scaled according to bit-depth</a:t>
            </a:r>
          </a:p>
          <a:p>
            <a:pPr lvl="1"/>
            <a:r>
              <a:rPr lang="en-US" sz="2200" dirty="0"/>
              <a:t>M</a:t>
            </a:r>
            <a:r>
              <a:rPr lang="en-US" sz="2200" dirty="0" smtClean="0"/>
              <a:t>ore precise offset values with lower magnitude</a:t>
            </a:r>
          </a:p>
          <a:p>
            <a:pPr lvl="1"/>
            <a:r>
              <a:rPr lang="en-US" sz="2200" dirty="0" smtClean="0"/>
              <a:t>Allow large </a:t>
            </a:r>
            <a:r>
              <a:rPr lang="en-US" sz="2200" dirty="0"/>
              <a:t>offset values</a:t>
            </a:r>
            <a:endParaRPr lang="en-US" sz="2200" dirty="0" smtClean="0"/>
          </a:p>
        </p:txBody>
      </p:sp>
    </p:spTree>
    <p:extLst>
      <p:ext uri="{BB962C8B-B14F-4D97-AF65-F5344CB8AC3E}">
        <p14:creationId xmlns:p14="http://schemas.microsoft.com/office/powerpoint/2010/main" val="2122025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3450" y="2904763"/>
            <a:ext cx="4224401" cy="3419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Method 1</a:t>
            </a:r>
            <a:endParaRPr lang="en-US" dirty="0"/>
          </a:p>
        </p:txBody>
      </p:sp>
      <p:sp>
        <p:nvSpPr>
          <p:cNvPr id="3" name="Content Placeholder 2"/>
          <p:cNvSpPr>
            <a:spLocks noGrp="1"/>
          </p:cNvSpPr>
          <p:nvPr>
            <p:ph idx="1"/>
          </p:nvPr>
        </p:nvSpPr>
        <p:spPr/>
        <p:txBody>
          <a:bodyPr/>
          <a:lstStyle/>
          <a:p>
            <a:r>
              <a:rPr lang="en-US" sz="2400" dirty="0" smtClean="0"/>
              <a:t> No change for ( bit-depth &lt;= 10 || chroma )</a:t>
            </a:r>
          </a:p>
          <a:p>
            <a:r>
              <a:rPr lang="en-US" sz="2400" dirty="0" smtClean="0"/>
              <a:t> For luma, offset value is linearly scaled as</a:t>
            </a:r>
          </a:p>
        </p:txBody>
      </p:sp>
      <p:sp>
        <p:nvSpPr>
          <p:cNvPr id="4" name="Rectangle 3"/>
          <p:cNvSpPr/>
          <p:nvPr/>
        </p:nvSpPr>
        <p:spPr>
          <a:xfrm>
            <a:off x="990600" y="1885890"/>
            <a:ext cx="7772400" cy="369332"/>
          </a:xfrm>
          <a:prstGeom prst="rect">
            <a:avLst/>
          </a:prstGeom>
        </p:spPr>
        <p:txBody>
          <a:bodyPr wrap="square">
            <a:spAutoFit/>
          </a:bodyPr>
          <a:lstStyle/>
          <a:p>
            <a:pPr hangingPunct="0"/>
            <a:r>
              <a:rPr lang="en-US" dirty="0" err="1" smtClean="0"/>
              <a:t>SaoOffsetVal</a:t>
            </a:r>
            <a:r>
              <a:rPr lang="en-US" dirty="0" smtClean="0"/>
              <a:t> = </a:t>
            </a:r>
            <a:r>
              <a:rPr lang="en-US" dirty="0" err="1" smtClean="0"/>
              <a:t>offsetSign</a:t>
            </a:r>
            <a:r>
              <a:rPr lang="en-US" dirty="0"/>
              <a:t> * </a:t>
            </a:r>
            <a:r>
              <a:rPr lang="en-US" dirty="0" err="1" smtClean="0"/>
              <a:t>sao_offset_abs</a:t>
            </a:r>
            <a:r>
              <a:rPr lang="en-US" dirty="0"/>
              <a:t> </a:t>
            </a:r>
            <a:r>
              <a:rPr lang="en-US" dirty="0" smtClean="0"/>
              <a:t>&lt;&lt;</a:t>
            </a:r>
            <a:r>
              <a:rPr lang="en-US" dirty="0"/>
              <a:t> </a:t>
            </a:r>
            <a:r>
              <a:rPr lang="en-US" dirty="0" smtClean="0"/>
              <a:t>(</a:t>
            </a:r>
            <a:r>
              <a:rPr lang="en-US" dirty="0" err="1" smtClean="0"/>
              <a:t>bitDepth</a:t>
            </a:r>
            <a:r>
              <a:rPr lang="en-US" dirty="0" smtClean="0"/>
              <a:t> − 11)</a:t>
            </a:r>
            <a:endParaRPr lang="en-US" dirty="0"/>
          </a:p>
        </p:txBody>
      </p:sp>
      <p:cxnSp>
        <p:nvCxnSpPr>
          <p:cNvPr id="8" name="Straight Arrow Connector 7"/>
          <p:cNvCxnSpPr>
            <a:stCxn id="9" idx="4"/>
          </p:cNvCxnSpPr>
          <p:nvPr/>
        </p:nvCxnSpPr>
        <p:spPr bwMode="auto">
          <a:xfrm>
            <a:off x="2025335" y="4441833"/>
            <a:ext cx="870265" cy="1123942"/>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9" name="Rounded Rectangular Callout 8"/>
          <p:cNvSpPr/>
          <p:nvPr/>
        </p:nvSpPr>
        <p:spPr bwMode="auto">
          <a:xfrm>
            <a:off x="304800" y="3584575"/>
            <a:ext cx="1828800" cy="762000"/>
          </a:xfrm>
          <a:prstGeom prst="wedgeRoundRectCallout">
            <a:avLst>
              <a:gd name="adj1" fmla="val 44080"/>
              <a:gd name="adj2" fmla="val 62501"/>
              <a:gd name="adj3" fmla="val 16667"/>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Too coarse for small offsets</a:t>
            </a:r>
          </a:p>
        </p:txBody>
      </p:sp>
      <p:cxnSp>
        <p:nvCxnSpPr>
          <p:cNvPr id="11" name="Straight Arrow Connector 10"/>
          <p:cNvCxnSpPr/>
          <p:nvPr/>
        </p:nvCxnSpPr>
        <p:spPr bwMode="auto">
          <a:xfrm flipH="1" flipV="1">
            <a:off x="4953000" y="5184775"/>
            <a:ext cx="1295400" cy="3810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4" name="Rounded Rectangular Callout 13"/>
          <p:cNvSpPr/>
          <p:nvPr/>
        </p:nvSpPr>
        <p:spPr bwMode="auto">
          <a:xfrm>
            <a:off x="6858000" y="5105598"/>
            <a:ext cx="1993900" cy="784220"/>
          </a:xfrm>
          <a:prstGeom prst="wedgeRoundRectCallout">
            <a:avLst>
              <a:gd name="adj1" fmla="val -84867"/>
              <a:gd name="adj2" fmla="val 2977"/>
              <a:gd name="adj3" fmla="val 16667"/>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cs typeface="Arial" charset="0"/>
              </a:rPr>
              <a:t>Cannot</a:t>
            </a:r>
            <a:r>
              <a:rPr kumimoji="0" lang="en-US" sz="1800" b="0" i="0" u="none" strike="noStrike" cap="none" normalizeH="0" dirty="0" smtClean="0">
                <a:ln>
                  <a:noFill/>
                </a:ln>
                <a:solidFill>
                  <a:schemeClr val="tx1"/>
                </a:solidFill>
                <a:effectLst/>
                <a:latin typeface="Arial" charset="0"/>
                <a:cs typeface="Arial" charset="0"/>
              </a:rPr>
              <a:t> cover</a:t>
            </a:r>
            <a:r>
              <a:rPr kumimoji="0" lang="en-US" sz="1800" b="0" i="0" u="none" strike="noStrike" cap="none" normalizeH="0" baseline="0" dirty="0" smtClean="0">
                <a:ln>
                  <a:noFill/>
                </a:ln>
                <a:solidFill>
                  <a:schemeClr val="tx1"/>
                </a:solidFill>
                <a:effectLst/>
                <a:latin typeface="Arial" charset="0"/>
                <a:cs typeface="Arial" charset="0"/>
              </a:rPr>
              <a:t> large offsets</a:t>
            </a:r>
          </a:p>
        </p:txBody>
      </p:sp>
      <p:sp>
        <p:nvSpPr>
          <p:cNvPr id="17" name="TextBox 16"/>
          <p:cNvSpPr txBox="1"/>
          <p:nvPr/>
        </p:nvSpPr>
        <p:spPr>
          <a:xfrm>
            <a:off x="4953000" y="5938455"/>
            <a:ext cx="1214243" cy="276999"/>
          </a:xfrm>
          <a:prstGeom prst="rect">
            <a:avLst/>
          </a:prstGeom>
          <a:noFill/>
        </p:spPr>
        <p:txBody>
          <a:bodyPr wrap="none" rtlCol="0">
            <a:spAutoFit/>
          </a:bodyPr>
          <a:lstStyle/>
          <a:p>
            <a:r>
              <a:rPr lang="en-US" sz="1200" dirty="0" smtClean="0"/>
              <a:t>Decoded offset</a:t>
            </a:r>
            <a:endParaRPr lang="en-US" sz="1200" dirty="0"/>
          </a:p>
        </p:txBody>
      </p:sp>
      <p:sp>
        <p:nvSpPr>
          <p:cNvPr id="19" name="TextBox 18"/>
          <p:cNvSpPr txBox="1"/>
          <p:nvPr/>
        </p:nvSpPr>
        <p:spPr>
          <a:xfrm>
            <a:off x="990600" y="2819598"/>
            <a:ext cx="1216936" cy="307777"/>
          </a:xfrm>
          <a:prstGeom prst="rect">
            <a:avLst/>
          </a:prstGeom>
          <a:noFill/>
        </p:spPr>
        <p:txBody>
          <a:bodyPr wrap="none" rtlCol="0">
            <a:spAutoFit/>
          </a:bodyPr>
          <a:lstStyle/>
          <a:p>
            <a:r>
              <a:rPr lang="en-US" sz="1400" dirty="0" smtClean="0"/>
              <a:t>Scaled offset</a:t>
            </a:r>
            <a:endParaRPr lang="en-US" sz="1400" dirty="0"/>
          </a:p>
        </p:txBody>
      </p:sp>
    </p:spTree>
    <p:extLst>
      <p:ext uri="{BB962C8B-B14F-4D97-AF65-F5344CB8AC3E}">
        <p14:creationId xmlns:p14="http://schemas.microsoft.com/office/powerpoint/2010/main" val="23106784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lstStyle/>
          <a:p>
            <a:r>
              <a:rPr lang="en-US" sz="2400" dirty="0" smtClean="0"/>
              <a:t>Signaling offset scaling type and </a:t>
            </a:r>
            <a:r>
              <a:rPr lang="en-US" sz="2400" dirty="0"/>
              <a:t>factor </a:t>
            </a:r>
            <a:r>
              <a:rPr lang="en-US" sz="2400" dirty="0" smtClean="0"/>
              <a:t>separately for luma and </a:t>
            </a:r>
            <a:r>
              <a:rPr lang="en-US" sz="2400" dirty="0" err="1" smtClean="0"/>
              <a:t>chroma</a:t>
            </a:r>
            <a:endParaRPr lang="en-US" sz="2400" dirty="0" smtClean="0"/>
          </a:p>
          <a:p>
            <a:pPr lvl="1"/>
            <a:r>
              <a:rPr lang="en-US" sz="2200" dirty="0" smtClean="0"/>
              <a:t> Linear scaling</a:t>
            </a:r>
          </a:p>
          <a:p>
            <a:pPr lvl="1"/>
            <a:endParaRPr lang="en-US" sz="2200" dirty="0" smtClean="0"/>
          </a:p>
          <a:p>
            <a:pPr lvl="1"/>
            <a:endParaRPr lang="en-US" dirty="0"/>
          </a:p>
          <a:p>
            <a:pPr lvl="1"/>
            <a:r>
              <a:rPr lang="en-US" sz="2200" dirty="0" smtClean="0"/>
              <a:t>Non-linear scaling</a:t>
            </a:r>
          </a:p>
        </p:txBody>
      </p:sp>
      <p:sp>
        <p:nvSpPr>
          <p:cNvPr id="4" name="Rectangle 3"/>
          <p:cNvSpPr/>
          <p:nvPr/>
        </p:nvSpPr>
        <p:spPr>
          <a:xfrm>
            <a:off x="1143000" y="2209800"/>
            <a:ext cx="7772400" cy="400110"/>
          </a:xfrm>
          <a:prstGeom prst="rect">
            <a:avLst/>
          </a:prstGeom>
        </p:spPr>
        <p:txBody>
          <a:bodyPr wrap="square">
            <a:spAutoFit/>
          </a:bodyPr>
          <a:lstStyle/>
          <a:p>
            <a:pPr hangingPunct="0"/>
            <a:r>
              <a:rPr lang="en-US" sz="2000" dirty="0" err="1" smtClean="0"/>
              <a:t>SaoOffsetVal</a:t>
            </a:r>
            <a:r>
              <a:rPr lang="en-US" sz="2000" dirty="0" smtClean="0"/>
              <a:t> = </a:t>
            </a:r>
            <a:r>
              <a:rPr lang="en-US" sz="2000" dirty="0" err="1" smtClean="0"/>
              <a:t>offsetSign</a:t>
            </a:r>
            <a:r>
              <a:rPr lang="en-US" sz="2000" dirty="0"/>
              <a:t> * </a:t>
            </a:r>
            <a:r>
              <a:rPr lang="en-US" sz="2000" dirty="0" err="1" smtClean="0"/>
              <a:t>sao_offset_abs</a:t>
            </a:r>
            <a:r>
              <a:rPr lang="en-US" sz="2000" dirty="0"/>
              <a:t> </a:t>
            </a:r>
            <a:r>
              <a:rPr lang="en-US" sz="2000" dirty="0" smtClean="0"/>
              <a:t>&lt;&lt;</a:t>
            </a:r>
            <a:r>
              <a:rPr lang="en-US" sz="2000" dirty="0"/>
              <a:t> </a:t>
            </a:r>
            <a:r>
              <a:rPr lang="en-US" sz="2000" b="1" dirty="0" err="1" smtClean="0"/>
              <a:t>scale_factor</a:t>
            </a:r>
            <a:endParaRPr lang="en-US" sz="2000" b="1" dirty="0"/>
          </a:p>
        </p:txBody>
      </p:sp>
      <p:sp>
        <p:nvSpPr>
          <p:cNvPr id="5" name="Rectangle 4"/>
          <p:cNvSpPr/>
          <p:nvPr/>
        </p:nvSpPr>
        <p:spPr>
          <a:xfrm>
            <a:off x="1244600" y="3547408"/>
            <a:ext cx="6299200" cy="1938992"/>
          </a:xfrm>
          <a:prstGeom prst="rect">
            <a:avLst/>
          </a:prstGeom>
        </p:spPr>
        <p:txBody>
          <a:bodyPr wrap="square">
            <a:spAutoFit/>
          </a:bodyPr>
          <a:lstStyle/>
          <a:p>
            <a:pPr hangingPunct="0">
              <a:lnSpc>
                <a:spcPct val="150000"/>
              </a:lnSpc>
            </a:pPr>
            <a:r>
              <a:rPr lang="en-US" sz="2000" dirty="0" err="1"/>
              <a:t>SaoOffsetVal</a:t>
            </a:r>
            <a:r>
              <a:rPr lang="en-US" sz="2000" dirty="0"/>
              <a:t> = 0</a:t>
            </a:r>
          </a:p>
          <a:p>
            <a:pPr hangingPunct="0">
              <a:lnSpc>
                <a:spcPct val="150000"/>
              </a:lnSpc>
            </a:pPr>
            <a:r>
              <a:rPr lang="en-US" sz="2000" dirty="0"/>
              <a:t>for( </a:t>
            </a:r>
            <a:r>
              <a:rPr lang="en-US" sz="2000" dirty="0" err="1"/>
              <a:t>i</a:t>
            </a:r>
            <a:r>
              <a:rPr lang="en-US" sz="2000" dirty="0"/>
              <a:t> = 0; </a:t>
            </a:r>
            <a:r>
              <a:rPr lang="en-US" sz="2000" dirty="0" err="1"/>
              <a:t>i</a:t>
            </a:r>
            <a:r>
              <a:rPr lang="en-US" sz="2000" dirty="0"/>
              <a:t> &lt; </a:t>
            </a:r>
            <a:r>
              <a:rPr lang="en-US" sz="2000" dirty="0" err="1"/>
              <a:t>sao_offset_abs</a:t>
            </a:r>
            <a:r>
              <a:rPr lang="en-US" sz="2000" dirty="0"/>
              <a:t>; </a:t>
            </a:r>
            <a:r>
              <a:rPr lang="en-US" sz="2000" dirty="0" err="1"/>
              <a:t>i</a:t>
            </a:r>
            <a:r>
              <a:rPr lang="en-US" sz="2000" dirty="0"/>
              <a:t>++ </a:t>
            </a:r>
            <a:r>
              <a:rPr lang="en-US" sz="2000" dirty="0" smtClean="0"/>
              <a:t>)</a:t>
            </a:r>
            <a:endParaRPr lang="en-US" sz="2000" dirty="0"/>
          </a:p>
          <a:p>
            <a:pPr hangingPunct="0">
              <a:lnSpc>
                <a:spcPct val="150000"/>
              </a:lnSpc>
            </a:pPr>
            <a:r>
              <a:rPr lang="en-US" sz="2000" dirty="0" smtClean="0"/>
              <a:t>    </a:t>
            </a:r>
            <a:r>
              <a:rPr lang="en-US" sz="2000" dirty="0" err="1" smtClean="0"/>
              <a:t>SaoOffsetVal</a:t>
            </a:r>
            <a:r>
              <a:rPr lang="en-US" sz="2000" dirty="0" smtClean="0"/>
              <a:t> </a:t>
            </a:r>
            <a:r>
              <a:rPr lang="en-US" sz="2000" dirty="0"/>
              <a:t>+= 1 &lt;&lt; ( (</a:t>
            </a:r>
            <a:r>
              <a:rPr lang="en-US" sz="2000" dirty="0" err="1"/>
              <a:t>i</a:t>
            </a:r>
            <a:r>
              <a:rPr lang="en-US" sz="2000" dirty="0"/>
              <a:t>&gt;&gt;3) + </a:t>
            </a:r>
            <a:r>
              <a:rPr lang="en-US" sz="2000" b="1" dirty="0" err="1"/>
              <a:t>scale_factor</a:t>
            </a:r>
            <a:r>
              <a:rPr lang="en-US" sz="2000" dirty="0"/>
              <a:t> </a:t>
            </a:r>
            <a:r>
              <a:rPr lang="en-US" sz="2000" dirty="0" smtClean="0"/>
              <a:t>)</a:t>
            </a:r>
            <a:endParaRPr lang="en-US" sz="2000" dirty="0"/>
          </a:p>
          <a:p>
            <a:pPr hangingPunct="0">
              <a:lnSpc>
                <a:spcPct val="150000"/>
              </a:lnSpc>
            </a:pPr>
            <a:r>
              <a:rPr lang="en-US" sz="2000" dirty="0" err="1"/>
              <a:t>SaoOffsetVal</a:t>
            </a:r>
            <a:r>
              <a:rPr lang="en-US" sz="2000" dirty="0"/>
              <a:t> = </a:t>
            </a:r>
            <a:r>
              <a:rPr lang="en-US" sz="2000" dirty="0" err="1"/>
              <a:t>offsetSign</a:t>
            </a:r>
            <a:r>
              <a:rPr lang="en-US" sz="2000" dirty="0"/>
              <a:t> * </a:t>
            </a:r>
            <a:r>
              <a:rPr lang="en-US" sz="2000" dirty="0" err="1"/>
              <a:t>SaoOffsetVal</a:t>
            </a:r>
            <a:endParaRPr lang="en-US" sz="2000" dirty="0"/>
          </a:p>
        </p:txBody>
      </p:sp>
    </p:spTree>
    <p:extLst>
      <p:ext uri="{BB962C8B-B14F-4D97-AF65-F5344CB8AC3E}">
        <p14:creationId xmlns:p14="http://schemas.microsoft.com/office/powerpoint/2010/main" val="3590030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2</a:t>
            </a:r>
            <a:endParaRPr lang="en-US" dirty="0"/>
          </a:p>
        </p:txBody>
      </p:sp>
      <p:sp>
        <p:nvSpPr>
          <p:cNvPr id="3" name="Content Placeholder 2"/>
          <p:cNvSpPr>
            <a:spLocks noGrp="1"/>
          </p:cNvSpPr>
          <p:nvPr>
            <p:ph idx="1"/>
          </p:nvPr>
        </p:nvSpPr>
        <p:spPr/>
        <p:txBody>
          <a:bodyPr/>
          <a:lstStyle/>
          <a:p>
            <a:pPr marL="0" indent="0">
              <a:buNone/>
            </a:pPr>
            <a:endParaRPr lang="en-US" sz="1000" dirty="0" smtClean="0"/>
          </a:p>
          <a:p>
            <a:r>
              <a:rPr lang="en-US" sz="2400" dirty="0" smtClean="0"/>
              <a:t>Linear </a:t>
            </a:r>
            <a:r>
              <a:rPr lang="en-US" sz="2400" dirty="0" smtClean="0"/>
              <a:t>and non-linear offset scaling</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979510"/>
            <a:ext cx="6553200" cy="4327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5715000" y="5826244"/>
            <a:ext cx="1623008" cy="276999"/>
          </a:xfrm>
          <a:prstGeom prst="rect">
            <a:avLst/>
          </a:prstGeom>
          <a:noFill/>
        </p:spPr>
        <p:txBody>
          <a:bodyPr wrap="none" rtlCol="0">
            <a:spAutoFit/>
          </a:bodyPr>
          <a:lstStyle/>
          <a:p>
            <a:r>
              <a:rPr lang="en-US" sz="1200" dirty="0" smtClean="0"/>
              <a:t>Decoded offset value</a:t>
            </a:r>
            <a:endParaRPr lang="en-US" sz="1200" dirty="0"/>
          </a:p>
        </p:txBody>
      </p:sp>
      <p:sp>
        <p:nvSpPr>
          <p:cNvPr id="10" name="TextBox 9"/>
          <p:cNvSpPr txBox="1"/>
          <p:nvPr/>
        </p:nvSpPr>
        <p:spPr>
          <a:xfrm>
            <a:off x="77919" y="2133600"/>
            <a:ext cx="1478738" cy="276999"/>
          </a:xfrm>
          <a:prstGeom prst="rect">
            <a:avLst/>
          </a:prstGeom>
          <a:noFill/>
        </p:spPr>
        <p:txBody>
          <a:bodyPr wrap="none" rtlCol="0">
            <a:spAutoFit/>
          </a:bodyPr>
          <a:lstStyle/>
          <a:p>
            <a:r>
              <a:rPr lang="en-US" sz="1200" dirty="0" smtClean="0"/>
              <a:t>Scaled offset value</a:t>
            </a:r>
            <a:endParaRPr lang="en-US" sz="1200" dirty="0"/>
          </a:p>
        </p:txBody>
      </p:sp>
    </p:spTree>
    <p:extLst>
      <p:ext uri="{BB962C8B-B14F-4D97-AF65-F5344CB8AC3E}">
        <p14:creationId xmlns:p14="http://schemas.microsoft.com/office/powerpoint/2010/main" val="35277739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for Main-Tier</a:t>
            </a:r>
            <a:endParaRPr lang="en-US" dirty="0"/>
          </a:p>
        </p:txBody>
      </p:sp>
      <p:sp>
        <p:nvSpPr>
          <p:cNvPr id="3" name="Content Placeholder 2"/>
          <p:cNvSpPr>
            <a:spLocks noGrp="1"/>
          </p:cNvSpPr>
          <p:nvPr>
            <p:ph idx="1"/>
          </p:nvPr>
        </p:nvSpPr>
        <p:spPr/>
        <p:txBody>
          <a:bodyPr/>
          <a:lstStyle/>
          <a:p>
            <a:r>
              <a:rPr lang="en-US" sz="2400" dirty="0" smtClean="0"/>
              <a:t> Method 1</a:t>
            </a:r>
          </a:p>
          <a:p>
            <a:endParaRPr lang="en-US" sz="800" dirty="0" smtClean="0"/>
          </a:p>
          <a:p>
            <a:endParaRPr lang="en-US" dirty="0"/>
          </a:p>
          <a:p>
            <a:endParaRPr lang="en-US" dirty="0" smtClean="0"/>
          </a:p>
          <a:p>
            <a:endParaRPr lang="en-US" dirty="0" smtClean="0"/>
          </a:p>
          <a:p>
            <a:endParaRPr lang="en-US" dirty="0"/>
          </a:p>
          <a:p>
            <a:r>
              <a:rPr lang="en-US" sz="2400" dirty="0" smtClean="0"/>
              <a:t>Method 2 (non-linear with scale factor 2 for luma)</a:t>
            </a:r>
            <a:endParaRPr lang="en-US" sz="2400" dirty="0"/>
          </a:p>
        </p:txBody>
      </p:sp>
      <p:graphicFrame>
        <p:nvGraphicFramePr>
          <p:cNvPr id="8" name="Table 7"/>
          <p:cNvGraphicFramePr>
            <a:graphicFrameLocks noGrp="1"/>
          </p:cNvGraphicFramePr>
          <p:nvPr>
            <p:extLst>
              <p:ext uri="{D42A27DB-BD31-4B8C-83A1-F6EECF244321}">
                <p14:modId xmlns:p14="http://schemas.microsoft.com/office/powerpoint/2010/main" val="2712692769"/>
              </p:ext>
            </p:extLst>
          </p:nvPr>
        </p:nvGraphicFramePr>
        <p:xfrm>
          <a:off x="533397" y="1600200"/>
          <a:ext cx="7848603" cy="1905000"/>
        </p:xfrm>
        <a:graphic>
          <a:graphicData uri="http://schemas.openxmlformats.org/drawingml/2006/table">
            <a:tbl>
              <a:tblPr firstRow="1" bandRow="1">
                <a:tableStyleId>{5C22544A-7EE6-4342-B048-85BDC9FD1C3A}</a:tableStyleId>
              </a:tblPr>
              <a:tblGrid>
                <a:gridCol w="1121229"/>
                <a:gridCol w="1121229"/>
                <a:gridCol w="1121229"/>
                <a:gridCol w="1121229"/>
                <a:gridCol w="1121229"/>
                <a:gridCol w="1121229"/>
                <a:gridCol w="1121229"/>
              </a:tblGrid>
              <a:tr h="381000">
                <a:tc>
                  <a:txBody>
                    <a:bodyPr/>
                    <a:lstStyle/>
                    <a:p>
                      <a:pPr algn="ctr"/>
                      <a:endParaRPr lang="en-US" dirty="0"/>
                    </a:p>
                  </a:txBody>
                  <a:tcPr/>
                </a:tc>
                <a:tc gridSpan="3">
                  <a:txBody>
                    <a:bodyPr/>
                    <a:lstStyle/>
                    <a:p>
                      <a:pPr algn="ctr"/>
                      <a:r>
                        <a:rPr lang="en-US" dirty="0" smtClean="0"/>
                        <a:t>IBDI 2</a:t>
                      </a:r>
                      <a:endParaRPr lang="en-US" dirty="0"/>
                    </a:p>
                  </a:txBody>
                  <a:tcPr/>
                </a:tc>
                <a:tc hMerge="1">
                  <a:txBody>
                    <a:bodyPr/>
                    <a:lstStyle/>
                    <a:p>
                      <a:endParaRPr lang="en-US" dirty="0"/>
                    </a:p>
                  </a:txBody>
                  <a:tcPr/>
                </a:tc>
                <a:tc hMerge="1">
                  <a:txBody>
                    <a:bodyPr/>
                    <a:lstStyle/>
                    <a:p>
                      <a:endParaRPr lang="en-US" dirty="0"/>
                    </a:p>
                  </a:txBody>
                  <a:tcPr/>
                </a:tc>
                <a:tc gridSpan="3">
                  <a:txBody>
                    <a:bodyPr/>
                    <a:lstStyle/>
                    <a:p>
                      <a:pPr algn="ctr"/>
                      <a:r>
                        <a:rPr lang="en-US" dirty="0" smtClean="0"/>
                        <a:t>IBDI 4</a:t>
                      </a:r>
                      <a:endParaRPr lang="en-US" dirty="0"/>
                    </a:p>
                  </a:txBody>
                  <a:tcPr/>
                </a:tc>
                <a:tc hMerge="1">
                  <a:txBody>
                    <a:bodyPr/>
                    <a:lstStyle/>
                    <a:p>
                      <a:endParaRPr lang="en-US" dirty="0"/>
                    </a:p>
                  </a:txBody>
                  <a:tcPr/>
                </a:tc>
                <a:tc hMerge="1">
                  <a:txBody>
                    <a:bodyPr/>
                    <a:lstStyle/>
                    <a:p>
                      <a:endParaRPr lang="en-US" dirty="0"/>
                    </a:p>
                  </a:txBody>
                  <a:tcPr/>
                </a:tc>
              </a:tr>
              <a:tr h="381000">
                <a:tc>
                  <a:txBody>
                    <a:bodyPr/>
                    <a:lstStyle/>
                    <a:p>
                      <a:pPr algn="ctr"/>
                      <a:endParaRPr lang="en-US" dirty="0"/>
                    </a:p>
                  </a:txBody>
                  <a:tcPr/>
                </a:tc>
                <a:tc>
                  <a:txBody>
                    <a:bodyPr/>
                    <a:lstStyle/>
                    <a:p>
                      <a:pPr algn="ctr"/>
                      <a:r>
                        <a:rPr lang="en-US" dirty="0" smtClean="0"/>
                        <a:t>Y</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c>
                  <a:txBody>
                    <a:bodyPr/>
                    <a:lstStyle/>
                    <a:p>
                      <a:pPr algn="ctr"/>
                      <a:r>
                        <a:rPr lang="en-US" dirty="0" smtClean="0"/>
                        <a:t>Y</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r>
              <a:tr h="381000">
                <a:tc>
                  <a:txBody>
                    <a:bodyPr/>
                    <a:lstStyle/>
                    <a:p>
                      <a:pPr algn="ctr"/>
                      <a:r>
                        <a:rPr lang="en-US" dirty="0" smtClean="0"/>
                        <a:t>AI</a:t>
                      </a:r>
                      <a:endParaRPr lang="en-US" dirty="0"/>
                    </a:p>
                  </a:txBody>
                  <a:tcPr/>
                </a:tc>
                <a:tc>
                  <a:txBody>
                    <a:bodyPr/>
                    <a:lstStyle/>
                    <a:p>
                      <a:pPr algn="ctr"/>
                      <a:r>
                        <a:rPr lang="en-US" dirty="0" smtClean="0"/>
                        <a:t>-0.2</a:t>
                      </a:r>
                      <a:endParaRPr lang="en-US" dirty="0"/>
                    </a:p>
                  </a:txBody>
                  <a:tcPr/>
                </a:tc>
                <a:tc>
                  <a:txBody>
                    <a:bodyPr/>
                    <a:lstStyle/>
                    <a:p>
                      <a:pPr algn="ctr"/>
                      <a:r>
                        <a:rPr lang="en-US" dirty="0" smtClean="0"/>
                        <a:t>-0.2</a:t>
                      </a:r>
                      <a:endParaRPr lang="en-US" dirty="0"/>
                    </a:p>
                  </a:txBody>
                  <a:tcPr/>
                </a:tc>
                <a:tc>
                  <a:txBody>
                    <a:bodyPr/>
                    <a:lstStyle/>
                    <a:p>
                      <a:pPr algn="ctr"/>
                      <a:r>
                        <a:rPr lang="en-US" dirty="0" smtClean="0"/>
                        <a:t>-0.2</a:t>
                      </a:r>
                      <a:endParaRPr lang="en-US" dirty="0"/>
                    </a:p>
                  </a:txBody>
                  <a:tcPr/>
                </a:tc>
                <a:tc>
                  <a:txBody>
                    <a:bodyPr/>
                    <a:lstStyle/>
                    <a:p>
                      <a:pPr algn="ctr"/>
                      <a:r>
                        <a:rPr lang="en-US" dirty="0" smtClean="0"/>
                        <a:t>-0.3</a:t>
                      </a:r>
                      <a:endParaRPr lang="en-US" dirty="0"/>
                    </a:p>
                  </a:txBody>
                  <a:tcPr/>
                </a:tc>
                <a:tc>
                  <a:txBody>
                    <a:bodyPr/>
                    <a:lstStyle/>
                    <a:p>
                      <a:pPr algn="ctr"/>
                      <a:r>
                        <a:rPr lang="en-US" dirty="0" smtClean="0"/>
                        <a:t>-0.3</a:t>
                      </a:r>
                      <a:endParaRPr lang="en-US" dirty="0"/>
                    </a:p>
                  </a:txBody>
                  <a:tcPr/>
                </a:tc>
                <a:tc>
                  <a:txBody>
                    <a:bodyPr/>
                    <a:lstStyle/>
                    <a:p>
                      <a:pPr algn="ctr"/>
                      <a:r>
                        <a:rPr lang="en-US" dirty="0" smtClean="0"/>
                        <a:t>-0.4</a:t>
                      </a:r>
                      <a:endParaRPr lang="en-US" dirty="0"/>
                    </a:p>
                  </a:txBody>
                  <a:tcPr/>
                </a:tc>
              </a:tr>
              <a:tr h="381000">
                <a:tc>
                  <a:txBody>
                    <a:bodyPr/>
                    <a:lstStyle/>
                    <a:p>
                      <a:pPr algn="ctr"/>
                      <a:r>
                        <a:rPr lang="en-US" dirty="0" smtClean="0"/>
                        <a:t>RA</a:t>
                      </a:r>
                      <a:endParaRPr lang="en-US" dirty="0"/>
                    </a:p>
                  </a:txBody>
                  <a:tcPr/>
                </a:tc>
                <a:tc>
                  <a:txBody>
                    <a:bodyPr/>
                    <a:lstStyle/>
                    <a:p>
                      <a:pPr algn="ctr"/>
                      <a:r>
                        <a:rPr lang="en-US" dirty="0" smtClean="0"/>
                        <a:t>-0.5</a:t>
                      </a:r>
                      <a:endParaRPr lang="en-US" dirty="0"/>
                    </a:p>
                  </a:txBody>
                  <a:tcPr/>
                </a:tc>
                <a:tc>
                  <a:txBody>
                    <a:bodyPr/>
                    <a:lstStyle/>
                    <a:p>
                      <a:pPr algn="ctr"/>
                      <a:r>
                        <a:rPr lang="en-US" dirty="0" smtClean="0"/>
                        <a:t>-0.1</a:t>
                      </a:r>
                      <a:endParaRPr lang="en-US" dirty="0"/>
                    </a:p>
                  </a:txBody>
                  <a:tcPr/>
                </a:tc>
                <a:tc>
                  <a:txBody>
                    <a:bodyPr/>
                    <a:lstStyle/>
                    <a:p>
                      <a:pPr algn="ctr"/>
                      <a:r>
                        <a:rPr lang="en-US" dirty="0" smtClean="0"/>
                        <a:t>-0.2</a:t>
                      </a:r>
                      <a:endParaRPr lang="en-US" dirty="0"/>
                    </a:p>
                  </a:txBody>
                  <a:tcPr/>
                </a:tc>
                <a:tc>
                  <a:txBody>
                    <a:bodyPr/>
                    <a:lstStyle/>
                    <a:p>
                      <a:pPr algn="ctr"/>
                      <a:r>
                        <a:rPr lang="en-US" dirty="0" smtClean="0"/>
                        <a:t>-0.5</a:t>
                      </a:r>
                      <a:endParaRPr lang="en-US" dirty="0"/>
                    </a:p>
                  </a:txBody>
                  <a:tcPr/>
                </a:tc>
                <a:tc>
                  <a:txBody>
                    <a:bodyPr/>
                    <a:lstStyle/>
                    <a:p>
                      <a:pPr algn="ctr"/>
                      <a:r>
                        <a:rPr lang="en-US" dirty="0" smtClean="0"/>
                        <a:t>-0.3</a:t>
                      </a:r>
                      <a:endParaRPr lang="en-US" dirty="0"/>
                    </a:p>
                  </a:txBody>
                  <a:tcPr/>
                </a:tc>
                <a:tc>
                  <a:txBody>
                    <a:bodyPr/>
                    <a:lstStyle/>
                    <a:p>
                      <a:pPr algn="ctr"/>
                      <a:r>
                        <a:rPr lang="en-US" dirty="0" smtClean="0"/>
                        <a:t>-0.3</a:t>
                      </a:r>
                      <a:endParaRPr lang="en-US" dirty="0"/>
                    </a:p>
                  </a:txBody>
                  <a:tcPr/>
                </a:tc>
              </a:tr>
              <a:tr h="381000">
                <a:tc>
                  <a:txBody>
                    <a:bodyPr/>
                    <a:lstStyle/>
                    <a:p>
                      <a:pPr algn="ctr"/>
                      <a:r>
                        <a:rPr lang="en-US" dirty="0" smtClean="0"/>
                        <a:t>LB</a:t>
                      </a:r>
                      <a:endParaRPr lang="en-US" dirty="0"/>
                    </a:p>
                  </a:txBody>
                  <a:tcPr/>
                </a:tc>
                <a:tc>
                  <a:txBody>
                    <a:bodyPr/>
                    <a:lstStyle/>
                    <a:p>
                      <a:pPr algn="ctr"/>
                      <a:r>
                        <a:rPr lang="en-US" dirty="0" smtClean="0"/>
                        <a:t>-0.6</a:t>
                      </a:r>
                      <a:endParaRPr lang="en-US" dirty="0"/>
                    </a:p>
                  </a:txBody>
                  <a:tcPr/>
                </a:tc>
                <a:tc>
                  <a:txBody>
                    <a:bodyPr/>
                    <a:lstStyle/>
                    <a:p>
                      <a:pPr algn="ctr"/>
                      <a:r>
                        <a:rPr lang="en-US" dirty="0" smtClean="0"/>
                        <a:t>-0.6</a:t>
                      </a:r>
                      <a:endParaRPr lang="en-US" dirty="0"/>
                    </a:p>
                  </a:txBody>
                  <a:tcPr/>
                </a:tc>
                <a:tc>
                  <a:txBody>
                    <a:bodyPr/>
                    <a:lstStyle/>
                    <a:p>
                      <a:pPr algn="ctr"/>
                      <a:r>
                        <a:rPr lang="en-US" dirty="0" smtClean="0"/>
                        <a:t>-0.6</a:t>
                      </a:r>
                      <a:endParaRPr lang="en-US" dirty="0"/>
                    </a:p>
                  </a:txBody>
                  <a:tcPr/>
                </a:tc>
                <a:tc>
                  <a:txBody>
                    <a:bodyPr/>
                    <a:lstStyle/>
                    <a:p>
                      <a:pPr algn="ctr"/>
                      <a:r>
                        <a:rPr lang="en-US" dirty="0" smtClean="0"/>
                        <a:t>-0.7</a:t>
                      </a:r>
                      <a:endParaRPr lang="en-US" dirty="0"/>
                    </a:p>
                  </a:txBody>
                  <a:tcPr/>
                </a:tc>
                <a:tc>
                  <a:txBody>
                    <a:bodyPr/>
                    <a:lstStyle/>
                    <a:p>
                      <a:pPr algn="ctr"/>
                      <a:r>
                        <a:rPr lang="en-US" dirty="0" smtClean="0"/>
                        <a:t>-0.8</a:t>
                      </a:r>
                      <a:endParaRPr lang="en-US" dirty="0"/>
                    </a:p>
                  </a:txBody>
                  <a:tcPr/>
                </a:tc>
                <a:tc>
                  <a:txBody>
                    <a:bodyPr/>
                    <a:lstStyle/>
                    <a:p>
                      <a:pPr algn="ctr"/>
                      <a:r>
                        <a:rPr lang="en-US" dirty="0" smtClean="0"/>
                        <a:t>-0.7</a:t>
                      </a:r>
                      <a:endParaRPr lang="en-US" dirty="0"/>
                    </a:p>
                  </a:txBody>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2784401065"/>
              </p:ext>
            </p:extLst>
          </p:nvPr>
        </p:nvGraphicFramePr>
        <p:xfrm>
          <a:off x="533400" y="4343400"/>
          <a:ext cx="7924798" cy="1905000"/>
        </p:xfrm>
        <a:graphic>
          <a:graphicData uri="http://schemas.openxmlformats.org/drawingml/2006/table">
            <a:tbl>
              <a:tblPr firstRow="1" bandRow="1">
                <a:tableStyleId>{5C22544A-7EE6-4342-B048-85BDC9FD1C3A}</a:tableStyleId>
              </a:tblPr>
              <a:tblGrid>
                <a:gridCol w="1132114"/>
                <a:gridCol w="1132114"/>
                <a:gridCol w="1132114"/>
                <a:gridCol w="1132114"/>
                <a:gridCol w="1132114"/>
                <a:gridCol w="1132114"/>
                <a:gridCol w="1132114"/>
              </a:tblGrid>
              <a:tr h="381000">
                <a:tc>
                  <a:txBody>
                    <a:bodyPr/>
                    <a:lstStyle/>
                    <a:p>
                      <a:pPr algn="ctr"/>
                      <a:endParaRPr lang="en-US" dirty="0"/>
                    </a:p>
                  </a:txBody>
                  <a:tcPr/>
                </a:tc>
                <a:tc gridSpan="3">
                  <a:txBody>
                    <a:bodyPr/>
                    <a:lstStyle/>
                    <a:p>
                      <a:pPr algn="ctr"/>
                      <a:r>
                        <a:rPr lang="en-US" dirty="0" smtClean="0"/>
                        <a:t>IBDI 2</a:t>
                      </a:r>
                      <a:endParaRPr lang="en-US" dirty="0"/>
                    </a:p>
                  </a:txBody>
                  <a:tcPr/>
                </a:tc>
                <a:tc hMerge="1">
                  <a:txBody>
                    <a:bodyPr/>
                    <a:lstStyle/>
                    <a:p>
                      <a:endParaRPr lang="en-US" dirty="0"/>
                    </a:p>
                  </a:txBody>
                  <a:tcPr/>
                </a:tc>
                <a:tc hMerge="1">
                  <a:txBody>
                    <a:bodyPr/>
                    <a:lstStyle/>
                    <a:p>
                      <a:endParaRPr lang="en-US" dirty="0"/>
                    </a:p>
                  </a:txBody>
                  <a:tcPr/>
                </a:tc>
                <a:tc gridSpan="3">
                  <a:txBody>
                    <a:bodyPr/>
                    <a:lstStyle/>
                    <a:p>
                      <a:pPr algn="ctr"/>
                      <a:r>
                        <a:rPr lang="en-US" dirty="0" smtClean="0"/>
                        <a:t>IBDI 4</a:t>
                      </a:r>
                      <a:endParaRPr lang="en-US" dirty="0"/>
                    </a:p>
                  </a:txBody>
                  <a:tcPr/>
                </a:tc>
                <a:tc hMerge="1">
                  <a:txBody>
                    <a:bodyPr/>
                    <a:lstStyle/>
                    <a:p>
                      <a:endParaRPr lang="en-US" dirty="0"/>
                    </a:p>
                  </a:txBody>
                  <a:tcPr/>
                </a:tc>
                <a:tc hMerge="1">
                  <a:txBody>
                    <a:bodyPr/>
                    <a:lstStyle/>
                    <a:p>
                      <a:endParaRPr lang="en-US" dirty="0"/>
                    </a:p>
                  </a:txBody>
                  <a:tcPr/>
                </a:tc>
              </a:tr>
              <a:tr h="381000">
                <a:tc>
                  <a:txBody>
                    <a:bodyPr/>
                    <a:lstStyle/>
                    <a:p>
                      <a:pPr algn="ctr"/>
                      <a:endParaRPr lang="en-US" dirty="0"/>
                    </a:p>
                  </a:txBody>
                  <a:tcPr/>
                </a:tc>
                <a:tc>
                  <a:txBody>
                    <a:bodyPr/>
                    <a:lstStyle/>
                    <a:p>
                      <a:pPr algn="ctr"/>
                      <a:r>
                        <a:rPr lang="en-US" dirty="0" smtClean="0"/>
                        <a:t>Y</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c>
                  <a:txBody>
                    <a:bodyPr/>
                    <a:lstStyle/>
                    <a:p>
                      <a:pPr algn="ctr"/>
                      <a:r>
                        <a:rPr lang="en-US" dirty="0" smtClean="0"/>
                        <a:t>Y</a:t>
                      </a:r>
                      <a:endParaRPr lang="en-US" dirty="0"/>
                    </a:p>
                  </a:txBody>
                  <a:tcPr/>
                </a:tc>
                <a:tc>
                  <a:txBody>
                    <a:bodyPr/>
                    <a:lstStyle/>
                    <a:p>
                      <a:pPr algn="ctr"/>
                      <a:r>
                        <a:rPr lang="en-US" dirty="0" smtClean="0"/>
                        <a:t>U</a:t>
                      </a:r>
                      <a:endParaRPr lang="en-US" dirty="0"/>
                    </a:p>
                  </a:txBody>
                  <a:tcPr/>
                </a:tc>
                <a:tc>
                  <a:txBody>
                    <a:bodyPr/>
                    <a:lstStyle/>
                    <a:p>
                      <a:pPr algn="ctr"/>
                      <a:r>
                        <a:rPr lang="en-US" dirty="0" smtClean="0"/>
                        <a:t>V</a:t>
                      </a:r>
                      <a:endParaRPr lang="en-US" dirty="0"/>
                    </a:p>
                  </a:txBody>
                  <a:tcPr/>
                </a:tc>
              </a:tr>
              <a:tr h="381000">
                <a:tc>
                  <a:txBody>
                    <a:bodyPr/>
                    <a:lstStyle/>
                    <a:p>
                      <a:pPr algn="ctr"/>
                      <a:r>
                        <a:rPr lang="en-US" dirty="0" smtClean="0"/>
                        <a:t>AI</a:t>
                      </a:r>
                      <a:endParaRPr lang="en-US" dirty="0"/>
                    </a:p>
                  </a:txBody>
                  <a:tcPr/>
                </a:tc>
                <a:tc>
                  <a:txBody>
                    <a:bodyPr/>
                    <a:lstStyle/>
                    <a:p>
                      <a:pPr algn="ctr"/>
                      <a:r>
                        <a:rPr lang="en-US" dirty="0" smtClean="0"/>
                        <a:t>-0.2</a:t>
                      </a:r>
                      <a:endParaRPr lang="en-US" dirty="0"/>
                    </a:p>
                  </a:txBody>
                  <a:tcPr/>
                </a:tc>
                <a:tc>
                  <a:txBody>
                    <a:bodyPr/>
                    <a:lstStyle/>
                    <a:p>
                      <a:pPr algn="ctr"/>
                      <a:r>
                        <a:rPr lang="en-US" dirty="0" smtClean="0"/>
                        <a:t>-0.2</a:t>
                      </a:r>
                      <a:endParaRPr lang="en-US" dirty="0"/>
                    </a:p>
                  </a:txBody>
                  <a:tcPr/>
                </a:tc>
                <a:tc>
                  <a:txBody>
                    <a:bodyPr/>
                    <a:lstStyle/>
                    <a:p>
                      <a:pPr algn="ctr"/>
                      <a:r>
                        <a:rPr lang="en-US" dirty="0" smtClean="0"/>
                        <a:t>-0.2</a:t>
                      </a:r>
                      <a:endParaRPr lang="en-US" dirty="0"/>
                    </a:p>
                  </a:txBody>
                  <a:tcPr/>
                </a:tc>
                <a:tc>
                  <a:txBody>
                    <a:bodyPr/>
                    <a:lstStyle/>
                    <a:p>
                      <a:pPr algn="ctr"/>
                      <a:r>
                        <a:rPr lang="en-US" dirty="0" smtClean="0"/>
                        <a:t>-0.3</a:t>
                      </a:r>
                      <a:endParaRPr lang="en-US" dirty="0"/>
                    </a:p>
                  </a:txBody>
                  <a:tcPr/>
                </a:tc>
                <a:tc>
                  <a:txBody>
                    <a:bodyPr/>
                    <a:lstStyle/>
                    <a:p>
                      <a:pPr algn="ctr"/>
                      <a:r>
                        <a:rPr lang="en-US" dirty="0" smtClean="0"/>
                        <a:t>-0.3</a:t>
                      </a:r>
                      <a:endParaRPr lang="en-US" dirty="0"/>
                    </a:p>
                  </a:txBody>
                  <a:tcPr/>
                </a:tc>
                <a:tc>
                  <a:txBody>
                    <a:bodyPr/>
                    <a:lstStyle/>
                    <a:p>
                      <a:pPr algn="ctr"/>
                      <a:r>
                        <a:rPr lang="en-US" dirty="0" smtClean="0"/>
                        <a:t>-0.4</a:t>
                      </a:r>
                      <a:endParaRPr lang="en-US" dirty="0"/>
                    </a:p>
                  </a:txBody>
                  <a:tcPr/>
                </a:tc>
              </a:tr>
              <a:tr h="381000">
                <a:tc>
                  <a:txBody>
                    <a:bodyPr/>
                    <a:lstStyle/>
                    <a:p>
                      <a:pPr algn="ctr"/>
                      <a:r>
                        <a:rPr lang="en-US" dirty="0" smtClean="0"/>
                        <a:t>RA</a:t>
                      </a:r>
                      <a:endParaRPr lang="en-US" dirty="0"/>
                    </a:p>
                  </a:txBody>
                  <a:tcPr/>
                </a:tc>
                <a:tc>
                  <a:txBody>
                    <a:bodyPr/>
                    <a:lstStyle/>
                    <a:p>
                      <a:pPr algn="ctr"/>
                      <a:r>
                        <a:rPr lang="en-US" dirty="0" smtClean="0"/>
                        <a:t>-0.5</a:t>
                      </a:r>
                      <a:endParaRPr lang="en-US" dirty="0"/>
                    </a:p>
                  </a:txBody>
                  <a:tcPr/>
                </a:tc>
                <a:tc>
                  <a:txBody>
                    <a:bodyPr/>
                    <a:lstStyle/>
                    <a:p>
                      <a:pPr algn="ctr"/>
                      <a:r>
                        <a:rPr lang="en-US" dirty="0" smtClean="0"/>
                        <a:t>-0.1</a:t>
                      </a:r>
                      <a:endParaRPr lang="en-US" dirty="0"/>
                    </a:p>
                  </a:txBody>
                  <a:tcPr/>
                </a:tc>
                <a:tc>
                  <a:txBody>
                    <a:bodyPr/>
                    <a:lstStyle/>
                    <a:p>
                      <a:pPr algn="ctr"/>
                      <a:r>
                        <a:rPr lang="en-US" dirty="0" smtClean="0"/>
                        <a:t>-0.2</a:t>
                      </a:r>
                      <a:endParaRPr lang="en-US" dirty="0"/>
                    </a:p>
                  </a:txBody>
                  <a:tcPr/>
                </a:tc>
                <a:tc>
                  <a:txBody>
                    <a:bodyPr/>
                    <a:lstStyle/>
                    <a:p>
                      <a:pPr algn="ctr"/>
                      <a:r>
                        <a:rPr lang="en-US" dirty="0" smtClean="0"/>
                        <a:t>-0.5</a:t>
                      </a:r>
                      <a:endParaRPr lang="en-US" dirty="0"/>
                    </a:p>
                  </a:txBody>
                  <a:tcPr/>
                </a:tc>
                <a:tc>
                  <a:txBody>
                    <a:bodyPr/>
                    <a:lstStyle/>
                    <a:p>
                      <a:pPr algn="ctr"/>
                      <a:r>
                        <a:rPr lang="en-US" dirty="0" smtClean="0"/>
                        <a:t>-0.4</a:t>
                      </a:r>
                      <a:endParaRPr lang="en-US" dirty="0"/>
                    </a:p>
                  </a:txBody>
                  <a:tcPr/>
                </a:tc>
                <a:tc>
                  <a:txBody>
                    <a:bodyPr/>
                    <a:lstStyle/>
                    <a:p>
                      <a:pPr algn="ctr"/>
                      <a:r>
                        <a:rPr lang="en-US" dirty="0" smtClean="0"/>
                        <a:t>-0.3</a:t>
                      </a:r>
                      <a:endParaRPr lang="en-US" dirty="0"/>
                    </a:p>
                  </a:txBody>
                  <a:tcPr/>
                </a:tc>
              </a:tr>
              <a:tr h="381000">
                <a:tc>
                  <a:txBody>
                    <a:bodyPr/>
                    <a:lstStyle/>
                    <a:p>
                      <a:pPr algn="ctr"/>
                      <a:r>
                        <a:rPr lang="en-US" dirty="0" smtClean="0"/>
                        <a:t>LB</a:t>
                      </a:r>
                      <a:endParaRPr lang="en-US" dirty="0"/>
                    </a:p>
                  </a:txBody>
                  <a:tcPr/>
                </a:tc>
                <a:tc>
                  <a:txBody>
                    <a:bodyPr/>
                    <a:lstStyle/>
                    <a:p>
                      <a:pPr algn="ctr"/>
                      <a:r>
                        <a:rPr lang="en-US" dirty="0" smtClean="0"/>
                        <a:t>-0.6</a:t>
                      </a:r>
                      <a:endParaRPr lang="en-US" dirty="0"/>
                    </a:p>
                  </a:txBody>
                  <a:tcPr/>
                </a:tc>
                <a:tc>
                  <a:txBody>
                    <a:bodyPr/>
                    <a:lstStyle/>
                    <a:p>
                      <a:pPr algn="ctr"/>
                      <a:r>
                        <a:rPr lang="en-US" dirty="0" smtClean="0"/>
                        <a:t>-0.7</a:t>
                      </a:r>
                      <a:endParaRPr lang="en-US" dirty="0"/>
                    </a:p>
                  </a:txBody>
                  <a:tcPr/>
                </a:tc>
                <a:tc>
                  <a:txBody>
                    <a:bodyPr/>
                    <a:lstStyle/>
                    <a:p>
                      <a:pPr algn="ctr"/>
                      <a:r>
                        <a:rPr lang="en-US" dirty="0" smtClean="0"/>
                        <a:t>-0.6</a:t>
                      </a:r>
                      <a:endParaRPr lang="en-US" dirty="0"/>
                    </a:p>
                  </a:txBody>
                  <a:tcPr/>
                </a:tc>
                <a:tc>
                  <a:txBody>
                    <a:bodyPr/>
                    <a:lstStyle/>
                    <a:p>
                      <a:pPr algn="ctr"/>
                      <a:r>
                        <a:rPr lang="en-US" dirty="0" smtClean="0"/>
                        <a:t>-0.8</a:t>
                      </a:r>
                      <a:endParaRPr lang="en-US" dirty="0"/>
                    </a:p>
                  </a:txBody>
                  <a:tcPr/>
                </a:tc>
                <a:tc>
                  <a:txBody>
                    <a:bodyPr/>
                    <a:lstStyle/>
                    <a:p>
                      <a:pPr algn="ctr"/>
                      <a:r>
                        <a:rPr lang="en-US" dirty="0" smtClean="0"/>
                        <a:t>-0.8</a:t>
                      </a:r>
                      <a:endParaRPr lang="en-US" dirty="0"/>
                    </a:p>
                  </a:txBody>
                  <a:tcPr/>
                </a:tc>
                <a:tc>
                  <a:txBody>
                    <a:bodyPr/>
                    <a:lstStyle/>
                    <a:p>
                      <a:pPr algn="ctr"/>
                      <a:r>
                        <a:rPr lang="en-US" dirty="0" smtClean="0"/>
                        <a:t>-0.8</a:t>
                      </a:r>
                      <a:endParaRPr lang="en-US" dirty="0"/>
                    </a:p>
                  </a:txBody>
                  <a:tcPr/>
                </a:tc>
              </a:tr>
            </a:tbl>
          </a:graphicData>
        </a:graphic>
      </p:graphicFrame>
    </p:spTree>
    <p:extLst>
      <p:ext uri="{BB962C8B-B14F-4D97-AF65-F5344CB8AC3E}">
        <p14:creationId xmlns:p14="http://schemas.microsoft.com/office/powerpoint/2010/main" val="3616620990"/>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27011</TotalTime>
  <Words>442</Words>
  <Application>Microsoft Office PowerPoint</Application>
  <PresentationFormat>On-screen Show (4:3)</PresentationFormat>
  <Paragraphs>134</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JCTVC-D257</vt:lpstr>
      <vt:lpstr>JCTVC-M0335  AhG5: Offset Scaling in SAO for High Bit-depth Video Coding</vt:lpstr>
      <vt:lpstr>Problem</vt:lpstr>
      <vt:lpstr>Current SAO Design</vt:lpstr>
      <vt:lpstr>Current SAO Design</vt:lpstr>
      <vt:lpstr>Solution</vt:lpstr>
      <vt:lpstr>Method 1</vt:lpstr>
      <vt:lpstr>Method 2</vt:lpstr>
      <vt:lpstr>Method 2</vt:lpstr>
      <vt:lpstr>Results for Main-Tier</vt:lpstr>
      <vt:lpstr>Conclusions</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JCTVC-M0335  AhG5: Offset Scaling in SAO for High Bit-depth Video Coding</dc:title>
  <dc:creator/>
  <cp:lastModifiedBy>Qualcomm User</cp:lastModifiedBy>
  <cp:revision>453</cp:revision>
  <dcterms:created xsi:type="dcterms:W3CDTF">2011-12-07T01:29:30Z</dcterms:created>
  <dcterms:modified xsi:type="dcterms:W3CDTF">2013-04-22T00:41:39Z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487309030</vt:i4>
  </property>
  <property fmtid="{D5CDD505-2E9C-101B-9397-08002B2CF9AE}" pid="3" name="_NewReviewCycle">
    <vt:lpwstr/>
  </property>
  <property fmtid="{D5CDD505-2E9C-101B-9397-08002B2CF9AE}" pid="4" name="_EmailSubject">
    <vt:lpwstr>slides</vt:lpwstr>
  </property>
  <property fmtid="{D5CDD505-2E9C-101B-9397-08002B2CF9AE}" pid="5" name="_AuthorEmail">
    <vt:lpwstr>wooshikk@qti.qualcomm.com</vt:lpwstr>
  </property>
  <property fmtid="{D5CDD505-2E9C-101B-9397-08002B2CF9AE}" pid="6" name="_AuthorEmailDisplayName">
    <vt:lpwstr>Kim, Woo-Shik</vt:lpwstr>
  </property>
  <property fmtid="{D5CDD505-2E9C-101B-9397-08002B2CF9AE}" pid="7" name="_PreviousAdHocReviewCycleID">
    <vt:i4>1721220775</vt:i4>
  </property>
</Properties>
</file>