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311" r:id="rId3"/>
    <p:sldId id="309" r:id="rId4"/>
    <p:sldId id="312" r:id="rId5"/>
    <p:sldId id="315" r:id="rId6"/>
    <p:sldId id="31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640" autoAdjust="0"/>
  </p:normalViewPr>
  <p:slideViewPr>
    <p:cSldViewPr>
      <p:cViewPr varScale="1">
        <p:scale>
          <a:sx n="82" d="100"/>
          <a:sy n="82" d="100"/>
        </p:scale>
        <p:origin x="-161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67C992-9693-49FA-97DE-CA71BE7ADF0E}" type="datetimeFigureOut">
              <a:rPr lang="en-US" smtClean="0"/>
              <a:t>4/23/2013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9D3069-17EF-4C74-98BC-F0C429250141}" type="slidenum">
              <a:rPr lang="en-US" smtClean="0"/>
              <a:t>‹#›</a:t>
            </a:fld>
            <a:endParaRPr lang="en-US"/>
          </a:p>
        </p:txBody>
      </p:sp>
    </p:spTree>
    <p:extLst>
      <p:ext uri="{BB962C8B-B14F-4D97-AF65-F5344CB8AC3E}">
        <p14:creationId xmlns:p14="http://schemas.microsoft.com/office/powerpoint/2010/main" val="1368006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67" descr="SecondaryPage_qct"/>
          <p:cNvPicPr>
            <a:picLocks noChangeAspect="1" noChangeArrowheads="1"/>
          </p:cNvPicPr>
          <p:nvPr/>
        </p:nvPicPr>
        <p:blipFill>
          <a:blip r:embed="rId2" cstate="print"/>
          <a:srcRect/>
          <a:stretch>
            <a:fillRect/>
          </a:stretch>
        </p:blipFill>
        <p:spPr bwMode="auto">
          <a:xfrm>
            <a:off x="0" y="1422400"/>
            <a:ext cx="9144000" cy="3810000"/>
          </a:xfrm>
          <a:prstGeom prst="rect">
            <a:avLst/>
          </a:prstGeom>
          <a:noFill/>
          <a:ln w="9525">
            <a:noFill/>
            <a:miter lim="800000"/>
            <a:headEnd/>
            <a:tailEnd/>
          </a:ln>
        </p:spPr>
      </p:pic>
      <p:sp>
        <p:nvSpPr>
          <p:cNvPr id="4"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pPr>
              <a:defRPr/>
            </a:pPr>
            <a:endParaRPr lang="en-US" dirty="0">
              <a:latin typeface="Arial" pitchFamily="34" charset="0"/>
              <a:cs typeface="Arial" pitchFamily="34" charset="0"/>
            </a:endParaRPr>
          </a:p>
        </p:txBody>
      </p:sp>
      <p:sp>
        <p:nvSpPr>
          <p:cNvPr id="5" name="Text Box 58"/>
          <p:cNvSpPr txBox="1">
            <a:spLocks noChangeArrowheads="1"/>
          </p:cNvSpPr>
          <p:nvPr/>
        </p:nvSpPr>
        <p:spPr bwMode="auto">
          <a:xfrm>
            <a:off x="6784975" y="5243513"/>
            <a:ext cx="2252663" cy="198437"/>
          </a:xfrm>
          <a:prstGeom prst="rect">
            <a:avLst/>
          </a:prstGeom>
          <a:noFill/>
          <a:ln w="9525">
            <a:noFill/>
            <a:miter lim="800000"/>
            <a:headEnd/>
            <a:tailEnd/>
          </a:ln>
          <a:effectLst/>
        </p:spPr>
        <p:txBody>
          <a:bodyPr wrap="none">
            <a:spAutoFit/>
          </a:bodyPr>
          <a:lstStyle/>
          <a:p>
            <a:pPr>
              <a:defRPr/>
            </a:pPr>
            <a:r>
              <a:rPr lang="en-US" sz="700" dirty="0">
                <a:solidFill>
                  <a:srgbClr val="6685A2"/>
                </a:solidFill>
                <a:latin typeface="Arial" pitchFamily="34" charset="0"/>
                <a:cs typeface="Arial" pitchFamily="34" charset="0"/>
              </a:rPr>
              <a:t>QUALCOMM CONFIDENTIAL AND PROPRIETARY</a:t>
            </a:r>
          </a:p>
        </p:txBody>
      </p:sp>
      <p:sp>
        <p:nvSpPr>
          <p:cNvPr id="6" name="Text Box 20"/>
          <p:cNvSpPr txBox="1">
            <a:spLocks noChangeArrowheads="1"/>
          </p:cNvSpPr>
          <p:nvPr/>
        </p:nvSpPr>
        <p:spPr bwMode="auto">
          <a:xfrm>
            <a:off x="203200" y="6589713"/>
            <a:ext cx="565150" cy="198437"/>
          </a:xfrm>
          <a:prstGeom prst="rect">
            <a:avLst/>
          </a:prstGeom>
          <a:noFill/>
          <a:ln w="9525">
            <a:noFill/>
            <a:miter lim="800000"/>
            <a:headEnd/>
            <a:tailEnd/>
          </a:ln>
        </p:spPr>
        <p:txBody>
          <a:bodyPr wrap="none" anchor="ctr">
            <a:spAutoFit/>
          </a:bodyPr>
          <a:lstStyle/>
          <a:p>
            <a:pPr>
              <a:defRPr/>
            </a:pPr>
            <a:r>
              <a:rPr lang="en-US" sz="700" dirty="0">
                <a:solidFill>
                  <a:schemeClr val="accent1"/>
                </a:solidFill>
                <a:latin typeface="Arial" pitchFamily="34" charset="0"/>
                <a:cs typeface="Arial" pitchFamily="34" charset="0"/>
              </a:rPr>
              <a:t>PAGE </a:t>
            </a:r>
            <a:fld id="{E9610D60-1526-4ED9-8C6D-9D9A62A6B548}" type="slidenum">
              <a:rPr lang="en-US" sz="700">
                <a:solidFill>
                  <a:schemeClr val="accent1"/>
                </a:solidFill>
                <a:latin typeface="Arial" pitchFamily="34" charset="0"/>
                <a:cs typeface="Arial" pitchFamily="34" charset="0"/>
              </a:rPr>
              <a:pPr>
                <a:defRPr/>
              </a:pPr>
              <a:t>‹#›</a:t>
            </a:fld>
            <a:endParaRPr lang="en-US" sz="700" dirty="0">
              <a:solidFill>
                <a:schemeClr val="accent1"/>
              </a:solidFill>
              <a:latin typeface="Arial" pitchFamily="34" charset="0"/>
              <a:cs typeface="Arial" pitchFamily="34" charset="0"/>
            </a:endParaRPr>
          </a:p>
        </p:txBody>
      </p:sp>
      <p:sp>
        <p:nvSpPr>
          <p:cNvPr id="3087" name="Rectangle 15"/>
          <p:cNvSpPr>
            <a:spLocks noGrp="1" noChangeArrowheads="1"/>
          </p:cNvSpPr>
          <p:nvPr>
            <p:ph type="ctrTitle" sz="quarter"/>
          </p:nvPr>
        </p:nvSpPr>
        <p:spPr>
          <a:xfrm>
            <a:off x="2878138" y="3749675"/>
            <a:ext cx="5983287" cy="1462088"/>
          </a:xfrm>
        </p:spPr>
        <p:txBody>
          <a:bodyPr/>
          <a:lstStyle>
            <a:lvl1pPr algn="r">
              <a:defRPr sz="3100">
                <a:solidFill>
                  <a:schemeClr val="bg1"/>
                </a:solidFill>
              </a:defRPr>
            </a:lvl1p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4488" y="273050"/>
            <a:ext cx="2181225" cy="5843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6050" y="273050"/>
            <a:ext cx="6396038" cy="5843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6050" y="273050"/>
            <a:ext cx="8729663" cy="5619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3513" y="801688"/>
            <a:ext cx="8712200" cy="5314950"/>
          </a:xfrm>
        </p:spPr>
        <p:txBody>
          <a:bodyPr/>
          <a:lstStyle/>
          <a:p>
            <a:pPr lvl="0"/>
            <a:r>
              <a:rPr lang="en-US" noProof="0" smtClean="0"/>
              <a:t>Click icon to add table</a:t>
            </a:r>
            <a:endParaRPr lang="en-US" noProof="0" dirty="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8" name="Picture 7" descr="redefiningtype.png"/>
          <p:cNvPicPr>
            <a:picLocks noChangeAspect="1"/>
          </p:cNvPicPr>
          <p:nvPr/>
        </p:nvPicPr>
        <p:blipFill>
          <a:blip r:embed="rId3" cstate="print"/>
          <a:stretch>
            <a:fillRect/>
          </a:stretch>
        </p:blipFill>
        <p:spPr>
          <a:xfrm>
            <a:off x="5018830" y="3131144"/>
            <a:ext cx="3377199" cy="450293"/>
          </a:xfrm>
          <a:prstGeom prst="rect">
            <a:avLst/>
          </a:prstGeom>
        </p:spPr>
      </p:pic>
      <p:pic>
        <p:nvPicPr>
          <p:cNvPr id="9" name="Picture 8" descr="Stacked_Chips_022309.png"/>
          <p:cNvPicPr>
            <a:picLocks noChangeAspect="1"/>
          </p:cNvPicPr>
          <p:nvPr/>
        </p:nvPicPr>
        <p:blipFill>
          <a:blip r:embed="rId4"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5"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3" name="TextBox 12"/>
          <p:cNvSpPr txBox="1"/>
          <p:nvPr/>
        </p:nvSpPr>
        <p:spPr>
          <a:xfrm>
            <a:off x="6909753" y="238612"/>
            <a:ext cx="2067687" cy="184666"/>
          </a:xfrm>
          <a:prstGeom prst="rect">
            <a:avLst/>
          </a:prstGeom>
          <a:noFill/>
        </p:spPr>
        <p:txBody>
          <a:bodyPr wrap="square" anchor="b">
            <a:spAutoFit/>
          </a:bodyPr>
          <a:lstStyle/>
          <a:p>
            <a:pPr algn="r" fontAlgn="auto">
              <a:spcBef>
                <a:spcPts val="0"/>
              </a:spcBef>
              <a:spcAft>
                <a:spcPts val="0"/>
              </a:spcAft>
              <a:defRPr/>
            </a:pPr>
            <a:r>
              <a:rPr lang="en-US" sz="600" dirty="0" smtClean="0">
                <a:solidFill>
                  <a:srgbClr val="333333"/>
                </a:solidFill>
                <a:latin typeface="Arial"/>
                <a:cs typeface="Arial"/>
              </a:rPr>
              <a:t>QUALCOMM CONFIDENTIAL  AND  PROPRIETARY</a:t>
            </a:r>
            <a:endParaRPr lang="en-US" sz="600" dirty="0">
              <a:solidFill>
                <a:srgbClr val="333333"/>
              </a:solidFill>
              <a:latin typeface="Arial"/>
              <a:cs typeface="Arial"/>
            </a:endParaRPr>
          </a:p>
        </p:txBody>
      </p:sp>
      <p:sp>
        <p:nvSpPr>
          <p:cNvPr id="14" name="TextBox 13"/>
          <p:cNvSpPr txBox="1"/>
          <p:nvPr/>
        </p:nvSpPr>
        <p:spPr>
          <a:xfrm>
            <a:off x="188183" y="186557"/>
            <a:ext cx="2067687" cy="230832"/>
          </a:xfrm>
          <a:prstGeom prst="rect">
            <a:avLst/>
          </a:prstGeom>
          <a:noFill/>
        </p:spPr>
        <p:txBody>
          <a:bodyPr wrap="square" anchor="b">
            <a:spAutoFit/>
          </a:bodyPr>
          <a:lstStyle/>
          <a:p>
            <a:pPr fontAlgn="auto">
              <a:spcBef>
                <a:spcPts val="0"/>
              </a:spcBef>
              <a:spcAft>
                <a:spcPts val="0"/>
              </a:spcAft>
              <a:defRPr/>
            </a:pPr>
            <a:r>
              <a:rPr lang="en-US" sz="900" baseline="0" dirty="0" smtClean="0">
                <a:solidFill>
                  <a:srgbClr val="333333"/>
                </a:solidFill>
                <a:latin typeface="Arial"/>
                <a:cs typeface="Arial"/>
              </a:rPr>
              <a:t>qctconnect.com</a:t>
            </a:r>
            <a:endParaRPr lang="en-US" sz="900" baseline="0" dirty="0">
              <a:solidFill>
                <a:srgbClr val="333333"/>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513" y="801688"/>
            <a:ext cx="4279900" cy="5314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5813" y="801688"/>
            <a:ext cx="4279900" cy="5314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54" descr="bottom"/>
          <p:cNvPicPr>
            <a:picLocks noChangeAspect="1" noChangeArrowheads="1"/>
          </p:cNvPicPr>
          <p:nvPr/>
        </p:nvPicPr>
        <p:blipFill>
          <a:blip r:embed="rId15" cstate="print"/>
          <a:srcRect/>
          <a:stretch>
            <a:fillRect/>
          </a:stretch>
        </p:blipFill>
        <p:spPr bwMode="auto">
          <a:xfrm>
            <a:off x="0" y="6394450"/>
            <a:ext cx="9144000" cy="463550"/>
          </a:xfrm>
          <a:prstGeom prst="rect">
            <a:avLst/>
          </a:prstGeom>
          <a:noFill/>
          <a:ln w="9525">
            <a:noFill/>
            <a:miter lim="800000"/>
            <a:headEnd/>
            <a:tailEnd/>
          </a:ln>
        </p:spPr>
      </p:pic>
      <p:sp>
        <p:nvSpPr>
          <p:cNvPr id="3075" name="Rectangle 47"/>
          <p:cNvSpPr>
            <a:spLocks noGrp="1" noChangeArrowheads="1"/>
          </p:cNvSpPr>
          <p:nvPr>
            <p:ph type="title"/>
          </p:nvPr>
        </p:nvSpPr>
        <p:spPr bwMode="auto">
          <a:xfrm>
            <a:off x="146050" y="273050"/>
            <a:ext cx="8729663" cy="561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73" name="Text Box 49"/>
          <p:cNvSpPr txBox="1">
            <a:spLocks noChangeArrowheads="1"/>
          </p:cNvSpPr>
          <p:nvPr/>
        </p:nvSpPr>
        <p:spPr bwMode="auto">
          <a:xfrm>
            <a:off x="203200" y="6505575"/>
            <a:ext cx="577850" cy="198438"/>
          </a:xfrm>
          <a:prstGeom prst="rect">
            <a:avLst/>
          </a:prstGeom>
          <a:noFill/>
          <a:ln w="9525">
            <a:noFill/>
            <a:miter lim="800000"/>
            <a:headEnd/>
            <a:tailEnd/>
          </a:ln>
        </p:spPr>
        <p:txBody>
          <a:bodyPr anchor="ctr">
            <a:spAutoFit/>
          </a:bodyPr>
          <a:lstStyle/>
          <a:p>
            <a:pPr>
              <a:defRPr/>
            </a:pPr>
            <a:r>
              <a:rPr lang="en-US" sz="700" dirty="0">
                <a:solidFill>
                  <a:schemeClr val="bg1"/>
                </a:solidFill>
                <a:latin typeface="Arial" pitchFamily="34" charset="0"/>
                <a:cs typeface="Arial" pitchFamily="34" charset="0"/>
              </a:rPr>
              <a:t>PAGE </a:t>
            </a:r>
            <a:fld id="{B64F61C8-377B-46AA-8E15-DFA29CD8A207}" type="slidenum">
              <a:rPr lang="en-US" sz="700">
                <a:solidFill>
                  <a:schemeClr val="bg1"/>
                </a:solidFill>
                <a:latin typeface="Arial" pitchFamily="34" charset="0"/>
                <a:cs typeface="Arial" pitchFamily="34" charset="0"/>
              </a:rPr>
              <a:pPr>
                <a:defRPr/>
              </a:pPr>
              <a:t>‹#›</a:t>
            </a:fld>
            <a:endParaRPr lang="en-US" sz="700" dirty="0">
              <a:solidFill>
                <a:schemeClr val="bg1"/>
              </a:solidFill>
              <a:latin typeface="Arial" pitchFamily="34" charset="0"/>
              <a:cs typeface="Arial" pitchFamily="34" charset="0"/>
            </a:endParaRPr>
          </a:p>
        </p:txBody>
      </p:sp>
      <p:sp>
        <p:nvSpPr>
          <p:cNvPr id="1074" name="Text Box 50"/>
          <p:cNvSpPr txBox="1">
            <a:spLocks noChangeArrowheads="1"/>
          </p:cNvSpPr>
          <p:nvPr/>
        </p:nvSpPr>
        <p:spPr bwMode="auto">
          <a:xfrm>
            <a:off x="708025" y="6505575"/>
            <a:ext cx="3302000" cy="198438"/>
          </a:xfrm>
          <a:prstGeom prst="rect">
            <a:avLst/>
          </a:prstGeom>
          <a:noFill/>
          <a:ln w="9525">
            <a:noFill/>
            <a:miter lim="800000"/>
            <a:headEnd/>
            <a:tailEnd/>
          </a:ln>
        </p:spPr>
        <p:txBody>
          <a:bodyPr anchor="ctr">
            <a:spAutoFit/>
          </a:bodyPr>
          <a:lstStyle/>
          <a:p>
            <a:pPr>
              <a:defRPr/>
            </a:pPr>
            <a:r>
              <a:rPr lang="en-US" sz="700" dirty="0">
                <a:solidFill>
                  <a:schemeClr val="bg1"/>
                </a:solidFill>
                <a:latin typeface="Arial" pitchFamily="34" charset="0"/>
                <a:cs typeface="Arial" pitchFamily="34" charset="0"/>
              </a:rPr>
              <a:t>|</a:t>
            </a:r>
            <a:r>
              <a:rPr lang="en-US" sz="700" b="1" dirty="0">
                <a:latin typeface="Arial" pitchFamily="34" charset="0"/>
                <a:cs typeface="Arial" pitchFamily="34" charset="0"/>
              </a:rPr>
              <a:t>     </a:t>
            </a:r>
            <a:r>
              <a:rPr lang="en-US" sz="700" dirty="0">
                <a:solidFill>
                  <a:schemeClr val="bg1"/>
                </a:solidFill>
                <a:latin typeface="Arial" pitchFamily="34" charset="0"/>
                <a:cs typeface="Arial" pitchFamily="34" charset="0"/>
              </a:rPr>
              <a:t>QUALCOMM CONFIDENTIAL AND PROPRIETARY</a:t>
            </a:r>
          </a:p>
        </p:txBody>
      </p:sp>
      <p:sp>
        <p:nvSpPr>
          <p:cNvPr id="3078" name="Rectangle 52"/>
          <p:cNvSpPr>
            <a:spLocks noGrp="1" noChangeArrowheads="1"/>
          </p:cNvSpPr>
          <p:nvPr>
            <p:ph type="body" idx="1"/>
          </p:nvPr>
        </p:nvSpPr>
        <p:spPr bwMode="auto">
          <a:xfrm>
            <a:off x="163513" y="80168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Footer Placeholder 1"/>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3" name="Slide Number Placeholder 2"/>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4AA999-1DCE-4FFC-8816-97ADA0B94CA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sldNum="0" hdr="0" dt="0"/>
  <p:txStyles>
    <p:titleStyle>
      <a:lvl1pPr algn="l" rtl="0" eaLnBrk="1" fontAlgn="base" hangingPunct="1">
        <a:lnSpc>
          <a:spcPct val="80000"/>
        </a:lnSpc>
        <a:spcBef>
          <a:spcPct val="0"/>
        </a:spcBef>
        <a:spcAft>
          <a:spcPct val="0"/>
        </a:spcAft>
        <a:defRPr sz="2400">
          <a:solidFill>
            <a:schemeClr val="accent1"/>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pitchFamily="34" charset="0"/>
          <a:cs typeface="Arial" pitchFamily="34" charset="0"/>
        </a:defRPr>
      </a:lvl2pPr>
      <a:lvl3pPr algn="l" rtl="0" eaLnBrk="1" fontAlgn="base" hangingPunct="1">
        <a:lnSpc>
          <a:spcPct val="80000"/>
        </a:lnSpc>
        <a:spcBef>
          <a:spcPct val="0"/>
        </a:spcBef>
        <a:spcAft>
          <a:spcPct val="0"/>
        </a:spcAft>
        <a:defRPr sz="2400">
          <a:solidFill>
            <a:schemeClr val="accent1"/>
          </a:solidFill>
          <a:latin typeface="Arial" pitchFamily="34" charset="0"/>
          <a:cs typeface="Arial" pitchFamily="34" charset="0"/>
        </a:defRPr>
      </a:lvl3pPr>
      <a:lvl4pPr algn="l" rtl="0" eaLnBrk="1" fontAlgn="base" hangingPunct="1">
        <a:lnSpc>
          <a:spcPct val="80000"/>
        </a:lnSpc>
        <a:spcBef>
          <a:spcPct val="0"/>
        </a:spcBef>
        <a:spcAft>
          <a:spcPct val="0"/>
        </a:spcAft>
        <a:defRPr sz="2400">
          <a:solidFill>
            <a:schemeClr val="accent1"/>
          </a:solidFill>
          <a:latin typeface="Arial" pitchFamily="34" charset="0"/>
          <a:cs typeface="Arial" pitchFamily="34" charset="0"/>
        </a:defRPr>
      </a:lvl4pPr>
      <a:lvl5pPr algn="l" rtl="0" eaLnBrk="1" fontAlgn="base" hangingPunct="1">
        <a:lnSpc>
          <a:spcPct val="80000"/>
        </a:lnSpc>
        <a:spcBef>
          <a:spcPct val="0"/>
        </a:spcBef>
        <a:spcAft>
          <a:spcPct val="0"/>
        </a:spcAft>
        <a:defRPr sz="2400">
          <a:solidFill>
            <a:schemeClr val="accent1"/>
          </a:solidFill>
          <a:latin typeface="Arial" pitchFamily="34" charset="0"/>
          <a:cs typeface="Arial" pitchFamily="34" charset="0"/>
        </a:defRPr>
      </a:lvl5pPr>
      <a:lvl6pPr marL="457200" algn="l" rtl="0" eaLnBrk="1" fontAlgn="base" hangingPunct="1">
        <a:lnSpc>
          <a:spcPct val="80000"/>
        </a:lnSpc>
        <a:spcBef>
          <a:spcPct val="0"/>
        </a:spcBef>
        <a:spcAft>
          <a:spcPct val="0"/>
        </a:spcAft>
        <a:defRPr sz="2400">
          <a:solidFill>
            <a:schemeClr val="accent1"/>
          </a:solidFill>
          <a:latin typeface="Arial" pitchFamily="34" charset="0"/>
          <a:cs typeface="Arial" pitchFamily="34" charset="0"/>
        </a:defRPr>
      </a:lvl6pPr>
      <a:lvl7pPr marL="914400" algn="l" rtl="0" eaLnBrk="1" fontAlgn="base" hangingPunct="1">
        <a:lnSpc>
          <a:spcPct val="80000"/>
        </a:lnSpc>
        <a:spcBef>
          <a:spcPct val="0"/>
        </a:spcBef>
        <a:spcAft>
          <a:spcPct val="0"/>
        </a:spcAft>
        <a:defRPr sz="2400">
          <a:solidFill>
            <a:schemeClr val="accent1"/>
          </a:solidFill>
          <a:latin typeface="Arial" pitchFamily="34" charset="0"/>
          <a:cs typeface="Arial" pitchFamily="34" charset="0"/>
        </a:defRPr>
      </a:lvl7pPr>
      <a:lvl8pPr marL="1371600" algn="l" rtl="0" eaLnBrk="1" fontAlgn="base" hangingPunct="1">
        <a:lnSpc>
          <a:spcPct val="80000"/>
        </a:lnSpc>
        <a:spcBef>
          <a:spcPct val="0"/>
        </a:spcBef>
        <a:spcAft>
          <a:spcPct val="0"/>
        </a:spcAft>
        <a:defRPr sz="2400">
          <a:solidFill>
            <a:schemeClr val="accent1"/>
          </a:solidFill>
          <a:latin typeface="Arial" pitchFamily="34" charset="0"/>
          <a:cs typeface="Arial" pitchFamily="34" charset="0"/>
        </a:defRPr>
      </a:lvl8pPr>
      <a:lvl9pPr marL="1828800" algn="l" rtl="0" eaLnBrk="1" fontAlgn="base" hangingPunct="1">
        <a:lnSpc>
          <a:spcPct val="80000"/>
        </a:lnSpc>
        <a:spcBef>
          <a:spcPct val="0"/>
        </a:spcBef>
        <a:spcAft>
          <a:spcPct val="0"/>
        </a:spcAft>
        <a:defRPr sz="2400">
          <a:solidFill>
            <a:schemeClr val="accent1"/>
          </a:solidFill>
          <a:latin typeface="Arial" pitchFamily="34" charset="0"/>
          <a:cs typeface="Arial" pitchFamily="34" charset="0"/>
        </a:defRPr>
      </a:lvl9pPr>
    </p:titleStyle>
    <p:bodyStyle>
      <a:lvl1pPr marL="173038" indent="-173038" algn="l" rtl="0" eaLnBrk="1" fontAlgn="base" hangingPunct="1">
        <a:lnSpc>
          <a:spcPct val="95000"/>
        </a:lnSpc>
        <a:spcBef>
          <a:spcPct val="35000"/>
        </a:spcBef>
        <a:spcAft>
          <a:spcPct val="0"/>
        </a:spcAft>
        <a:buClr>
          <a:schemeClr val="accent1"/>
        </a:buClr>
        <a:buFont typeface="Wingdings" pitchFamily="2" charset="2"/>
        <a:buChar char="§"/>
        <a:defRPr sz="2000">
          <a:solidFill>
            <a:schemeClr val="tx1"/>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2"/>
        </a:buClr>
        <a:buFont typeface="Wingdings" pitchFamily="2" charset="2"/>
        <a:buChar char="§"/>
        <a:defRPr>
          <a:solidFill>
            <a:schemeClr val="tx1"/>
          </a:solidFill>
          <a:latin typeface="+mn-lt"/>
          <a:cs typeface="+mn-cs"/>
        </a:defRPr>
      </a:lvl2pPr>
      <a:lvl3pPr marL="798513" indent="-223838" algn="l" rtl="0" eaLnBrk="1" fontAlgn="base" hangingPunct="1">
        <a:lnSpc>
          <a:spcPct val="95000"/>
        </a:lnSpc>
        <a:spcBef>
          <a:spcPct val="35000"/>
        </a:spcBef>
        <a:spcAft>
          <a:spcPct val="0"/>
        </a:spcAft>
        <a:buClr>
          <a:srgbClr val="A0B3A9"/>
        </a:buClr>
        <a:buSzPct val="125000"/>
        <a:buFont typeface="Arial" charset="0"/>
        <a:buChar char="–"/>
        <a:defRPr sz="1600">
          <a:solidFill>
            <a:schemeClr val="tx1"/>
          </a:solidFill>
          <a:latin typeface="+mn-lt"/>
          <a:cs typeface="+mn-cs"/>
        </a:defRPr>
      </a:lvl3pPr>
      <a:lvl4pPr marL="1087438" indent="-174625" algn="l" rtl="0" eaLnBrk="1" fontAlgn="base" hangingPunct="1">
        <a:lnSpc>
          <a:spcPct val="95000"/>
        </a:lnSpc>
        <a:spcBef>
          <a:spcPct val="35000"/>
        </a:spcBef>
        <a:spcAft>
          <a:spcPct val="0"/>
        </a:spcAft>
        <a:buClr>
          <a:srgbClr val="C76C2C"/>
        </a:buClr>
        <a:buSzPct val="125000"/>
        <a:buFont typeface="Arial" charset="0"/>
        <a:buChar char="»"/>
        <a:defRPr sz="1400">
          <a:solidFill>
            <a:schemeClr val="tx1"/>
          </a:solidFill>
          <a:latin typeface="+mn-lt"/>
          <a:cs typeface="+mn-cs"/>
        </a:defRPr>
      </a:lvl4pPr>
      <a:lvl5pPr marL="13160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b="1" dirty="0" smtClean="0"/>
              <a:t>JCTVC-M0334</a:t>
            </a:r>
            <a:r>
              <a:rPr lang="en-CA" b="1" dirty="0"/>
              <a:t>: </a:t>
            </a:r>
            <a:r>
              <a:rPr lang="en-US" b="1" dirty="0"/>
              <a:t>Parallel Processing Indications for Tiles in HEVC Extensions</a:t>
            </a:r>
          </a:p>
        </p:txBody>
      </p:sp>
      <p:sp>
        <p:nvSpPr>
          <p:cNvPr id="3" name="Subtitle 2"/>
          <p:cNvSpPr>
            <a:spLocks noGrp="1"/>
          </p:cNvSpPr>
          <p:nvPr>
            <p:ph type="subTitle" idx="1"/>
          </p:nvPr>
        </p:nvSpPr>
        <p:spPr>
          <a:xfrm>
            <a:off x="2093484" y="5085080"/>
            <a:ext cx="7279116" cy="553719"/>
          </a:xfrm>
        </p:spPr>
        <p:txBody>
          <a:bodyPr/>
          <a:lstStyle/>
          <a:p>
            <a:r>
              <a:rPr lang="en-US" dirty="0"/>
              <a:t>K. Rapaka, W. Pu, X. Li, J. Chen, Y.-K. Wang, M. Karczewicz (Qualcomm)</a:t>
            </a:r>
          </a:p>
        </p:txBody>
      </p:sp>
    </p:spTree>
    <p:extLst>
      <p:ext uri="{BB962C8B-B14F-4D97-AF65-F5344CB8AC3E}">
        <p14:creationId xmlns:p14="http://schemas.microsoft.com/office/powerpoint/2010/main" val="2052706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pitchFamily="34" charset="0"/>
                <a:cs typeface="Arial" pitchFamily="34" charset="0"/>
              </a:rPr>
              <a:t>Motivation</a:t>
            </a:r>
            <a:endParaRPr lang="en-US" b="1" dirty="0">
              <a:latin typeface="Arial" pitchFamily="34" charset="0"/>
              <a:cs typeface="Arial" pitchFamily="34" charset="0"/>
            </a:endParaRPr>
          </a:p>
        </p:txBody>
      </p:sp>
      <p:sp>
        <p:nvSpPr>
          <p:cNvPr id="3" name="Content Placeholder 2"/>
          <p:cNvSpPr>
            <a:spLocks noGrp="1"/>
          </p:cNvSpPr>
          <p:nvPr>
            <p:ph idx="1"/>
          </p:nvPr>
        </p:nvSpPr>
        <p:spPr>
          <a:xfrm>
            <a:off x="152400" y="990600"/>
            <a:ext cx="8712200" cy="5314950"/>
          </a:xfrm>
        </p:spPr>
        <p:txBody>
          <a:bodyPr/>
          <a:lstStyle/>
          <a:p>
            <a:pPr marL="0" indent="0">
              <a:buNone/>
            </a:pPr>
            <a:endParaRPr lang="en-CA" dirty="0"/>
          </a:p>
          <a:p>
            <a:pPr marL="0" indent="0">
              <a:buNone/>
            </a:pPr>
            <a:r>
              <a:rPr lang="en-CA" dirty="0" smtClean="0"/>
              <a:t>Ease parallel and synchronized processing with tiles across layers</a:t>
            </a:r>
          </a:p>
          <a:p>
            <a:pPr marL="0" indent="0">
              <a:buNone/>
            </a:pPr>
            <a:endParaRPr lang="en-CA" dirty="0" smtClean="0"/>
          </a:p>
          <a:p>
            <a:pPr marL="0" indent="0">
              <a:buNone/>
            </a:pPr>
            <a:r>
              <a:rPr lang="en-CA" dirty="0" smtClean="0"/>
              <a:t>Current challenges : </a:t>
            </a:r>
          </a:p>
          <a:p>
            <a:pPr lvl="1"/>
            <a:r>
              <a:rPr lang="en-CA" dirty="0"/>
              <a:t>Inter-layer prediction dependencies </a:t>
            </a:r>
            <a:endParaRPr lang="en-CA" dirty="0" smtClean="0"/>
          </a:p>
          <a:p>
            <a:pPr lvl="1"/>
            <a:r>
              <a:rPr lang="en-CA" dirty="0" smtClean="0"/>
              <a:t>Non-aligned tiles across </a:t>
            </a:r>
            <a:r>
              <a:rPr lang="en-CA" dirty="0"/>
              <a:t>the layers.</a:t>
            </a:r>
            <a:endParaRPr lang="en-US" dirty="0"/>
          </a:p>
          <a:p>
            <a:pPr lvl="1"/>
            <a:r>
              <a:rPr lang="en-CA" dirty="0" smtClean="0"/>
              <a:t>Resampling process across </a:t>
            </a:r>
            <a:r>
              <a:rPr lang="en-CA" dirty="0"/>
              <a:t>tile boundaries in </a:t>
            </a:r>
            <a:r>
              <a:rPr lang="en-CA" dirty="0" smtClean="0"/>
              <a:t>reference </a:t>
            </a:r>
            <a:r>
              <a:rPr lang="en-CA" dirty="0"/>
              <a:t>layer </a:t>
            </a:r>
            <a:r>
              <a:rPr lang="en-CA" dirty="0" smtClean="0"/>
              <a:t>pictures. </a:t>
            </a:r>
            <a:endParaRPr lang="en-US" dirty="0"/>
          </a:p>
        </p:txBody>
      </p:sp>
    </p:spTree>
    <p:extLst>
      <p:ext uri="{BB962C8B-B14F-4D97-AF65-F5344CB8AC3E}">
        <p14:creationId xmlns:p14="http://schemas.microsoft.com/office/powerpoint/2010/main" val="2296696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pitchFamily="34" charset="0"/>
                <a:cs typeface="Arial" pitchFamily="34" charset="0"/>
              </a:rPr>
              <a:t>Proposal</a:t>
            </a:r>
            <a:endParaRPr lang="en-US" b="1" dirty="0">
              <a:latin typeface="Arial" pitchFamily="34" charset="0"/>
              <a:cs typeface="Arial" pitchFamily="34" charset="0"/>
            </a:endParaRPr>
          </a:p>
        </p:txBody>
      </p:sp>
      <p:sp>
        <p:nvSpPr>
          <p:cNvPr id="3" name="Content Placeholder 2"/>
          <p:cNvSpPr>
            <a:spLocks noGrp="1"/>
          </p:cNvSpPr>
          <p:nvPr>
            <p:ph idx="1"/>
          </p:nvPr>
        </p:nvSpPr>
        <p:spPr>
          <a:xfrm>
            <a:off x="152400" y="990600"/>
            <a:ext cx="8712200" cy="5314950"/>
          </a:xfrm>
        </p:spPr>
        <p:txBody>
          <a:bodyPr/>
          <a:lstStyle/>
          <a:p>
            <a:pPr hangingPunct="0"/>
            <a:endParaRPr lang="en-CA" dirty="0" smtClean="0"/>
          </a:p>
          <a:p>
            <a:pPr hangingPunct="0"/>
            <a:r>
              <a:rPr lang="en-CA" dirty="0" smtClean="0"/>
              <a:t>Two </a:t>
            </a:r>
            <a:r>
              <a:rPr lang="en-CA" dirty="0"/>
              <a:t>methods are proposed </a:t>
            </a:r>
            <a:r>
              <a:rPr lang="en-CA" dirty="0" smtClean="0"/>
              <a:t>to ease parallel </a:t>
            </a:r>
            <a:r>
              <a:rPr lang="en-CA" dirty="0"/>
              <a:t>processing with tiles across layers. </a:t>
            </a:r>
            <a:endParaRPr lang="en-CA" dirty="0" smtClean="0"/>
          </a:p>
          <a:p>
            <a:pPr lvl="1" hangingPunct="0"/>
            <a:r>
              <a:rPr lang="en-CA" dirty="0"/>
              <a:t>Indication </a:t>
            </a:r>
            <a:r>
              <a:rPr lang="en-CA" dirty="0" smtClean="0"/>
              <a:t>of encoder constraint </a:t>
            </a:r>
            <a:r>
              <a:rPr lang="en-CA" dirty="0"/>
              <a:t>on inter-layer </a:t>
            </a:r>
            <a:r>
              <a:rPr lang="en-CA" dirty="0" smtClean="0"/>
              <a:t>Prediction beside tile alignment</a:t>
            </a:r>
            <a:endParaRPr lang="en-US" dirty="0"/>
          </a:p>
          <a:p>
            <a:pPr lvl="1"/>
            <a:r>
              <a:rPr lang="en-CA" dirty="0"/>
              <a:t>Tile based upsampling </a:t>
            </a:r>
            <a:r>
              <a:rPr lang="en-CA" dirty="0" smtClean="0"/>
              <a:t>filter beside tile alignment</a:t>
            </a:r>
            <a:endParaRPr lang="en-US" dirty="0"/>
          </a:p>
        </p:txBody>
      </p:sp>
    </p:spTree>
    <p:extLst>
      <p:ext uri="{BB962C8B-B14F-4D97-AF65-F5344CB8AC3E}">
        <p14:creationId xmlns:p14="http://schemas.microsoft.com/office/powerpoint/2010/main" val="27703196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CA" b="1" dirty="0" smtClean="0"/>
              <a:t>Solution 1 : Encoder </a:t>
            </a:r>
            <a:r>
              <a:rPr lang="en-CA" b="1" dirty="0"/>
              <a:t>constraint on inter-layer prediction </a:t>
            </a:r>
            <a:r>
              <a:rPr lang="en-US" b="1" i="1" dirty="0"/>
              <a:t/>
            </a:r>
            <a:br>
              <a:rPr lang="en-US" b="1" i="1" dirty="0"/>
            </a:br>
            <a:endParaRPr lang="en-US" dirty="0"/>
          </a:p>
        </p:txBody>
      </p:sp>
      <p:sp>
        <p:nvSpPr>
          <p:cNvPr id="3" name="Content Placeholder 2"/>
          <p:cNvSpPr>
            <a:spLocks noGrp="1"/>
          </p:cNvSpPr>
          <p:nvPr>
            <p:ph idx="1"/>
          </p:nvPr>
        </p:nvSpPr>
        <p:spPr/>
        <p:txBody>
          <a:bodyPr/>
          <a:lstStyle/>
          <a:p>
            <a:r>
              <a:rPr lang="en-CA" dirty="0" smtClean="0"/>
              <a:t>A VUI flag indicating an encoder </a:t>
            </a:r>
            <a:r>
              <a:rPr lang="en-CA" dirty="0"/>
              <a:t>constraint </a:t>
            </a:r>
            <a:r>
              <a:rPr lang="en-CA" dirty="0" smtClean="0"/>
              <a:t>that the tiles in enhancement layer and base layer are aligned and no </a:t>
            </a:r>
            <a:r>
              <a:rPr lang="en-CA" dirty="0"/>
              <a:t>CU/PU in an enhancement tile is inter-layer texture predicted or inter-layer syntax predicted from a collocated CU/PU that </a:t>
            </a:r>
            <a:r>
              <a:rPr lang="en-CA" dirty="0" smtClean="0"/>
              <a:t>belongs or partially belongs to a non-aligned tile. </a:t>
            </a:r>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134189666"/>
              </p:ext>
            </p:extLst>
          </p:nvPr>
        </p:nvGraphicFramePr>
        <p:xfrm>
          <a:off x="1066800" y="2895600"/>
          <a:ext cx="6629400" cy="2209797"/>
        </p:xfrm>
        <a:graphic>
          <a:graphicData uri="http://schemas.openxmlformats.org/drawingml/2006/table">
            <a:tbl>
              <a:tblPr/>
              <a:tblGrid>
                <a:gridCol w="5029200"/>
                <a:gridCol w="1600200"/>
              </a:tblGrid>
              <a:tr h="245533">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err="1">
                          <a:effectLst/>
                          <a:latin typeface="Times New Roman"/>
                          <a:ea typeface="Malgun Gothic"/>
                          <a:cs typeface="Times New Roman"/>
                        </a:rPr>
                        <a:t>Vui_parameters</a:t>
                      </a:r>
                      <a:r>
                        <a:rPr lang="en-GB" sz="1400" dirty="0">
                          <a:effectLst/>
                          <a:latin typeface="Times New Roman"/>
                          <a:ea typeface="Malgun Gothic"/>
                          <a:cs typeface="Times New Roman"/>
                        </a:rPr>
                        <a:t>( ) {</a:t>
                      </a:r>
                      <a:endParaRPr lang="en-US" sz="14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lnSpc>
                          <a:spcPct val="115000"/>
                        </a:lnSpc>
                        <a:spcBef>
                          <a:spcPts val="0"/>
                        </a:spcBef>
                        <a:spcAft>
                          <a:spcPts val="300"/>
                        </a:spcAft>
                      </a:pPr>
                      <a:r>
                        <a:rPr lang="en-GB" sz="1400" b="1">
                          <a:effectLst/>
                          <a:latin typeface="Times New Roman"/>
                          <a:ea typeface="Malgun Gothic"/>
                        </a:rPr>
                        <a:t>Descriptor</a:t>
                      </a:r>
                      <a:endParaRPr lang="en-US" sz="14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533">
                <a:tc>
                  <a:txBody>
                    <a:bodyPr/>
                    <a:lstStyle/>
                    <a:p>
                      <a:pPr marL="0" marR="0" indent="123825"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ea typeface="Malgun Gothic"/>
                          <a:cs typeface="Times New Roman"/>
                        </a:rPr>
                        <a:t>…</a:t>
                      </a:r>
                      <a:endParaRPr lang="en-US" sz="14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lnSpc>
                          <a:spcPct val="115000"/>
                        </a:lnSpc>
                        <a:spcBef>
                          <a:spcPts val="0"/>
                        </a:spcBef>
                        <a:spcAft>
                          <a:spcPts val="300"/>
                        </a:spcAft>
                      </a:pPr>
                      <a:r>
                        <a:rPr lang="en-GB" sz="1400" b="1">
                          <a:effectLst/>
                          <a:latin typeface="Times New Roman"/>
                          <a:ea typeface="Malgun Gothic"/>
                        </a:rPr>
                        <a:t> </a:t>
                      </a:r>
                      <a:endParaRPr lang="en-US" sz="14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533">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ea typeface="Malgun Gothic"/>
                          <a:cs typeface="Times New Roman"/>
                        </a:rPr>
                        <a:t>	</a:t>
                      </a:r>
                      <a:r>
                        <a:rPr lang="en-GB" sz="1400" b="1" dirty="0" err="1">
                          <a:effectLst/>
                          <a:latin typeface="Times New Roman"/>
                          <a:ea typeface="Malgun Gothic"/>
                          <a:cs typeface="Times New Roman"/>
                        </a:rPr>
                        <a:t>bitstream_restriction_flag</a:t>
                      </a:r>
                      <a:endParaRPr lang="en-US" sz="14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lnSpc>
                          <a:spcPct val="115000"/>
                        </a:lnSpc>
                        <a:spcBef>
                          <a:spcPts val="0"/>
                        </a:spcBef>
                        <a:spcAft>
                          <a:spcPts val="300"/>
                        </a:spcAft>
                      </a:pPr>
                      <a:r>
                        <a:rPr lang="en-GB" sz="1400" b="0">
                          <a:effectLst/>
                          <a:latin typeface="Times New Roman"/>
                          <a:ea typeface="Malgun Gothic"/>
                        </a:rPr>
                        <a:t>u(1)</a:t>
                      </a:r>
                      <a:endParaRPr lang="en-US" sz="14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533">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ea typeface="Malgun Gothic"/>
                          <a:cs typeface="Times New Roman"/>
                        </a:rPr>
                        <a:t>	</a:t>
                      </a:r>
                      <a:r>
                        <a:rPr lang="en-GB" sz="1400" dirty="0">
                          <a:effectLst/>
                          <a:latin typeface="Times New Roman"/>
                          <a:ea typeface="Malgun Gothic"/>
                          <a:cs typeface="Times New Roman"/>
                        </a:rPr>
                        <a:t>if( </a:t>
                      </a:r>
                      <a:r>
                        <a:rPr lang="en-GB" sz="1400" dirty="0" err="1">
                          <a:effectLst/>
                          <a:latin typeface="Times New Roman"/>
                          <a:ea typeface="Malgun Gothic"/>
                          <a:cs typeface="Times New Roman"/>
                        </a:rPr>
                        <a:t>bitstream_restriction_flag</a:t>
                      </a:r>
                      <a:r>
                        <a:rPr lang="en-GB" sz="1400" dirty="0">
                          <a:effectLst/>
                          <a:latin typeface="Times New Roman"/>
                          <a:ea typeface="Malgun Gothic"/>
                          <a:cs typeface="Times New Roman"/>
                        </a:rPr>
                        <a:t> ) {</a:t>
                      </a:r>
                      <a:endParaRPr lang="en-US" sz="14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lnSpc>
                          <a:spcPct val="115000"/>
                        </a:lnSpc>
                        <a:spcBef>
                          <a:spcPts val="0"/>
                        </a:spcBef>
                        <a:spcAft>
                          <a:spcPts val="300"/>
                        </a:spcAft>
                      </a:pPr>
                      <a:r>
                        <a:rPr lang="en-GB" sz="1400" b="0">
                          <a:effectLst/>
                          <a:latin typeface="Times New Roman"/>
                          <a:ea typeface="Malgun Gothic"/>
                        </a:rPr>
                        <a:t> </a:t>
                      </a:r>
                      <a:endParaRPr lang="en-US" sz="14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533">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ea typeface="Malgun Gothic"/>
                          <a:cs typeface="Times New Roman"/>
                        </a:rPr>
                        <a:t>		</a:t>
                      </a:r>
                      <a:r>
                        <a:rPr lang="en-GB" sz="1400" b="1" dirty="0" err="1">
                          <a:effectLst/>
                          <a:latin typeface="Times New Roman"/>
                          <a:ea typeface="Malgun Gothic"/>
                          <a:cs typeface="Times New Roman"/>
                        </a:rPr>
                        <a:t>tiles_fixed_structure_flag</a:t>
                      </a:r>
                      <a:endParaRPr lang="en-US" sz="14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1">
                        <a:lnSpc>
                          <a:spcPct val="115000"/>
                        </a:lnSpc>
                        <a:spcBef>
                          <a:spcPts val="0"/>
                        </a:spcBef>
                        <a:spcAft>
                          <a:spcPts val="300"/>
                        </a:spcAft>
                      </a:pPr>
                      <a:r>
                        <a:rPr lang="en-GB" sz="1400" b="0">
                          <a:effectLst/>
                          <a:latin typeface="Times New Roman"/>
                          <a:ea typeface="Malgun Gothic"/>
                        </a:rPr>
                        <a:t>u(1)</a:t>
                      </a:r>
                      <a:endParaRPr lang="en-US" sz="14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533">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ea typeface="Malgun Gothic"/>
                          <a:cs typeface="Times New Roman"/>
                        </a:rPr>
                        <a:t>		</a:t>
                      </a:r>
                      <a:r>
                        <a:rPr lang="en-GB" sz="1400" b="1" dirty="0" err="1">
                          <a:effectLst/>
                          <a:highlight>
                            <a:srgbClr val="FFFF00"/>
                          </a:highlight>
                          <a:latin typeface="Times New Roman"/>
                          <a:ea typeface="Malgun Gothic"/>
                          <a:cs typeface="Times New Roman"/>
                        </a:rPr>
                        <a:t>inter_layerpred_not_along_tile_boundary_flag</a:t>
                      </a:r>
                      <a:endParaRPr lang="en-US" sz="14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1">
                        <a:lnSpc>
                          <a:spcPct val="115000"/>
                        </a:lnSpc>
                        <a:spcBef>
                          <a:spcPts val="0"/>
                        </a:spcBef>
                        <a:spcAft>
                          <a:spcPts val="300"/>
                        </a:spcAft>
                      </a:pPr>
                      <a:r>
                        <a:rPr lang="en-GB" sz="1400" b="0">
                          <a:effectLst/>
                          <a:latin typeface="Times New Roman"/>
                          <a:ea typeface="Malgun Gothic"/>
                        </a:rPr>
                        <a:t>u(1)</a:t>
                      </a:r>
                      <a:endParaRPr lang="en-US" sz="14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533">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ea typeface="Malgun Gothic"/>
                          <a:cs typeface="Times New Roman"/>
                        </a:rPr>
                        <a:t>		…</a:t>
                      </a:r>
                      <a:endParaRPr lang="en-US" sz="14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1">
                        <a:lnSpc>
                          <a:spcPct val="115000"/>
                        </a:lnSpc>
                        <a:spcBef>
                          <a:spcPts val="0"/>
                        </a:spcBef>
                        <a:spcAft>
                          <a:spcPts val="300"/>
                        </a:spcAft>
                      </a:pPr>
                      <a:r>
                        <a:rPr lang="en-GB" sz="1400" b="0">
                          <a:effectLst/>
                          <a:latin typeface="Times New Roman"/>
                          <a:ea typeface="Malgun Gothic"/>
                        </a:rPr>
                        <a:t> </a:t>
                      </a:r>
                      <a:endParaRPr lang="en-US" sz="14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533">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ea typeface="Malgun Gothic"/>
                          <a:cs typeface="Times New Roman"/>
                        </a:rPr>
                        <a:t>	</a:t>
                      </a:r>
                      <a:r>
                        <a:rPr lang="en-GB" sz="1400" dirty="0">
                          <a:effectLst/>
                          <a:latin typeface="Times New Roman"/>
                          <a:ea typeface="Malgun Gothic"/>
                          <a:cs typeface="Times New Roman"/>
                        </a:rPr>
                        <a:t>}</a:t>
                      </a:r>
                      <a:endParaRPr lang="en-US" sz="14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lnSpc>
                          <a:spcPct val="115000"/>
                        </a:lnSpc>
                        <a:spcBef>
                          <a:spcPts val="0"/>
                        </a:spcBef>
                        <a:spcAft>
                          <a:spcPts val="300"/>
                        </a:spcAft>
                      </a:pPr>
                      <a:r>
                        <a:rPr lang="en-GB" sz="1400" b="0">
                          <a:effectLst/>
                          <a:latin typeface="Times New Roman"/>
                          <a:ea typeface="Malgun Gothic"/>
                        </a:rPr>
                        <a:t> </a:t>
                      </a:r>
                      <a:endParaRPr lang="en-US" sz="14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5533">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latin typeface="Times New Roman"/>
                          <a:ea typeface="Malgun Gothic"/>
                          <a:cs typeface="Times New Roman"/>
                        </a:rPr>
                        <a:t>}</a:t>
                      </a:r>
                      <a:endParaRPr lang="en-US" sz="14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auto" hangingPunct="1">
                        <a:lnSpc>
                          <a:spcPct val="115000"/>
                        </a:lnSpc>
                        <a:spcBef>
                          <a:spcPts val="0"/>
                        </a:spcBef>
                        <a:spcAft>
                          <a:spcPts val="300"/>
                        </a:spcAft>
                      </a:pPr>
                      <a:r>
                        <a:rPr lang="en-GB" sz="1400" b="0" dirty="0">
                          <a:effectLst/>
                          <a:latin typeface="Times New Roman"/>
                          <a:ea typeface="Malgun Gothic"/>
                        </a:rPr>
                        <a:t> </a:t>
                      </a:r>
                      <a:endParaRPr lang="en-US" sz="1400" b="1" dirty="0">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316145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Indication of </a:t>
            </a:r>
            <a:r>
              <a:rPr lang="en-CA" b="1" dirty="0"/>
              <a:t>Encoder constraint on inter-layer prediction </a:t>
            </a:r>
            <a:r>
              <a:rPr lang="en-US" b="1" i="1" dirty="0"/>
              <a:t/>
            </a:r>
            <a:br>
              <a:rPr lang="en-US" b="1" i="1" dirty="0"/>
            </a:br>
            <a:endParaRPr lang="en-US" dirty="0"/>
          </a:p>
        </p:txBody>
      </p:sp>
      <p:sp>
        <p:nvSpPr>
          <p:cNvPr id="3" name="Content Placeholder 2"/>
          <p:cNvSpPr>
            <a:spLocks noGrp="1"/>
          </p:cNvSpPr>
          <p:nvPr>
            <p:ph idx="1"/>
          </p:nvPr>
        </p:nvSpPr>
        <p:spPr/>
        <p:txBody>
          <a:bodyPr/>
          <a:lstStyle/>
          <a:p>
            <a:pPr algn="just"/>
            <a:r>
              <a:rPr lang="en-CA" b="1" dirty="0" err="1"/>
              <a:t>inter_layerpred_not_along_tile_boundary_flag</a:t>
            </a:r>
            <a:r>
              <a:rPr lang="en-CA" dirty="0"/>
              <a:t> equal to 1 indicates that tile boundaries of different layers are aligned and inter-layer texture prediction and inter-layer syntax prediction are not allowed along/across the tile boundaries such that any enhancement layer tile can decoded without decoding any non-aligned base layer tile.  The alignment of tile boundaries means that any two enhancement layer picture samples that lie within the same enhancement layer tile, the collocated base layer samples shall also lie within the same base layer tile. </a:t>
            </a:r>
            <a:endParaRPr lang="en-CA" dirty="0" smtClean="0"/>
          </a:p>
          <a:p>
            <a:pPr algn="just"/>
            <a:r>
              <a:rPr lang="en-CA" dirty="0" err="1" smtClean="0"/>
              <a:t>inter_layerpred_not_along_tile_boundary_flag</a:t>
            </a:r>
            <a:r>
              <a:rPr lang="en-CA" dirty="0" smtClean="0"/>
              <a:t> </a:t>
            </a:r>
            <a:r>
              <a:rPr lang="en-CA" dirty="0"/>
              <a:t>equal to 0 indicates that there is no restriction on the tile configurations among layers. When </a:t>
            </a:r>
            <a:r>
              <a:rPr lang="en-CA" dirty="0" err="1"/>
              <a:t>inter_layerpred_not_along_tile_boundary_flag</a:t>
            </a:r>
            <a:r>
              <a:rPr lang="en-CA" dirty="0"/>
              <a:t> is not present in bitstream, it shall be inferred to be equal to 0.</a:t>
            </a:r>
            <a:endParaRPr lang="en-US" dirty="0"/>
          </a:p>
          <a:p>
            <a:endParaRPr lang="en-US" dirty="0"/>
          </a:p>
        </p:txBody>
      </p:sp>
    </p:spTree>
    <p:extLst>
      <p:ext uri="{BB962C8B-B14F-4D97-AF65-F5344CB8AC3E}">
        <p14:creationId xmlns:p14="http://schemas.microsoft.com/office/powerpoint/2010/main" val="1288937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 2 : Tile Based Upsampling </a:t>
            </a:r>
            <a:endParaRPr lang="en-US" b="1" dirty="0"/>
          </a:p>
        </p:txBody>
      </p:sp>
      <p:sp>
        <p:nvSpPr>
          <p:cNvPr id="3" name="Content Placeholder 2"/>
          <p:cNvSpPr>
            <a:spLocks noGrp="1"/>
          </p:cNvSpPr>
          <p:nvPr>
            <p:ph idx="1"/>
          </p:nvPr>
        </p:nvSpPr>
        <p:spPr/>
        <p:txBody>
          <a:bodyPr/>
          <a:lstStyle/>
          <a:p>
            <a:r>
              <a:rPr lang="en-CA" dirty="0"/>
              <a:t>Base layer pixels are re-sampled and used as interlayer reference. </a:t>
            </a:r>
            <a:endParaRPr lang="en-CA" dirty="0" smtClean="0"/>
          </a:p>
          <a:p>
            <a:r>
              <a:rPr lang="en-CA" dirty="0"/>
              <a:t>T</a:t>
            </a:r>
            <a:r>
              <a:rPr lang="en-CA" dirty="0" smtClean="0"/>
              <a:t>he </a:t>
            </a:r>
            <a:r>
              <a:rPr lang="en-CA" dirty="0"/>
              <a:t>base layer picture is coded with tiles, </a:t>
            </a:r>
            <a:r>
              <a:rPr lang="en-CA" dirty="0" smtClean="0"/>
              <a:t>tile boundaries are treated as picture boundaries so that no </a:t>
            </a:r>
            <a:r>
              <a:rPr lang="en-US" dirty="0" smtClean="0"/>
              <a:t>up-sampling will be across tile boundaries.</a:t>
            </a:r>
            <a:endParaRPr lang="en-US" dirty="0"/>
          </a:p>
          <a:p>
            <a:endParaRPr lang="en-US" dirty="0" smtClean="0"/>
          </a:p>
          <a:p>
            <a:endParaRPr lang="en-US" dirty="0"/>
          </a:p>
          <a:p>
            <a:endParaRPr lang="en-US" dirty="0" smtClean="0"/>
          </a:p>
          <a:p>
            <a:endParaRPr lang="en-US" dirty="0"/>
          </a:p>
          <a:p>
            <a:endParaRPr lang="en-US" dirty="0" smtClean="0"/>
          </a:p>
          <a:p>
            <a:r>
              <a:rPr lang="en-US" b="1" dirty="0" err="1"/>
              <a:t>tile_based_resampling_filter_enable_flag</a:t>
            </a:r>
            <a:r>
              <a:rPr lang="en-US" dirty="0"/>
              <a:t> equal to 0 specifies that picture based up-sampling is enabled. </a:t>
            </a:r>
            <a:r>
              <a:rPr lang="en-US" dirty="0" err="1"/>
              <a:t>tile_based_resampling_filter_enable_flag</a:t>
            </a:r>
            <a:r>
              <a:rPr lang="en-US" dirty="0" smtClean="0"/>
              <a:t> </a:t>
            </a:r>
            <a:r>
              <a:rPr lang="en-US" dirty="0"/>
              <a:t>equal to 1 specifies that tile based up-sampling is enabled </a:t>
            </a:r>
            <a:r>
              <a:rPr lang="en-CA" dirty="0"/>
              <a:t>and tile boundaries of different layers are aligned</a:t>
            </a:r>
            <a:r>
              <a:rPr lang="en-US" dirty="0"/>
              <a:t>. When </a:t>
            </a:r>
            <a:r>
              <a:rPr lang="en-US" dirty="0" err="1"/>
              <a:t>tile_based_resampling_filter_enable_flag</a:t>
            </a:r>
            <a:r>
              <a:rPr lang="en-US" dirty="0"/>
              <a:t> not present it is inferred to be equal to 0.</a:t>
            </a:r>
          </a:p>
          <a:p>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279568751"/>
              </p:ext>
            </p:extLst>
          </p:nvPr>
        </p:nvGraphicFramePr>
        <p:xfrm>
          <a:off x="990600" y="2286000"/>
          <a:ext cx="5791200" cy="1176528"/>
        </p:xfrm>
        <a:graphic>
          <a:graphicData uri="http://schemas.openxmlformats.org/drawingml/2006/table">
            <a:tbl>
              <a:tblPr/>
              <a:tblGrid>
                <a:gridCol w="4901482"/>
                <a:gridCol w="889718"/>
              </a:tblGrid>
              <a:tr h="22860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effectLst/>
                          <a:latin typeface="Times New Roman"/>
                          <a:ea typeface="Malgun Gothic"/>
                          <a:cs typeface="Times New Roman"/>
                        </a:rPr>
                        <a:t>	if( </a:t>
                      </a:r>
                      <a:r>
                        <a:rPr lang="en-GB" sz="1400" dirty="0" err="1">
                          <a:effectLst/>
                          <a:latin typeface="Times New Roman"/>
                          <a:ea typeface="Malgun Gothic"/>
                          <a:cs typeface="Times New Roman"/>
                        </a:rPr>
                        <a:t>sps_extension_flag</a:t>
                      </a:r>
                      <a:r>
                        <a:rPr lang="en-GB" sz="1400" dirty="0">
                          <a:effectLst/>
                          <a:latin typeface="Times New Roman"/>
                          <a:ea typeface="Malgun Gothic"/>
                          <a:cs typeface="Times New Roman"/>
                        </a:rPr>
                        <a:t> ) {</a:t>
                      </a:r>
                      <a:endParaRPr lang="en-US" sz="14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latin typeface="Times"/>
                          <a:ea typeface="Malgun Gothic"/>
                          <a:cs typeface="Times New Roman"/>
                        </a:rPr>
                        <a:t> </a:t>
                      </a:r>
                      <a:endParaRPr lang="en-US" sz="10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latin typeface="Times New Roman"/>
                          <a:ea typeface="Malgun Gothic"/>
                          <a:cs typeface="Times New Roman"/>
                        </a:rPr>
                        <a:t>	</a:t>
                      </a:r>
                      <a:r>
                        <a:rPr lang="en-GB" sz="1000" b="1" dirty="0">
                          <a:effectLst/>
                          <a:latin typeface="Times New Roman"/>
                          <a:ea typeface="Malgun Gothic"/>
                          <a:cs typeface="Times New Roman"/>
                        </a:rPr>
                        <a:t>...</a:t>
                      </a:r>
                      <a:endParaRPr lang="en-US" sz="10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latin typeface="Times"/>
                          <a:ea typeface="Malgun Gothic"/>
                          <a:cs typeface="Times New Roman"/>
                        </a:rPr>
                        <a:t> </a:t>
                      </a:r>
                      <a:endParaRPr lang="en-US" sz="10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latin typeface="Times New Roman"/>
                          <a:ea typeface="Malgun Gothic"/>
                          <a:cs typeface="Times New Roman"/>
                        </a:rPr>
                        <a:t>	</a:t>
                      </a:r>
                      <a:r>
                        <a:rPr lang="en-GB" sz="1400" b="1" kern="1200" dirty="0" err="1">
                          <a:solidFill>
                            <a:schemeClr val="tx1"/>
                          </a:solidFill>
                          <a:effectLst/>
                          <a:highlight>
                            <a:srgbClr val="FFFF00"/>
                          </a:highlight>
                          <a:latin typeface="Times New Roman"/>
                          <a:ea typeface="Malgun Gothic"/>
                          <a:cs typeface="Times New Roman"/>
                        </a:rPr>
                        <a:t>tile_based_resampling_filter_enable_flag</a:t>
                      </a:r>
                      <a:endParaRPr lang="en-US" sz="1400" b="1" kern="1200" dirty="0">
                        <a:solidFill>
                          <a:schemeClr val="tx1"/>
                        </a:solidFill>
                        <a:effectLst/>
                        <a:highlight>
                          <a:srgbClr val="FFFF00"/>
                        </a:highlight>
                        <a:latin typeface="Times New Roman"/>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latin typeface="Times"/>
                          <a:ea typeface="Malgun Gothic"/>
                          <a:cs typeface="Times New Roman"/>
                        </a:rPr>
                        <a:t>u(1)</a:t>
                      </a:r>
                      <a:endParaRPr lang="en-US" sz="10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latin typeface="Times New Roman"/>
                          <a:ea typeface="Malgun Gothic"/>
                          <a:cs typeface="Times New Roman"/>
                        </a:rPr>
                        <a:t>	</a:t>
                      </a:r>
                      <a:r>
                        <a:rPr lang="en-GB" sz="1000" b="1">
                          <a:effectLst/>
                          <a:latin typeface="Times New Roman"/>
                          <a:ea typeface="Malgun Gothic"/>
                          <a:cs typeface="Times New Roman"/>
                        </a:rPr>
                        <a:t>...</a:t>
                      </a:r>
                      <a:endParaRPr lang="en-US" sz="10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latin typeface="Times"/>
                          <a:ea typeface="Malgun Gothic"/>
                          <a:cs typeface="Times New Roman"/>
                        </a:rPr>
                        <a:t> </a:t>
                      </a:r>
                      <a:endParaRPr lang="en-US" sz="100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latin typeface="Times New Roman"/>
                          <a:ea typeface="Malgun Gothic"/>
                          <a:cs typeface="Times New Roman"/>
                        </a:rPr>
                        <a:t>    }</a:t>
                      </a:r>
                      <a:endParaRPr lang="en-US" sz="10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ct val="115000"/>
                        </a:lnSpc>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latin typeface="Times"/>
                          <a:ea typeface="Malgun Gothic"/>
                          <a:cs typeface="Times New Roman"/>
                        </a:rPr>
                        <a:t> </a:t>
                      </a:r>
                      <a:endParaRPr lang="en-US" sz="10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02020432"/>
      </p:ext>
    </p:extLst>
  </p:cSld>
  <p:clrMapOvr>
    <a:masterClrMapping/>
  </p:clrMapOvr>
  <p:timing>
    <p:tnLst>
      <p:par>
        <p:cTn id="1" dur="indefinite" restart="never" nodeType="tmRoot"/>
      </p:par>
    </p:tnLst>
  </p:timing>
</p:sld>
</file>

<file path=ppt/theme/theme1.xml><?xml version="1.0" encoding="utf-8"?>
<a:theme xmlns:a="http://schemas.openxmlformats.org/drawingml/2006/main" name="QCT2008_PPT_Master_ConfdProp">
  <a:themeElements>
    <a:clrScheme name="QCT2008_PPT_Master_ConfdProp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fontScheme name="QCT2008_PPT_Master_ConfdProp">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QCT2008_PPT_Master_ConfdPr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2008_PPT_Master_ConfdPro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2008_PPT_Master_ConfdPro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2008_PPT_Master_ConfdPro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2008_PPT_Master_ConfdPro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2008_PPT_Master_ConfdPro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2008_PPT_Master_ConfdProp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2008_PPT_Master_ConfdPro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2008_PPT_Master_ConfdPro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2008_PPT_Master_ConfdPro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2008_PPT_Master_ConfdPro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2008_PPT_Master_ConfdPro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2008_PPT_Master_ConfdProp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QC</Template>
  <TotalTime>3739</TotalTime>
  <Words>310</Words>
  <Application>Microsoft Office PowerPoint</Application>
  <PresentationFormat>On-screen Show (4:3)</PresentationFormat>
  <Paragraphs>63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QCT2008_PPT_Master_ConfdProp</vt:lpstr>
      <vt:lpstr>JCTVC-M0334: Parallel Processing Indications for Tiles in HEVC Extensions</vt:lpstr>
      <vt:lpstr>Motivation</vt:lpstr>
      <vt:lpstr>Proposal</vt:lpstr>
      <vt:lpstr>Solution 1 : Encoder constraint on inter-layer prediction  </vt:lpstr>
      <vt:lpstr>Indication of Encoder constraint on inter-layer prediction  </vt:lpstr>
      <vt:lpstr>Solution 2 : Tile Based Upsampling </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Qualcomm User</dc:creator>
  <cp:lastModifiedBy>Krishna Rapaka</cp:lastModifiedBy>
  <cp:revision>218</cp:revision>
  <dcterms:created xsi:type="dcterms:W3CDTF">2012-03-19T15:53:13Z</dcterms:created>
  <dcterms:modified xsi:type="dcterms:W3CDTF">2013-04-24T03:49:15Z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-655198307</vt:i4>
  </property>
  <property fmtid="{D5CDD505-2E9C-101B-9397-08002B2CF9AE}" pid="3" name="_NewReviewCycle">
    <vt:lpwstr/>
  </property>
  <property fmtid="{D5CDD505-2E9C-101B-9397-08002B2CF9AE}" pid="4" name="_EmailSubject">
    <vt:lpwstr>Help in quick review</vt:lpwstr>
  </property>
  <property fmtid="{D5CDD505-2E9C-101B-9397-08002B2CF9AE}" pid="5" name="_AuthorEmail">
    <vt:lpwstr>lxiang@qti.qualcomm.com</vt:lpwstr>
  </property>
  <property fmtid="{D5CDD505-2E9C-101B-9397-08002B2CF9AE}" pid="6" name="_AuthorEmailDisplayName">
    <vt:lpwstr>Li, Xiang</vt:lpwstr>
  </property>
  <property fmtid="{D5CDD505-2E9C-101B-9397-08002B2CF9AE}" pid="7" name="_PreviousAdHocReviewCycleID">
    <vt:i4>2146535530</vt:i4>
  </property>
</Properties>
</file>