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69" r:id="rId4"/>
    <p:sldId id="282" r:id="rId5"/>
    <p:sldId id="283" r:id="rId6"/>
    <p:sldId id="281" r:id="rId7"/>
    <p:sldId id="275" r:id="rId8"/>
    <p:sldId id="276" r:id="rId9"/>
    <p:sldId id="274" r:id="rId10"/>
    <p:sldId id="28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69"/>
            <p14:sldId id="282"/>
            <p14:sldId id="283"/>
            <p14:sldId id="281"/>
            <p14:sldId id="275"/>
            <p14:sldId id="276"/>
            <p14:sldId id="274"/>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676" autoAdjust="0"/>
  </p:normalViewPr>
  <p:slideViewPr>
    <p:cSldViewPr>
      <p:cViewPr varScale="1">
        <p:scale>
          <a:sx n="87" d="100"/>
          <a:sy n="87" d="100"/>
        </p:scale>
        <p:origin x="-1050" y="-84"/>
      </p:cViewPr>
      <p:guideLst>
        <p:guide orient="horz" pos="2160"/>
        <p:guide pos="2880"/>
      </p:guideLst>
    </p:cSldViewPr>
  </p:slideViewPr>
  <p:outlineViewPr>
    <p:cViewPr>
      <p:scale>
        <a:sx n="33" d="100"/>
        <a:sy n="33" d="100"/>
      </p:scale>
      <p:origin x="0" y="329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4/18/2013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AhG8: Residue rotation and significance map context for screen content coding</a:t>
            </a:r>
            <a:r>
              <a:rPr lang="en-CA" b="1" dirty="0" smtClean="0"/>
              <a:t/>
            </a:r>
            <a:br>
              <a:rPr lang="en-CA" b="1" dirty="0" smtClean="0"/>
            </a:br>
            <a:r>
              <a:rPr lang="en-CA" b="1" dirty="0" smtClean="0"/>
              <a:t/>
            </a:r>
            <a:br>
              <a:rPr lang="en-CA" b="1" dirty="0" smtClean="0"/>
            </a:br>
            <a:r>
              <a:rPr lang="en-CA" b="1" dirty="0" smtClean="0"/>
              <a:t>JCTVC-M0333</a:t>
            </a:r>
            <a:endParaRPr lang="en-US" dirty="0"/>
          </a:p>
        </p:txBody>
      </p:sp>
      <p:sp>
        <p:nvSpPr>
          <p:cNvPr id="3" name="Subtitle 2"/>
          <p:cNvSpPr>
            <a:spLocks noGrp="1"/>
          </p:cNvSpPr>
          <p:nvPr>
            <p:ph type="subTitle" idx="1"/>
          </p:nvPr>
        </p:nvSpPr>
        <p:spPr>
          <a:xfrm>
            <a:off x="2514600" y="5715000"/>
            <a:ext cx="4648200" cy="364390"/>
          </a:xfrm>
        </p:spPr>
        <p:txBody>
          <a:bodyPr/>
          <a:lstStyle/>
          <a:p>
            <a:pPr hangingPunct="0"/>
            <a:r>
              <a:rPr lang="en-US" sz="1800" dirty="0" smtClean="0"/>
              <a:t>Joel Sole, </a:t>
            </a:r>
            <a:r>
              <a:rPr lang="en-US" sz="1800" dirty="0" smtClean="0"/>
              <a:t>Rajan Joshi, Marta </a:t>
            </a:r>
            <a:r>
              <a:rPr lang="en-US" sz="1800" dirty="0" smtClean="0"/>
              <a:t>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AhG8: Residue rotation and significance map context for screen content coding</a:t>
            </a:r>
            <a:r>
              <a:rPr lang="en-CA" b="1" dirty="0" smtClean="0"/>
              <a:t/>
            </a:r>
            <a:br>
              <a:rPr lang="en-CA" b="1" dirty="0" smtClean="0"/>
            </a:br>
            <a:r>
              <a:rPr lang="en-CA" b="1" dirty="0" smtClean="0"/>
              <a:t/>
            </a:r>
            <a:br>
              <a:rPr lang="en-CA" b="1" dirty="0" smtClean="0"/>
            </a:br>
            <a:r>
              <a:rPr lang="en-CA" b="1" dirty="0" smtClean="0"/>
              <a:t>JCTVC-M0333</a:t>
            </a:r>
            <a:endParaRPr lang="en-US" dirty="0"/>
          </a:p>
        </p:txBody>
      </p:sp>
      <p:sp>
        <p:nvSpPr>
          <p:cNvPr id="3" name="Subtitle 2"/>
          <p:cNvSpPr>
            <a:spLocks noGrp="1"/>
          </p:cNvSpPr>
          <p:nvPr>
            <p:ph type="subTitle" idx="1"/>
          </p:nvPr>
        </p:nvSpPr>
        <p:spPr>
          <a:xfrm>
            <a:off x="2514600" y="5715000"/>
            <a:ext cx="4648200" cy="364390"/>
          </a:xfrm>
        </p:spPr>
        <p:txBody>
          <a:bodyPr/>
          <a:lstStyle/>
          <a:p>
            <a:pPr hangingPunct="0"/>
            <a:r>
              <a:rPr lang="en-US" sz="1800" dirty="0" smtClean="0"/>
              <a:t>Joel Sole, </a:t>
            </a:r>
            <a:r>
              <a:rPr lang="en-US" sz="1800" dirty="0" smtClean="0"/>
              <a:t>Rajan Joshi, Marta </a:t>
            </a:r>
            <a:r>
              <a:rPr lang="en-US" sz="1800" dirty="0" smtClean="0"/>
              <a:t>Karczewicz</a:t>
            </a:r>
            <a:endParaRPr lang="en-US" sz="1800" dirty="0"/>
          </a:p>
        </p:txBody>
      </p:sp>
    </p:spTree>
    <p:extLst>
      <p:ext uri="{BB962C8B-B14F-4D97-AF65-F5344CB8AC3E}">
        <p14:creationId xmlns:p14="http://schemas.microsoft.com/office/powerpoint/2010/main" val="35326515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a:bodyPr>
          <a:lstStyle/>
          <a:p>
            <a:pPr hangingPunct="0"/>
            <a:endParaRPr lang="en-CA" dirty="0" smtClean="0"/>
          </a:p>
          <a:p>
            <a:pPr hangingPunct="0"/>
            <a:r>
              <a:rPr lang="en-CA" dirty="0" smtClean="0"/>
              <a:t>A target </a:t>
            </a:r>
            <a:r>
              <a:rPr lang="en-CA" dirty="0"/>
              <a:t>application for HEVC Range Extensions 4:4:4 is </a:t>
            </a:r>
            <a:r>
              <a:rPr lang="en-CA" dirty="0" smtClean="0"/>
              <a:t>wireless display</a:t>
            </a:r>
          </a:p>
          <a:p>
            <a:pPr lvl="1" hangingPunct="0"/>
            <a:endParaRPr lang="en-CA" dirty="0" smtClean="0"/>
          </a:p>
          <a:p>
            <a:pPr lvl="1" hangingPunct="0"/>
            <a:r>
              <a:rPr lang="en-CA" dirty="0" smtClean="0"/>
              <a:t>Consumer </a:t>
            </a:r>
            <a:r>
              <a:rPr lang="en-CA" dirty="0"/>
              <a:t>application </a:t>
            </a:r>
            <a:endParaRPr lang="en-CA" dirty="0" smtClean="0"/>
          </a:p>
          <a:p>
            <a:pPr lvl="1" hangingPunct="0"/>
            <a:endParaRPr lang="en-CA" dirty="0"/>
          </a:p>
          <a:p>
            <a:pPr lvl="1" hangingPunct="0"/>
            <a:r>
              <a:rPr lang="en-CA" dirty="0" smtClean="0"/>
              <a:t>Requires </a:t>
            </a:r>
            <a:r>
              <a:rPr lang="en-CA" dirty="0"/>
              <a:t>visually lossless coding without the increase in encoder/decoder complexity of professional </a:t>
            </a:r>
            <a:r>
              <a:rPr lang="en-CA" dirty="0" smtClean="0"/>
              <a:t>applications</a:t>
            </a:r>
          </a:p>
          <a:p>
            <a:pPr marL="287337" lvl="1" indent="0" hangingPunct="0">
              <a:buNone/>
            </a:pPr>
            <a:r>
              <a:rPr lang="en-CA" dirty="0" smtClean="0"/>
              <a:t> </a:t>
            </a:r>
          </a:p>
          <a:p>
            <a:pPr lvl="1" hangingPunct="0"/>
            <a:r>
              <a:rPr lang="en-CA" dirty="0" smtClean="0"/>
              <a:t>Code </a:t>
            </a:r>
            <a:r>
              <a:rPr lang="en-CA" dirty="0"/>
              <a:t>screen content, natural content and a mix of </a:t>
            </a:r>
            <a:r>
              <a:rPr lang="en-CA" dirty="0" smtClean="0"/>
              <a:t>both</a:t>
            </a:r>
          </a:p>
          <a:p>
            <a:pPr lvl="1" hangingPunct="0"/>
            <a:endParaRPr lang="en-CA" dirty="0"/>
          </a:p>
          <a:p>
            <a:pPr lvl="1" hangingPunct="0"/>
            <a:endParaRPr lang="en-CA" dirty="0" smtClean="0"/>
          </a:p>
          <a:p>
            <a:pPr lvl="1" hangingPunct="0"/>
            <a:endParaRPr lang="en-CA" dirty="0"/>
          </a:p>
          <a:p>
            <a:pPr lvl="1" hangingPunct="0"/>
            <a:endParaRPr lang="en-US" dirty="0"/>
          </a:p>
          <a:p>
            <a:pPr hangingPunct="0"/>
            <a:endParaRPr lang="en-US" dirty="0"/>
          </a:p>
        </p:txBody>
      </p:sp>
    </p:spTree>
    <p:extLst>
      <p:ext uri="{BB962C8B-B14F-4D97-AF65-F5344CB8AC3E}">
        <p14:creationId xmlns:p14="http://schemas.microsoft.com/office/powerpoint/2010/main" val="150994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lnSpc>
                <a:spcPct val="150000"/>
              </a:lnSpc>
            </a:pPr>
            <a:endParaRPr lang="en-CA" dirty="0" smtClean="0"/>
          </a:p>
          <a:p>
            <a:pPr hangingPunct="0">
              <a:lnSpc>
                <a:spcPct val="150000"/>
              </a:lnSpc>
            </a:pPr>
            <a:r>
              <a:rPr lang="en-CA" dirty="0" smtClean="0"/>
              <a:t>Rotation of the residue was presented in JCTVC-J0093</a:t>
            </a:r>
          </a:p>
          <a:p>
            <a:pPr hangingPunct="0">
              <a:lnSpc>
                <a:spcPct val="150000"/>
              </a:lnSpc>
            </a:pPr>
            <a:r>
              <a:rPr lang="en-CA" dirty="0" smtClean="0"/>
              <a:t>Constant context for the significance map in JCTVC-J0069</a:t>
            </a:r>
            <a:endParaRPr lang="en-CA" dirty="0"/>
          </a:p>
          <a:p>
            <a:pPr hangingPunct="0">
              <a:lnSpc>
                <a:spcPct val="150000"/>
              </a:lnSpc>
            </a:pPr>
            <a:r>
              <a:rPr lang="en-CA" dirty="0" smtClean="0"/>
              <a:t>Combination of both in JCTVC-J0468</a:t>
            </a:r>
          </a:p>
          <a:p>
            <a:pPr hangingPunct="0">
              <a:lnSpc>
                <a:spcPct val="150000"/>
              </a:lnSpc>
            </a:pPr>
            <a:endParaRPr lang="en-CA" dirty="0"/>
          </a:p>
          <a:p>
            <a:pPr hangingPunct="0">
              <a:lnSpc>
                <a:spcPct val="150000"/>
              </a:lnSpc>
            </a:pPr>
            <a:r>
              <a:rPr lang="en-CA" dirty="0" smtClean="0"/>
              <a:t>These are </a:t>
            </a:r>
            <a:r>
              <a:rPr lang="en-CA" dirty="0"/>
              <a:t>low </a:t>
            </a:r>
            <a:r>
              <a:rPr lang="en-CA" dirty="0" smtClean="0"/>
              <a:t>complexity methods providing efficiency </a:t>
            </a:r>
            <a:r>
              <a:rPr lang="en-CA" dirty="0"/>
              <a:t>improvement </a:t>
            </a:r>
            <a:r>
              <a:rPr lang="en-CA" dirty="0" smtClean="0"/>
              <a:t>for </a:t>
            </a:r>
            <a:r>
              <a:rPr lang="en-CA" dirty="0" err="1" smtClean="0"/>
              <a:t>lossy</a:t>
            </a:r>
            <a:r>
              <a:rPr lang="en-CA" dirty="0"/>
              <a:t> </a:t>
            </a:r>
            <a:r>
              <a:rPr lang="en-CA" dirty="0" smtClean="0"/>
              <a:t>and lossless coding</a:t>
            </a:r>
          </a:p>
          <a:p>
            <a:pPr hangingPunct="0">
              <a:lnSpc>
                <a:spcPct val="150000"/>
              </a:lnSpc>
            </a:pPr>
            <a:endParaRPr lang="en-CA" dirty="0"/>
          </a:p>
          <a:p>
            <a:pPr marL="287337" lvl="1" indent="0" hangingPunct="0">
              <a:buNone/>
            </a:pPr>
            <a:endParaRPr lang="en-US" dirty="0"/>
          </a:p>
        </p:txBody>
      </p:sp>
    </p:spTree>
    <p:extLst>
      <p:ext uri="{BB962C8B-B14F-4D97-AF65-F5344CB8AC3E}">
        <p14:creationId xmlns:p14="http://schemas.microsoft.com/office/powerpoint/2010/main" val="18165654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Residue rotation</a:t>
            </a:r>
            <a:endParaRPr lang="en-US" dirty="0"/>
          </a:p>
        </p:txBody>
      </p:sp>
      <p:sp>
        <p:nvSpPr>
          <p:cNvPr id="3" name="Content Placeholder 2"/>
          <p:cNvSpPr>
            <a:spLocks noGrp="1"/>
          </p:cNvSpPr>
          <p:nvPr>
            <p:ph idx="1"/>
          </p:nvPr>
        </p:nvSpPr>
        <p:spPr/>
        <p:txBody>
          <a:bodyPr>
            <a:normAutofit/>
          </a:bodyPr>
          <a:lstStyle/>
          <a:p>
            <a:pPr hangingPunct="0"/>
            <a:endParaRPr lang="en-CA" dirty="0" smtClean="0"/>
          </a:p>
          <a:p>
            <a:pPr hangingPunct="0"/>
            <a:r>
              <a:rPr lang="en-CA" dirty="0" smtClean="0"/>
              <a:t>Residue rotation reverses the scan order for lossless and transform skip</a:t>
            </a:r>
          </a:p>
          <a:p>
            <a:pPr hangingPunct="0"/>
            <a:endParaRPr lang="en-CA" dirty="0" smtClean="0"/>
          </a:p>
          <a:p>
            <a:pPr hangingPunct="0"/>
            <a:r>
              <a:rPr lang="en-CA" dirty="0" smtClean="0"/>
              <a:t>This implies changing the line of code for reading the residue:</a:t>
            </a:r>
          </a:p>
          <a:p>
            <a:pPr marL="0" indent="0" hangingPunct="0">
              <a:buNone/>
            </a:pPr>
            <a:endParaRPr lang="en-US" dirty="0" smtClean="0"/>
          </a:p>
          <a:p>
            <a:pPr marL="0" indent="0" hangingPunct="0">
              <a:buNone/>
            </a:pPr>
            <a:r>
              <a:rPr lang="en-US" sz="1800" b="1" dirty="0" smtClean="0"/>
              <a:t>Original for transform skip:</a:t>
            </a:r>
            <a:endParaRPr lang="en-US" sz="1800" b="1" dirty="0"/>
          </a:p>
          <a:p>
            <a:pPr marL="0" indent="0" hangingPunct="0">
              <a:buNone/>
            </a:pPr>
            <a:r>
              <a:rPr lang="en-CA" sz="1800" dirty="0" smtClean="0"/>
              <a:t>  </a:t>
            </a:r>
            <a:r>
              <a:rPr lang="en-CA" sz="1800" dirty="0" err="1" smtClean="0"/>
              <a:t>pResidual</a:t>
            </a:r>
            <a:r>
              <a:rPr lang="en-CA" sz="1800" dirty="0"/>
              <a:t>[(y * </a:t>
            </a:r>
            <a:r>
              <a:rPr lang="en-CA" sz="1800" dirty="0" err="1"/>
              <a:t>uiStride</a:t>
            </a:r>
            <a:r>
              <a:rPr lang="en-CA" sz="1800" dirty="0"/>
              <a:t>) + x] =  (</a:t>
            </a:r>
            <a:r>
              <a:rPr lang="en-CA" sz="1800" dirty="0" err="1"/>
              <a:t>plCoef</a:t>
            </a:r>
            <a:r>
              <a:rPr lang="en-CA" sz="1800" dirty="0"/>
              <a:t>[(y * width) + x] + offset) &gt;&gt; </a:t>
            </a:r>
            <a:r>
              <a:rPr lang="en-CA" sz="1800" dirty="0" err="1" smtClean="0"/>
              <a:t>iTransformShift</a:t>
            </a:r>
            <a:endParaRPr lang="en-CA" sz="1800" dirty="0" smtClean="0"/>
          </a:p>
          <a:p>
            <a:pPr marL="0" indent="0" hangingPunct="0">
              <a:buNone/>
            </a:pPr>
            <a:endParaRPr lang="en-US" sz="1800" dirty="0"/>
          </a:p>
          <a:p>
            <a:pPr marL="0" indent="0" hangingPunct="0">
              <a:buNone/>
            </a:pPr>
            <a:r>
              <a:rPr lang="en-CA" sz="1800" b="1" dirty="0" smtClean="0"/>
              <a:t>Proposed for transform skip:</a:t>
            </a:r>
          </a:p>
          <a:p>
            <a:pPr marL="0" indent="0" hangingPunct="0">
              <a:buNone/>
            </a:pPr>
            <a:r>
              <a:rPr lang="en-CA" sz="1800" dirty="0" smtClean="0"/>
              <a:t>  </a:t>
            </a:r>
            <a:r>
              <a:rPr lang="en-CA" sz="1800" dirty="0" err="1" smtClean="0"/>
              <a:t>pResidual</a:t>
            </a:r>
            <a:r>
              <a:rPr lang="en-CA" sz="1800" dirty="0"/>
              <a:t>[(y * </a:t>
            </a:r>
            <a:r>
              <a:rPr lang="en-CA" sz="1800" dirty="0" err="1"/>
              <a:t>uiStride</a:t>
            </a:r>
            <a:r>
              <a:rPr lang="en-CA" sz="1800" dirty="0"/>
              <a:t>) + x] =  (</a:t>
            </a:r>
            <a:r>
              <a:rPr lang="en-CA" sz="1800" dirty="0" err="1"/>
              <a:t>plCoef</a:t>
            </a:r>
            <a:r>
              <a:rPr lang="en-CA" sz="1800" dirty="0"/>
              <a:t>[( </a:t>
            </a:r>
            <a:r>
              <a:rPr lang="en-CA" sz="1800" dirty="0">
                <a:solidFill>
                  <a:srgbClr val="FF0000"/>
                </a:solidFill>
              </a:rPr>
              <a:t>(</a:t>
            </a:r>
            <a:r>
              <a:rPr lang="en-CA" sz="1800" dirty="0" smtClean="0">
                <a:solidFill>
                  <a:srgbClr val="FF0000"/>
                </a:solidFill>
              </a:rPr>
              <a:t>height-1-y</a:t>
            </a:r>
            <a:r>
              <a:rPr lang="en-CA" sz="1800" dirty="0">
                <a:solidFill>
                  <a:srgbClr val="FF0000"/>
                </a:solidFill>
              </a:rPr>
              <a:t>) </a:t>
            </a:r>
            <a:r>
              <a:rPr lang="en-CA" sz="1800" dirty="0"/>
              <a:t>* width) + (</a:t>
            </a:r>
            <a:r>
              <a:rPr lang="en-CA" sz="1800" dirty="0" smtClean="0">
                <a:solidFill>
                  <a:srgbClr val="FF0000"/>
                </a:solidFill>
              </a:rPr>
              <a:t>width-1-x</a:t>
            </a:r>
            <a:r>
              <a:rPr lang="en-CA" sz="1800" dirty="0"/>
              <a:t>)] + offset) </a:t>
            </a:r>
            <a:r>
              <a:rPr lang="en-CA" sz="1800" dirty="0" smtClean="0"/>
              <a:t> &gt;&gt; </a:t>
            </a:r>
            <a:r>
              <a:rPr lang="en-CA" sz="1800" dirty="0" err="1" smtClean="0"/>
              <a:t>iTransformShift</a:t>
            </a:r>
            <a:endParaRPr lang="en-US" sz="1800" dirty="0"/>
          </a:p>
          <a:p>
            <a:pPr marL="287337" lvl="1" indent="0" hangingPunct="0">
              <a:buNone/>
            </a:pPr>
            <a:endParaRPr lang="en-US" dirty="0" smtClean="0"/>
          </a:p>
          <a:p>
            <a:pPr marL="287337" lvl="1" indent="0" hangingPunct="0">
              <a:buNone/>
            </a:pPr>
            <a:endParaRPr lang="en-US" dirty="0"/>
          </a:p>
          <a:p>
            <a:pPr hangingPunct="0"/>
            <a:r>
              <a:rPr lang="en-US" dirty="0" smtClean="0"/>
              <a:t>Same applied to lossless (i.e., </a:t>
            </a:r>
            <a:r>
              <a:rPr lang="en-US" dirty="0"/>
              <a:t>when cu_transquant_bypass_flag </a:t>
            </a:r>
            <a:r>
              <a:rPr lang="en-US" dirty="0" smtClean="0"/>
              <a:t>equals 1)</a:t>
            </a:r>
            <a:endParaRPr lang="en-US" dirty="0"/>
          </a:p>
        </p:txBody>
      </p:sp>
    </p:spTree>
    <p:extLst>
      <p:ext uri="{BB962C8B-B14F-4D97-AF65-F5344CB8AC3E}">
        <p14:creationId xmlns:p14="http://schemas.microsoft.com/office/powerpoint/2010/main" val="472480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Constant context for significance map</a:t>
            </a:r>
            <a:endParaRPr lang="en-US" dirty="0"/>
          </a:p>
        </p:txBody>
      </p:sp>
      <p:sp>
        <p:nvSpPr>
          <p:cNvPr id="3" name="Content Placeholder 2"/>
          <p:cNvSpPr>
            <a:spLocks noGrp="1"/>
          </p:cNvSpPr>
          <p:nvPr>
            <p:ph idx="1"/>
          </p:nvPr>
        </p:nvSpPr>
        <p:spPr/>
        <p:txBody>
          <a:bodyPr>
            <a:normAutofit/>
          </a:bodyPr>
          <a:lstStyle/>
          <a:p>
            <a:pPr hangingPunct="0">
              <a:lnSpc>
                <a:spcPct val="150000"/>
              </a:lnSpc>
            </a:pPr>
            <a:endParaRPr lang="en-CA" dirty="0" smtClean="0"/>
          </a:p>
          <a:p>
            <a:pPr hangingPunct="0">
              <a:lnSpc>
                <a:spcPct val="150000"/>
              </a:lnSpc>
            </a:pPr>
            <a:r>
              <a:rPr lang="en-CA" dirty="0" smtClean="0"/>
              <a:t>Transform </a:t>
            </a:r>
            <a:r>
              <a:rPr lang="en-CA" dirty="0"/>
              <a:t>skip and lossless </a:t>
            </a:r>
            <a:r>
              <a:rPr lang="en-CA" dirty="0" smtClean="0"/>
              <a:t>are coded </a:t>
            </a:r>
            <a:r>
              <a:rPr lang="en-CA" dirty="0"/>
              <a:t>with one </a:t>
            </a:r>
            <a:r>
              <a:rPr lang="en-CA" dirty="0" smtClean="0"/>
              <a:t>context</a:t>
            </a:r>
          </a:p>
          <a:p>
            <a:pPr lvl="1" hangingPunct="0">
              <a:lnSpc>
                <a:spcPct val="150000"/>
              </a:lnSpc>
            </a:pPr>
            <a:r>
              <a:rPr lang="en-CA" dirty="0" smtClean="0"/>
              <a:t>Same context is used for all positions</a:t>
            </a:r>
          </a:p>
          <a:p>
            <a:pPr lvl="1" hangingPunct="0">
              <a:lnSpc>
                <a:spcPct val="150000"/>
              </a:lnSpc>
            </a:pPr>
            <a:r>
              <a:rPr lang="en-CA" dirty="0" smtClean="0"/>
              <a:t>One more context for </a:t>
            </a:r>
            <a:r>
              <a:rPr lang="en-CA" dirty="0" err="1" smtClean="0"/>
              <a:t>luma</a:t>
            </a:r>
            <a:r>
              <a:rPr lang="en-CA" dirty="0" smtClean="0"/>
              <a:t> and </a:t>
            </a:r>
            <a:r>
              <a:rPr lang="en-CA" dirty="0" err="1" smtClean="0"/>
              <a:t>chroma</a:t>
            </a:r>
            <a:endParaRPr lang="en-CA" dirty="0" smtClean="0"/>
          </a:p>
          <a:p>
            <a:pPr lvl="1" hangingPunct="0">
              <a:lnSpc>
                <a:spcPct val="150000"/>
              </a:lnSpc>
            </a:pPr>
            <a:endParaRPr lang="en-CA" dirty="0" smtClean="0"/>
          </a:p>
          <a:p>
            <a:pPr hangingPunct="0">
              <a:lnSpc>
                <a:spcPct val="150000"/>
              </a:lnSpc>
            </a:pPr>
            <a:r>
              <a:rPr lang="en-CA" dirty="0" smtClean="0"/>
              <a:t>Simplifies context derivation, especially for lossless</a:t>
            </a:r>
          </a:p>
          <a:p>
            <a:pPr hangingPunct="0">
              <a:lnSpc>
                <a:spcPct val="150000"/>
              </a:lnSpc>
            </a:pPr>
            <a:endParaRPr lang="en-CA" dirty="0" smtClean="0"/>
          </a:p>
          <a:p>
            <a:pPr hangingPunct="0">
              <a:lnSpc>
                <a:spcPct val="150000"/>
              </a:lnSpc>
            </a:pPr>
            <a:r>
              <a:rPr lang="en-CA" dirty="0"/>
              <a:t>S</a:t>
            </a:r>
            <a:r>
              <a:rPr lang="en-CA" dirty="0" smtClean="0"/>
              <a:t>eparates </a:t>
            </a:r>
            <a:r>
              <a:rPr lang="en-CA" dirty="0"/>
              <a:t>the statistics of natural content (which </a:t>
            </a:r>
            <a:r>
              <a:rPr lang="en-CA" dirty="0" smtClean="0"/>
              <a:t>tends </a:t>
            </a:r>
            <a:r>
              <a:rPr lang="en-CA" dirty="0"/>
              <a:t>to use transform coding) from the screen content (which </a:t>
            </a:r>
            <a:r>
              <a:rPr lang="en-CA" dirty="0" smtClean="0"/>
              <a:t>tends </a:t>
            </a:r>
            <a:r>
              <a:rPr lang="en-CA" dirty="0"/>
              <a:t>to use transform </a:t>
            </a:r>
            <a:r>
              <a:rPr lang="en-CA" dirty="0" smtClean="0"/>
              <a:t>skip)</a:t>
            </a:r>
          </a:p>
        </p:txBody>
      </p:sp>
    </p:spTree>
    <p:extLst>
      <p:ext uri="{BB962C8B-B14F-4D97-AF65-F5344CB8AC3E}">
        <p14:creationId xmlns:p14="http://schemas.microsoft.com/office/powerpoint/2010/main" val="391297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Gains on lossless for all types of content</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500635805"/>
              </p:ext>
            </p:extLst>
          </p:nvPr>
        </p:nvGraphicFramePr>
        <p:xfrm>
          <a:off x="1905000" y="944880"/>
          <a:ext cx="4648199" cy="5760720"/>
        </p:xfrm>
        <a:graphic>
          <a:graphicData uri="http://schemas.openxmlformats.org/drawingml/2006/table">
            <a:tbl>
              <a:tblPr firstRow="1" firstCol="1" bandRow="1"/>
              <a:tblGrid>
                <a:gridCol w="1543558"/>
                <a:gridCol w="1157669"/>
                <a:gridCol w="994812"/>
                <a:gridCol w="952160"/>
              </a:tblGrid>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Calibri"/>
                          <a:ea typeface="Times New Roman"/>
                        </a:rPr>
                        <a:t> </a:t>
                      </a:r>
                      <a:endParaRPr lang="en-US" sz="1400"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All Intra Main</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 </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compression ratio</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Bit-rate saving </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 </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Reference</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Tested</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Class F</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4.6</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4.8</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-2.8%</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Class B</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2.1</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2.2</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-1.9%</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SC(GBR)</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7.5</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7.6</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-1.6%</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RangeExt</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2.2</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2.2</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-1.5%</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Overall (w/o SC)</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3.2</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3.3</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-2.1%</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Overall (w/ SC)</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5.3</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5.4</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-1.9%</a:t>
                      </a:r>
                      <a:endParaRPr lang="en-US" sz="1400" b="1">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Calibri"/>
                          <a:ea typeface="Times New Roman"/>
                        </a:rPr>
                        <a:t> </a:t>
                      </a:r>
                      <a:endParaRPr lang="en-US" sz="1400"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Random Access Main</a:t>
                      </a:r>
                      <a:endParaRPr lang="en-US" sz="1400" b="1">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 </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compression ratio</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Bit-rate saving </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 </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Reference</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Tested</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Class F</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29.3</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effectLst/>
                          <a:latin typeface="Calibri"/>
                          <a:ea typeface="Times New Roman"/>
                        </a:rPr>
                        <a:t>29.8</a:t>
                      </a:r>
                      <a:endParaRPr lang="en-US" sz="1400"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-1.5%</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Class B</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2.6</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2.6</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-0.5%</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SC(GBR)</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88.8</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89.3</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-0.8%</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RangeExt</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2.5</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2.5</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-0.4%</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Overall (w/o SC)</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13.3</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13.5</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-0.9%</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Overall (w/ SC)</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51.0</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51.4</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-0.8%</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Calibri"/>
                          <a:ea typeface="Times New Roman"/>
                        </a:rPr>
                        <a:t> </a:t>
                      </a:r>
                      <a:endParaRPr lang="en-US" sz="1400"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Low delay B Main</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 </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compression ratio</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Bit-rate saving </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 </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Reference</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Tested</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Class F</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47.4</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47.8</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-1.2%</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Class B</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2.6</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2.6</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-0.4%</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SC(GBR)</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301.9</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306.3</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-1.1%</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effectLst/>
                          <a:latin typeface="Calibri"/>
                          <a:ea typeface="Times New Roman"/>
                        </a:rPr>
                        <a:t>RangeExt</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2.5</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2.5</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-0.4%</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Overall (w/o SC)</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20.5</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20.7</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-0.7%</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2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effectLst/>
                          <a:latin typeface="Calibri"/>
                          <a:ea typeface="Times New Roman"/>
                        </a:rPr>
                        <a:t>Overall (w/ SC)</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161.2</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effectLst/>
                          <a:latin typeface="Calibri"/>
                          <a:ea typeface="Times New Roman"/>
                        </a:rPr>
                        <a:t>163.5</a:t>
                      </a:r>
                      <a:endParaRPr lang="en-US" sz="140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Calibri"/>
                          <a:ea typeface="Times New Roman"/>
                        </a:rPr>
                        <a:t>-0.9%</a:t>
                      </a:r>
                      <a:endParaRPr lang="en-US" sz="1400" b="1" dirty="0">
                        <a:effectLst/>
                        <a:latin typeface="Times New Roman"/>
                        <a:ea typeface="Times New Roman"/>
                      </a:endParaRPr>
                    </a:p>
                  </a:txBody>
                  <a:tcPr marL="60188" marR="6018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689830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0"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a:t>S</a:t>
            </a:r>
            <a:r>
              <a:rPr lang="en-US" dirty="0" smtClean="0"/>
              <a:t>creen content also has large gains</a:t>
            </a:r>
            <a:br>
              <a:rPr lang="en-US" dirty="0" smtClean="0"/>
            </a:br>
            <a:r>
              <a:rPr lang="en-US" dirty="0" smtClean="0"/>
              <a:t>using range extensions test conditions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000065450"/>
              </p:ext>
            </p:extLst>
          </p:nvPr>
        </p:nvGraphicFramePr>
        <p:xfrm>
          <a:off x="152400" y="1453065"/>
          <a:ext cx="8915407" cy="5051811"/>
        </p:xfrm>
        <a:graphic>
          <a:graphicData uri="http://schemas.openxmlformats.org/drawingml/2006/table">
            <a:tbl>
              <a:tblPr firstRow="1" firstCol="1" bandRow="1"/>
              <a:tblGrid>
                <a:gridCol w="1249826"/>
                <a:gridCol w="691165"/>
                <a:gridCol w="871802"/>
                <a:gridCol w="871802"/>
                <a:gridCol w="871802"/>
                <a:gridCol w="871802"/>
                <a:gridCol w="871802"/>
                <a:gridCol w="871802"/>
                <a:gridCol w="871802"/>
                <a:gridCol w="871802"/>
              </a:tblGrid>
              <a:tr h="336936">
                <a:tc>
                  <a:txBody>
                    <a:bodyPr/>
                    <a:lstStyle/>
                    <a:p>
                      <a:endParaRPr lang="en-US" sz="1200" dirty="0">
                        <a:effectLst/>
                        <a:latin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Arial"/>
                          <a:ea typeface="Times New Roman"/>
                        </a:rPr>
                        <a:t>All Intra HE Main-tier</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All Intra HE High-tier</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All Intra HE Super-High-tier</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3404">
                <a:tc>
                  <a:txBody>
                    <a:bodyPr/>
                    <a:lstStyle/>
                    <a:p>
                      <a:endParaRPr lang="en-US" sz="1200">
                        <a:effectLst/>
                        <a:latin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6437" marR="6643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6437" marR="6643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6437" marR="6643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320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Class F</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320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Class B</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320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RGB 4:4:4 SC</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dirty="0">
                          <a:solidFill>
                            <a:srgbClr val="000000"/>
                          </a:solidFill>
                          <a:effectLst/>
                          <a:latin typeface="Arial"/>
                        </a:rPr>
                        <a:t>-2.7%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a:rPr>
                        <a:t>-2.5%</a:t>
                      </a:r>
                    </a:p>
                  </a:txBody>
                  <a:tcPr marL="9525" marR="9525" marT="9525" marB="0" anchor="b">
                    <a:lnL>
                      <a:noFill/>
                    </a:lnL>
                    <a:lnR>
                      <a:noFill/>
                    </a:lnR>
                    <a:lnT>
                      <a:noFill/>
                    </a:lnT>
                    <a:lnB>
                      <a:noFill/>
                    </a:lnB>
                  </a:tcPr>
                </a:tc>
                <a:tc>
                  <a:txBody>
                    <a:bodyPr/>
                    <a:lstStyle/>
                    <a:p>
                      <a:pPr algn="ctr" fontAlgn="b"/>
                      <a:r>
                        <a:rPr lang="en-US" sz="1200" b="1" i="0" u="none" strike="noStrike">
                          <a:solidFill>
                            <a:srgbClr val="000000"/>
                          </a:solidFill>
                          <a:effectLst/>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00"/>
                          </a:solidFill>
                          <a:effectLst/>
                          <a:latin typeface="Arial"/>
                        </a:rPr>
                        <a:t>-2.5%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a:rPr>
                        <a:t>-2.4%</a:t>
                      </a:r>
                    </a:p>
                  </a:txBody>
                  <a:tcPr marL="9525" marR="9525" marT="9525" marB="0" anchor="b">
                    <a:lnL>
                      <a:noFill/>
                    </a:lnL>
                    <a:lnR>
                      <a:noFill/>
                    </a:lnR>
                    <a:lnT>
                      <a:noFill/>
                    </a:lnT>
                    <a:lnB>
                      <a:noFill/>
                    </a:lnB>
                  </a:tcPr>
                </a:tc>
                <a:tc>
                  <a:txBody>
                    <a:bodyPr/>
                    <a:lstStyle/>
                    <a:p>
                      <a:pPr algn="ctr" fontAlgn="b"/>
                      <a:r>
                        <a:rPr lang="en-US" sz="1200" b="1" i="0" u="none" strike="noStrike" dirty="0">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dirty="0">
                          <a:solidFill>
                            <a:srgbClr val="000000"/>
                          </a:solidFill>
                          <a:effectLst/>
                          <a:latin typeface="Arial"/>
                        </a:rPr>
                        <a:t>-2.3%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a:rPr>
                        <a:t>-2.1%</a:t>
                      </a:r>
                    </a:p>
                  </a:txBody>
                  <a:tcPr marL="9525" marR="9525" marT="9525" marB="0" anchor="b">
                    <a:lnL>
                      <a:noFill/>
                    </a:lnL>
                    <a:lnR>
                      <a:noFill/>
                    </a:lnR>
                    <a:lnT>
                      <a:noFill/>
                    </a:lnT>
                    <a:lnB>
                      <a:noFill/>
                    </a:lnB>
                  </a:tcPr>
                </a:tc>
                <a:tc>
                  <a:txBody>
                    <a:bodyPr/>
                    <a:lstStyle/>
                    <a:p>
                      <a:pPr algn="ctr" fontAlgn="b"/>
                      <a:r>
                        <a:rPr lang="en-US" sz="1200" b="1" i="0" u="none" strike="noStrike" dirty="0">
                          <a:solidFill>
                            <a:srgbClr val="000000"/>
                          </a:solidFill>
                          <a:effectLst/>
                          <a:latin typeface="Arial"/>
                        </a:rPr>
                        <a:t>-2.0%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320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err="1">
                          <a:solidFill>
                            <a:srgbClr val="000000"/>
                          </a:solidFill>
                          <a:effectLst/>
                          <a:latin typeface="Arial"/>
                          <a:ea typeface="Times New Roman"/>
                        </a:rPr>
                        <a:t>YCbCr</a:t>
                      </a:r>
                      <a:r>
                        <a:rPr lang="en-US" sz="1200" dirty="0">
                          <a:solidFill>
                            <a:srgbClr val="000000"/>
                          </a:solidFill>
                          <a:effectLst/>
                          <a:latin typeface="Arial"/>
                          <a:ea typeface="Times New Roman"/>
                        </a:rPr>
                        <a:t> 4:2:2</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340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4:4:4</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320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Arial"/>
                          <a:ea typeface="Times New Roman"/>
                        </a:rPr>
                        <a:t>Overall</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-1.8%</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-1.6%</a:t>
                      </a:r>
                      <a:endParaRPr lang="en-US" sz="1200" dirty="0">
                        <a:effectLst/>
                        <a:latin typeface="Times New Roman"/>
                        <a:ea typeface="Times New Roman"/>
                      </a:endParaRPr>
                    </a:p>
                  </a:txBody>
                  <a:tcPr marL="66437" marR="6643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-1.7%</a:t>
                      </a:r>
                      <a:endParaRPr lang="en-US" sz="1200" dirty="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-1.7%</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-1.6%</a:t>
                      </a:r>
                      <a:endParaRPr lang="en-US" sz="1200">
                        <a:effectLst/>
                        <a:latin typeface="Times New Roman"/>
                        <a:ea typeface="Times New Roman"/>
                      </a:endParaRPr>
                    </a:p>
                  </a:txBody>
                  <a:tcPr marL="66437" marR="6643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-1.6%</a:t>
                      </a:r>
                      <a:endParaRPr lang="en-US" sz="1200" dirty="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-1.6%</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-1.4%</a:t>
                      </a:r>
                      <a:endParaRPr lang="en-US" sz="1200" dirty="0">
                        <a:effectLst/>
                        <a:latin typeface="Times New Roman"/>
                        <a:ea typeface="Times New Roman"/>
                      </a:endParaRPr>
                    </a:p>
                  </a:txBody>
                  <a:tcPr marL="66437" marR="6643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-1.4%</a:t>
                      </a:r>
                      <a:endParaRPr lang="en-US" sz="120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3404">
                <a:tc>
                  <a:txBody>
                    <a:bodyPr/>
                    <a:lstStyle/>
                    <a:p>
                      <a:endParaRPr lang="en-US" sz="1200" dirty="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a:noFill/>
                    </a:lnB>
                  </a:tcPr>
                </a:tc>
                <a:tc>
                  <a:txBody>
                    <a:bodyPr/>
                    <a:lstStyle/>
                    <a:p>
                      <a:endParaRPr lang="en-US" sz="120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 </a:t>
                      </a:r>
                      <a:endParaRPr lang="en-US" sz="1200" dirty="0">
                        <a:effectLst/>
                        <a:latin typeface="Times New Roman"/>
                        <a:ea typeface="Times New Roman"/>
                      </a:endParaRPr>
                    </a:p>
                  </a:txBody>
                  <a:tcPr marL="66437" marR="66437" marT="0" marB="0" anchor="b">
                    <a:lnL>
                      <a:noFill/>
                    </a:lnL>
                    <a:lnR>
                      <a:noFill/>
                    </a:lnR>
                    <a:lnT w="12700" cap="flat" cmpd="sng" algn="ctr">
                      <a:noFill/>
                      <a:prstDash val="solid"/>
                      <a:round/>
                      <a:headEnd type="none" w="med" len="med"/>
                      <a:tailEnd type="none" w="med" len="med"/>
                    </a:lnT>
                    <a:lnB>
                      <a:noFill/>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 </a:t>
                      </a:r>
                      <a:endParaRPr lang="en-US" sz="1200" dirty="0">
                        <a:effectLst/>
                        <a:latin typeface="Times New Roman"/>
                        <a:ea typeface="Times New Roman"/>
                      </a:endParaRPr>
                    </a:p>
                  </a:txBody>
                  <a:tcPr marL="66437" marR="66437" marT="0" marB="0" anchor="b">
                    <a:lnL>
                      <a:noFill/>
                    </a:lnL>
                    <a:lnR>
                      <a:noFill/>
                    </a:lnR>
                    <a:lnT w="12700" cap="flat" cmpd="sng" algn="ctr">
                      <a:noFill/>
                      <a:prstDash val="solid"/>
                      <a:round/>
                      <a:headEnd type="none" w="med" len="med"/>
                      <a:tailEnd type="none" w="med" len="med"/>
                    </a:lnT>
                    <a:lnB>
                      <a:noFill/>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 </a:t>
                      </a:r>
                      <a:endParaRPr lang="en-US" sz="1200" dirty="0">
                        <a:effectLst/>
                        <a:latin typeface="Times New Roman"/>
                        <a:ea typeface="Times New Roman"/>
                      </a:endParaRPr>
                    </a:p>
                  </a:txBody>
                  <a:tcPr marL="66437" marR="66437" marT="0" marB="0" anchor="b">
                    <a:lnL>
                      <a:noFill/>
                    </a:lnL>
                    <a:lnR>
                      <a:noFill/>
                    </a:lnR>
                    <a:lnT w="12700" cap="flat" cmpd="sng" algn="ctr">
                      <a:noFill/>
                      <a:prstDash val="solid"/>
                      <a:round/>
                      <a:headEnd type="none" w="med" len="med"/>
                      <a:tailEnd type="none" w="med" len="med"/>
                    </a:lnT>
                    <a:lnB>
                      <a:noFill/>
                    </a:lnB>
                  </a:tcPr>
                </a:tc>
              </a:tr>
              <a:tr h="168468">
                <a:tc>
                  <a:txBody>
                    <a:bodyPr/>
                    <a:lstStyle/>
                    <a:p>
                      <a:endParaRPr lang="en-US" sz="1200">
                        <a:effectLst/>
                        <a:latin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Random Access HE Main-tier</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Random Access HE High-tier</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Arial"/>
                          <a:ea typeface="Times New Roman"/>
                        </a:rPr>
                        <a:t> </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73404">
                <a:tc>
                  <a:txBody>
                    <a:bodyPr/>
                    <a:lstStyle/>
                    <a:p>
                      <a:endParaRPr lang="en-US" sz="1200">
                        <a:effectLst/>
                        <a:latin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6437" marR="6643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6437" marR="6643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V</a:t>
                      </a:r>
                      <a:endParaRPr lang="en-US" sz="1200" dirty="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7340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Class F</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684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Class B</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684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smtClean="0">
                          <a:solidFill>
                            <a:srgbClr val="000000"/>
                          </a:solidFill>
                          <a:effectLst/>
                          <a:latin typeface="Arial"/>
                          <a:ea typeface="Times New Roman"/>
                        </a:rPr>
                        <a:t>RGB 4:4:4 SC</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dirty="0">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1200" b="1"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a:rPr>
                        <a:t>-1.4%</a:t>
                      </a:r>
                    </a:p>
                  </a:txBody>
                  <a:tcPr marL="9525" marR="9525" marT="9525" marB="0" anchor="b">
                    <a:lnL>
                      <a:noFill/>
                    </a:lnL>
                    <a:lnR>
                      <a:noFill/>
                    </a:lnR>
                    <a:lnT>
                      <a:noFill/>
                    </a:lnT>
                    <a:lnB>
                      <a:noFill/>
                    </a:lnB>
                  </a:tcPr>
                </a:tc>
                <a:tc>
                  <a:txBody>
                    <a:bodyPr/>
                    <a:lstStyle/>
                    <a:p>
                      <a:pPr algn="ctr" fontAlgn="b"/>
                      <a:r>
                        <a:rPr lang="en-US" sz="1200" b="1" i="0" u="none" strike="noStrike" dirty="0">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 </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r>
              <a:tr h="1684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4:2:2</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endParaRPr lang="en-US" sz="1200" dirty="0">
                        <a:effectLst/>
                        <a:latin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7340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4:4:4</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r>
              <a:tr h="1684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Overall</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-1.2%</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-1.0%</a:t>
                      </a:r>
                      <a:endParaRPr lang="en-US" sz="1200">
                        <a:effectLst/>
                        <a:latin typeface="Times New Roman"/>
                        <a:ea typeface="Times New Roman"/>
                      </a:endParaRPr>
                    </a:p>
                  </a:txBody>
                  <a:tcPr marL="66437" marR="6643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-1.0%</a:t>
                      </a:r>
                      <a:endParaRPr lang="en-US" sz="1200" dirty="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-1.1%</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-0.9%</a:t>
                      </a:r>
                      <a:endParaRPr lang="en-US" sz="1200" dirty="0">
                        <a:effectLst/>
                        <a:latin typeface="Times New Roman"/>
                        <a:ea typeface="Times New Roman"/>
                      </a:endParaRPr>
                    </a:p>
                  </a:txBody>
                  <a:tcPr marL="66437" marR="6643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-0.9%</a:t>
                      </a:r>
                      <a:endParaRPr lang="en-US" sz="120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r>
              <a:tr h="173404">
                <a:tc>
                  <a:txBody>
                    <a:bodyPr/>
                    <a:lstStyle/>
                    <a:p>
                      <a:endParaRPr lang="en-US" sz="1200" dirty="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a:noFill/>
                    </a:lnB>
                  </a:tcPr>
                </a:tc>
                <a:tc>
                  <a:txBody>
                    <a:bodyPr/>
                    <a:lstStyle/>
                    <a:p>
                      <a:endParaRPr lang="en-US" sz="120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effectLst/>
                        <a:latin typeface="Times New Roman"/>
                      </a:endParaRPr>
                    </a:p>
                  </a:txBody>
                  <a:tcPr marL="66437" marR="66437" marT="0" marB="0" anchor="b">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effectLst/>
                        <a:latin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68468">
                <a:tc>
                  <a:txBody>
                    <a:bodyPr/>
                    <a:lstStyle/>
                    <a:p>
                      <a:endParaRPr lang="en-US" sz="1200">
                        <a:effectLst/>
                        <a:latin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Low delay B HE Main-tier</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Arial"/>
                          <a:ea typeface="Times New Roman"/>
                        </a:rPr>
                        <a:t>Low delay B HE High-tier</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73404">
                <a:tc>
                  <a:txBody>
                    <a:bodyPr/>
                    <a:lstStyle/>
                    <a:p>
                      <a:endParaRPr lang="en-US" sz="1200">
                        <a:effectLst/>
                        <a:latin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6437" marR="6643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6437" marR="6643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r>
              <a:tr h="1684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Class F</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684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Class B</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endParaRPr lang="en-US" sz="1200">
                        <a:effectLst/>
                        <a:latin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684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RGB 4:4:4 SC</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dirty="0">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200" b="1" i="0" u="none" strike="noStrike" dirty="0">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dirty="0">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1200" b="1" i="0" u="none" strike="noStrike" dirty="0">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r>
              <a:tr h="1684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4:2:2</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r>
              <a:tr h="17340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4:4:4</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6437" marR="66437" marT="0" marB="0" anchor="b">
                    <a:lnL>
                      <a:noFill/>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r>
              <a:tr h="16846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Arial"/>
                          <a:ea typeface="Times New Roman"/>
                        </a:rPr>
                        <a:t>Overall</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-0.9%</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-0.6%</a:t>
                      </a:r>
                      <a:endParaRPr lang="en-US" sz="1200" dirty="0">
                        <a:effectLst/>
                        <a:latin typeface="Times New Roman"/>
                        <a:ea typeface="Times New Roman"/>
                      </a:endParaRPr>
                    </a:p>
                  </a:txBody>
                  <a:tcPr marL="66437" marR="6643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-0.7%</a:t>
                      </a:r>
                      <a:endParaRPr lang="en-US" sz="1200" dirty="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-1.1%</a:t>
                      </a:r>
                      <a:endParaRPr lang="en-US" sz="1200" dirty="0">
                        <a:effectLst/>
                        <a:latin typeface="Times New Roman"/>
                        <a:ea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-0.9%</a:t>
                      </a:r>
                      <a:endParaRPr lang="en-US" sz="1200" dirty="0">
                        <a:effectLst/>
                        <a:latin typeface="Times New Roman"/>
                        <a:ea typeface="Times New Roman"/>
                      </a:endParaRPr>
                    </a:p>
                  </a:txBody>
                  <a:tcPr marL="66437" marR="6643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-0.8%</a:t>
                      </a:r>
                      <a:endParaRPr lang="en-US" sz="1200" dirty="0">
                        <a:effectLst/>
                        <a:latin typeface="Times New Roman"/>
                        <a:ea typeface="Times New Roman"/>
                      </a:endParaRPr>
                    </a:p>
                  </a:txBody>
                  <a:tcPr marL="66437" marR="6643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200">
                        <a:effectLst/>
                        <a:latin typeface="Times New Roman"/>
                      </a:endParaRPr>
                    </a:p>
                  </a:txBody>
                  <a:tcPr marL="66437" marR="6643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c>
                  <a:txBody>
                    <a:bodyPr/>
                    <a:lstStyle/>
                    <a:p>
                      <a:endParaRPr lang="en-US" sz="1200" dirty="0">
                        <a:effectLst/>
                        <a:latin typeface="Times New Roman"/>
                      </a:endParaRPr>
                    </a:p>
                  </a:txBody>
                  <a:tcPr marL="66437" marR="66437" marT="0" marB="0" anchor="b">
                    <a:lnL>
                      <a:noFill/>
                    </a:lnL>
                    <a:lnR>
                      <a:noFill/>
                    </a:lnR>
                    <a:lnT>
                      <a:noFill/>
                    </a:lnT>
                    <a:lnB>
                      <a:noFill/>
                    </a:lnB>
                  </a:tcPr>
                </a:tc>
              </a:tr>
            </a:tbl>
          </a:graphicData>
        </a:graphic>
      </p:graphicFrame>
    </p:spTree>
    <p:extLst>
      <p:ext uri="{BB962C8B-B14F-4D97-AF65-F5344CB8AC3E}">
        <p14:creationId xmlns:p14="http://schemas.microsoft.com/office/powerpoint/2010/main" val="181907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Gains are smaller for range extensions content</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767420690"/>
              </p:ext>
            </p:extLst>
          </p:nvPr>
        </p:nvGraphicFramePr>
        <p:xfrm>
          <a:off x="304802" y="1524000"/>
          <a:ext cx="8686798" cy="3840480"/>
        </p:xfrm>
        <a:graphic>
          <a:graphicData uri="http://schemas.openxmlformats.org/drawingml/2006/table">
            <a:tbl>
              <a:tblPr firstRow="1" firstCol="1" bandRow="1"/>
              <a:tblGrid>
                <a:gridCol w="1041775"/>
                <a:gridCol w="849447"/>
                <a:gridCol w="849447"/>
                <a:gridCol w="849447"/>
                <a:gridCol w="849447"/>
                <a:gridCol w="849447"/>
                <a:gridCol w="849447"/>
                <a:gridCol w="884707"/>
                <a:gridCol w="778927"/>
                <a:gridCol w="884707"/>
              </a:tblGrid>
              <a:tr h="152400">
                <a:tc>
                  <a:txBody>
                    <a:bodyPr/>
                    <a:lstStyle/>
                    <a:p>
                      <a:endParaRPr lang="en-US" sz="1200" dirty="0">
                        <a:effectLst/>
                        <a:latin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All Intra HE Main-tier</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All Intra HE High-tier</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All Intra HE Super-High-tier</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RGB 4:4:4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4:4:4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4:2:2</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-0.2%</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endParaRPr lang="en-US" sz="1200" dirty="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smtClean="0">
                        <a:effectLst/>
                        <a:latin typeface="Times New Roman"/>
                      </a:endParaRPr>
                    </a:p>
                    <a:p>
                      <a:endParaRPr lang="en-US" sz="1200" dirty="0" smtClean="0">
                        <a:effectLst/>
                        <a:latin typeface="Times New Roman"/>
                      </a:endParaRPr>
                    </a:p>
                    <a:p>
                      <a:endParaRPr lang="en-US" sz="1200" dirty="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 </a:t>
                      </a:r>
                      <a:endParaRPr lang="en-US" sz="1200" dirty="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 </a:t>
                      </a:r>
                      <a:endParaRPr lang="en-US" sz="1200" dirty="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152400">
                <a:tc>
                  <a:txBody>
                    <a:bodyPr/>
                    <a:lstStyle/>
                    <a:p>
                      <a:endParaRPr lang="en-US" sz="1200">
                        <a:effectLst/>
                        <a:latin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Random Access HE Main-tier</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000000"/>
                          </a:solidFill>
                          <a:effectLst/>
                          <a:latin typeface="Arial"/>
                          <a:ea typeface="Times New Roman"/>
                        </a:rPr>
                        <a:t>Random Access HE High-tier</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dirty="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61925">
                <a:tc>
                  <a:txBody>
                    <a:bodyPr/>
                    <a:lstStyle/>
                    <a:p>
                      <a:endParaRPr lang="en-US" sz="1200">
                        <a:effectLst/>
                        <a:latin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U</a:t>
                      </a:r>
                      <a:endParaRPr lang="en-US" sz="1200" dirty="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RGB 4:4:4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0.0%</a:t>
                      </a:r>
                      <a:endParaRPr lang="en-US" sz="1200" dirty="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4:4:4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a:t>
                      </a:r>
                      <a:endParaRPr lang="en-US" sz="1200">
                        <a:effectLst/>
                        <a:latin typeface="Times New Roman"/>
                        <a:ea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0.1%</a:t>
                      </a:r>
                      <a:endParaRPr lang="en-US" sz="1200" dirty="0">
                        <a:effectLst/>
                        <a:latin typeface="Times New Roman"/>
                        <a:ea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 </a:t>
                      </a:r>
                      <a:endParaRPr lang="en-US" sz="12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4:2:2</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0.1%</a:t>
                      </a:r>
                      <a:endParaRPr lang="en-US" sz="1200" dirty="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61925">
                <a:tc>
                  <a:txBody>
                    <a:bodyPr/>
                    <a:lstStyle/>
                    <a:p>
                      <a:endParaRPr lang="en-US" sz="1200" dirty="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smtClean="0">
                        <a:effectLst/>
                        <a:latin typeface="Times New Roman"/>
                      </a:endParaRPr>
                    </a:p>
                    <a:p>
                      <a:endParaRPr lang="en-US" sz="1200" dirty="0" smtClean="0">
                        <a:effectLst/>
                        <a:latin typeface="Times New Roman"/>
                      </a:endParaRPr>
                    </a:p>
                    <a:p>
                      <a:endParaRPr lang="en-US" sz="1200" dirty="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61925">
                <a:tc>
                  <a:txBody>
                    <a:bodyPr/>
                    <a:lstStyle/>
                    <a:p>
                      <a:endParaRPr lang="en-US" sz="1200">
                        <a:effectLst/>
                        <a:latin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Low delay B HE Main-tier</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Low delay B HE High-tier</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b="1">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61925">
                <a:tc>
                  <a:txBody>
                    <a:bodyPr/>
                    <a:lstStyle/>
                    <a:p>
                      <a:endParaRPr lang="en-US" sz="1200">
                        <a:effectLst/>
                        <a:latin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U</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V</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RGB 4:4:4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4:4:4</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a:t>
                      </a:r>
                      <a:endParaRPr lang="en-US" sz="1200">
                        <a:effectLst/>
                        <a:latin typeface="Times New Roman"/>
                        <a:ea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0.4%</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YCbCr 4:2:2</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a:t>
                      </a:r>
                      <a:endParaRPr lang="en-US" sz="1200">
                        <a:effectLst/>
                        <a:latin typeface="Times New Roman"/>
                        <a:ea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n-US" sz="1200">
                        <a:effectLst/>
                        <a:latin typeface="Times New Roman"/>
                      </a:endParaRPr>
                    </a:p>
                  </a:txBody>
                  <a:tcPr marL="68580" marR="68580" marT="0" marB="0" anchor="b">
                    <a:lnL>
                      <a:noFill/>
                    </a:lnL>
                    <a:lnR>
                      <a:noFill/>
                    </a:lnR>
                    <a:lnT>
                      <a:noFill/>
                    </a:lnT>
                    <a:lnB>
                      <a:noFill/>
                    </a:lnB>
                  </a:tcPr>
                </a:tc>
                <a:tc>
                  <a:txBody>
                    <a:bodyPr/>
                    <a:lstStyle/>
                    <a:p>
                      <a:endParaRPr lang="en-US" sz="1200" dirty="0">
                        <a:effectLst/>
                        <a:latin typeface="Times New Roman"/>
                      </a:endParaRPr>
                    </a:p>
                  </a:txBody>
                  <a:tcPr marL="68580" marR="68580" marT="0" marB="0" anchor="b">
                    <a:lnL>
                      <a:noFill/>
                    </a:lnL>
                    <a:lnR>
                      <a:noFill/>
                    </a:lnR>
                    <a:lnT>
                      <a:noFill/>
                    </a:lnT>
                    <a:lnB>
                      <a:noFill/>
                    </a:lnB>
                  </a:tcPr>
                </a:tc>
              </a:tr>
            </a:tbl>
          </a:graphicData>
        </a:graphic>
      </p:graphicFrame>
    </p:spTree>
    <p:extLst>
      <p:ext uri="{BB962C8B-B14F-4D97-AF65-F5344CB8AC3E}">
        <p14:creationId xmlns:p14="http://schemas.microsoft.com/office/powerpoint/2010/main" val="1603627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pPr lvl="0" hangingPunct="0"/>
            <a:endParaRPr lang="en-US" dirty="0" smtClean="0"/>
          </a:p>
          <a:p>
            <a:pPr lvl="0" hangingPunct="0"/>
            <a:r>
              <a:rPr lang="en-US" dirty="0" smtClean="0"/>
              <a:t>Simple methods</a:t>
            </a:r>
          </a:p>
          <a:p>
            <a:pPr lvl="0" hangingPunct="0"/>
            <a:endParaRPr lang="en-US" dirty="0"/>
          </a:p>
          <a:p>
            <a:pPr lvl="0" hangingPunct="0"/>
            <a:r>
              <a:rPr lang="en-US" dirty="0" smtClean="0"/>
              <a:t>Consistent gains for lossless for all types of content</a:t>
            </a:r>
          </a:p>
          <a:p>
            <a:pPr lvl="0" hangingPunct="0"/>
            <a:endParaRPr lang="en-US" dirty="0"/>
          </a:p>
          <a:p>
            <a:pPr lvl="0" hangingPunct="0"/>
            <a:r>
              <a:rPr lang="en-US" dirty="0"/>
              <a:t>G</a:t>
            </a:r>
            <a:r>
              <a:rPr lang="en-US" dirty="0" smtClean="0"/>
              <a:t>ains for screen content for range extensions common conditions</a:t>
            </a:r>
            <a:endParaRPr lang="en-US" dirty="0" smtClean="0"/>
          </a:p>
        </p:txBody>
      </p:sp>
    </p:spTree>
    <p:extLst>
      <p:ext uri="{BB962C8B-B14F-4D97-AF65-F5344CB8AC3E}">
        <p14:creationId xmlns:p14="http://schemas.microsoft.com/office/powerpoint/2010/main" val="98031569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8651</TotalTime>
  <Words>1126</Words>
  <Application>Microsoft Office PowerPoint</Application>
  <PresentationFormat>On-screen Show (4:3)</PresentationFormat>
  <Paragraphs>468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JCTVC-D257</vt:lpstr>
      <vt:lpstr>AhG8: Residue rotation and significance map context for screen content coding  JCTVC-M0333</vt:lpstr>
      <vt:lpstr>Background</vt:lpstr>
      <vt:lpstr>Introduction</vt:lpstr>
      <vt:lpstr>Residue rotation</vt:lpstr>
      <vt:lpstr>Constant context for significance map</vt:lpstr>
      <vt:lpstr>Gains on lossless for all types of content</vt:lpstr>
      <vt:lpstr>Screen content also has large gains using range extensions test conditions</vt:lpstr>
      <vt:lpstr>Gains are smaller for range extensions content</vt:lpstr>
      <vt:lpstr>Conclusions</vt:lpstr>
      <vt:lpstr>AhG8: Residue rotation and significance map context for screen content coding  JCTVC-M0333</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223</cp:revision>
  <dcterms:created xsi:type="dcterms:W3CDTF">2011-12-07T01:29:30Z</dcterms:created>
  <dcterms:modified xsi:type="dcterms:W3CDTF">2013-04-20T00:58:33Z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