
<file path=[Content_Types].xml><?xml version="1.0" encoding="utf-8"?>
<Types xmlns="http://schemas.openxmlformats.org/package/2006/content-types">
  <Default Extension="png" ContentType="image/png"/>
  <Default Extension="vsd" ContentType="application/vnd.visio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8" r:id="rId1"/>
  </p:sldMasterIdLst>
  <p:sldIdLst>
    <p:sldId id="256" r:id="rId2"/>
    <p:sldId id="257" r:id="rId3"/>
    <p:sldId id="258" r:id="rId4"/>
    <p:sldId id="263" r:id="rId5"/>
    <p:sldId id="261" r:id="rId6"/>
    <p:sldId id="262" r:id="rId7"/>
    <p:sldId id="26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5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A76D5BF1-D65A-4091-8191-6084D330322D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C785A52C-AB15-47E2-B101-D62E90F8DC9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265134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D5BF1-D65A-4091-8191-6084D330322D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5A52C-AB15-47E2-B101-D62E90F8DC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779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D5BF1-D65A-4091-8191-6084D330322D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5A52C-AB15-47E2-B101-D62E90F8DC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492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D5BF1-D65A-4091-8191-6084D330322D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5A52C-AB15-47E2-B101-D62E90F8DC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914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D5BF1-D65A-4091-8191-6084D330322D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5A52C-AB15-47E2-B101-D62E90F8DC9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39714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D5BF1-D65A-4091-8191-6084D330322D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5A52C-AB15-47E2-B101-D62E90F8DC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379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D5BF1-D65A-4091-8191-6084D330322D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5A52C-AB15-47E2-B101-D62E90F8DC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712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D5BF1-D65A-4091-8191-6084D330322D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5A52C-AB15-47E2-B101-D62E90F8DC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874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D5BF1-D65A-4091-8191-6084D330322D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5A52C-AB15-47E2-B101-D62E90F8DC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046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D5BF1-D65A-4091-8191-6084D330322D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5A52C-AB15-47E2-B101-D62E90F8DC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954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D5BF1-D65A-4091-8191-6084D330322D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5A52C-AB15-47E2-B101-D62E90F8DC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720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A76D5BF1-D65A-4091-8191-6084D330322D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C785A52C-AB15-47E2-B101-D62E90F8DC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521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9" r:id="rId1"/>
    <p:sldLayoutId id="2147483840" r:id="rId2"/>
    <p:sldLayoutId id="2147483841" r:id="rId3"/>
    <p:sldLayoutId id="2147483842" r:id="rId4"/>
    <p:sldLayoutId id="2147483843" r:id="rId5"/>
    <p:sldLayoutId id="2147483844" r:id="rId6"/>
    <p:sldLayoutId id="2147483845" r:id="rId7"/>
    <p:sldLayoutId id="2147483846" r:id="rId8"/>
    <p:sldLayoutId id="2147483847" r:id="rId9"/>
    <p:sldLayoutId id="2147483848" r:id="rId10"/>
    <p:sldLayoutId id="214748384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Visio_2003-2010_Drawing1.vsd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4" y="2099733"/>
            <a:ext cx="9741645" cy="267764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AhG8: Screen Content Coding with Multi-stage Base Color and Index Map Representation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Weijia Zhu</a:t>
            </a:r>
            <a:r>
              <a:rPr lang="en-US" baseline="30000" dirty="0" smtClean="0"/>
              <a:t>1</a:t>
            </a:r>
            <a:r>
              <a:rPr lang="en-US" dirty="0" smtClean="0"/>
              <a:t>, </a:t>
            </a:r>
            <a:r>
              <a:rPr lang="en-US" dirty="0" err="1"/>
              <a:t>J</a:t>
            </a:r>
            <a:r>
              <a:rPr lang="en-US" dirty="0" err="1" smtClean="0"/>
              <a:t>izheng</a:t>
            </a:r>
            <a:r>
              <a:rPr lang="en-US" dirty="0" smtClean="0"/>
              <a:t> Xu</a:t>
            </a:r>
            <a:r>
              <a:rPr lang="en-US" baseline="30000" dirty="0"/>
              <a:t>2</a:t>
            </a:r>
            <a:r>
              <a:rPr lang="en-US" dirty="0" smtClean="0"/>
              <a:t> and Wenpeng Ding</a:t>
            </a:r>
            <a:r>
              <a:rPr lang="en-US" baseline="30000" dirty="0" smtClean="0"/>
              <a:t>1</a:t>
            </a:r>
            <a:endParaRPr lang="en-US" dirty="0" smtClean="0"/>
          </a:p>
          <a:p>
            <a:r>
              <a:rPr lang="en-US" baseline="30000" dirty="0"/>
              <a:t>1</a:t>
            </a:r>
            <a:r>
              <a:rPr lang="en-CA" dirty="0" smtClean="0"/>
              <a:t>Beijing </a:t>
            </a:r>
            <a:r>
              <a:rPr lang="en-CA" dirty="0"/>
              <a:t>University of </a:t>
            </a:r>
            <a:r>
              <a:rPr lang="en-CA" dirty="0" smtClean="0"/>
              <a:t>Technology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aseline="30000" dirty="0" smtClean="0"/>
              <a:t>2</a:t>
            </a:r>
            <a:r>
              <a:rPr lang="en-US" dirty="0" smtClean="0"/>
              <a:t>Microsoft Corp.</a:t>
            </a:r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1346096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 Color and Index Map</a:t>
            </a:r>
            <a:endParaRPr lang="en-US" dirty="0"/>
          </a:p>
        </p:txBody>
      </p:sp>
      <p:pic>
        <p:nvPicPr>
          <p:cNvPr id="1026" name="Picture 15" descr="说明: E:\work\paper\vcip\fig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3363" y="2125662"/>
            <a:ext cx="7212198" cy="362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7278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Multi-stage Coding of Index Map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1871" y="1828800"/>
            <a:ext cx="9384358" cy="4351337"/>
          </a:xfrm>
        </p:spPr>
        <p:txBody>
          <a:bodyPr/>
          <a:lstStyle/>
          <a:p>
            <a:r>
              <a:rPr lang="en-US" dirty="0" smtClean="0"/>
              <a:t>Two  predictors are generated based on neighboring indices</a:t>
            </a:r>
          </a:p>
          <a:p>
            <a:r>
              <a:rPr lang="en-US" dirty="0" smtClean="0"/>
              <a:t>One bit to indicate if the index is identical to the first predictor</a:t>
            </a:r>
          </a:p>
          <a:p>
            <a:r>
              <a:rPr lang="en-US" dirty="0" smtClean="0"/>
              <a:t>Otherwise, one bit to indicate if the index is identical to the second predictor</a:t>
            </a:r>
          </a:p>
          <a:p>
            <a:r>
              <a:rPr lang="en-US" dirty="0" smtClean="0"/>
              <a:t>Otherwise, the index is directly coded.</a:t>
            </a:r>
          </a:p>
          <a:p>
            <a:endParaRPr lang="en-US" dirty="0" smtClean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8254999" y="2908299"/>
            <a:ext cx="1508897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9168459"/>
              </p:ext>
            </p:extLst>
          </p:nvPr>
        </p:nvGraphicFramePr>
        <p:xfrm>
          <a:off x="3744922" y="3719601"/>
          <a:ext cx="5749620" cy="24605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Visio" r:id="rId3" imgW="2813601" imgH="1198801" progId="Visio.Drawing.11">
                  <p:embed/>
                </p:oleObj>
              </mc:Choice>
              <mc:Fallback>
                <p:oleObj name="Visio" r:id="rId3" imgW="2813601" imgH="1198801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44922" y="3719601"/>
                        <a:ext cx="5749620" cy="246053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55318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new mode added to the software of JCTVC-L0303</a:t>
            </a:r>
          </a:p>
          <a:p>
            <a:r>
              <a:rPr lang="en-US" dirty="0" smtClean="0"/>
              <a:t>Class F and 4:4:4 sequences are tested</a:t>
            </a:r>
          </a:p>
          <a:p>
            <a:pPr lvl="1"/>
            <a:r>
              <a:rPr lang="en-US" dirty="0" err="1" smtClean="0"/>
              <a:t>VenueVu</a:t>
            </a:r>
            <a:r>
              <a:rPr lang="en-US" dirty="0" smtClean="0"/>
              <a:t> in GBR format</a:t>
            </a:r>
          </a:p>
          <a:p>
            <a:pPr lvl="1"/>
            <a:r>
              <a:rPr lang="en-US" dirty="0" smtClean="0"/>
              <a:t>All others in YUV format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9774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results (compared with </a:t>
            </a:r>
            <a:r>
              <a:rPr lang="en-US" dirty="0" err="1" smtClean="0"/>
              <a:t>HM_range_extension</a:t>
            </a:r>
            <a:r>
              <a:rPr lang="en-US" dirty="0" smtClean="0"/>
              <a:t>)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4525619"/>
              </p:ext>
            </p:extLst>
          </p:nvPr>
        </p:nvGraphicFramePr>
        <p:xfrm>
          <a:off x="596202" y="2135822"/>
          <a:ext cx="10358310" cy="4145280"/>
        </p:xfrm>
        <a:graphic>
          <a:graphicData uri="http://schemas.openxmlformats.org/drawingml/2006/table">
            <a:tbl>
              <a:tblPr firstRow="1" firstCol="1" bandRow="1"/>
              <a:tblGrid>
                <a:gridCol w="1882330"/>
                <a:gridCol w="781685"/>
                <a:gridCol w="781685"/>
                <a:gridCol w="978852"/>
                <a:gridCol w="1177290"/>
                <a:gridCol w="781685"/>
                <a:gridCol w="781685"/>
                <a:gridCol w="1378585"/>
                <a:gridCol w="781685"/>
                <a:gridCol w="1032828"/>
              </a:tblGrid>
              <a:tr h="15240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BD-Bitrate Saving(All Intra)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BD-Bitrate Saving(Lowdelay)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BD-Bitrate Saving(RandomAccess)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Sequence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Y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U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V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Y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U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V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Y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U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V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BasketballDrillText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-1.7%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0.1%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0.1%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0.2%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0.3%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0.7%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-0.1%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0.7%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0.4%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ChinaSpeed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-16.8%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-9.4%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-7.3%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-5.5%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2.4%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5.1%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-8.8%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2.4%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5.8%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SlideEditing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-32.8%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-20.5%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-20.9%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-20.5%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-11.0%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-11.9%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-29.6%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-14.9%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-15.2%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SlideShow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-11.6%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-7.2%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-7.2%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-5.0%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-4.4%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-1.8%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-10.0%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-4.8%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-4.2%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WordEditing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-25.4%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-12.3%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-12.1%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-9.4%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-4.8%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-5.0%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-22.1%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-9.5%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-9.8%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Programming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-25.5%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-15.7%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-16.7%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-6.8%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-1.5%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-2.0%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-16.2%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-7.6%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-9.8%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Map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-12.5%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-12.7%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-16.7%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-4.0%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-4.3%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-6.8%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-9.6%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-9.6%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-14.1%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CAD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-70.5%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-68.3%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-68.7%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-65.5%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-65.2%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-65.7%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-70.1%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-68.8%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-69.3%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PCB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-76.1%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-75.7%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-76.1%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-63.9%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-63.9%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-64.1%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-73.6%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-73.4%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-74.3%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tunnel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-50.4%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-47.7%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-47.3%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-39.8%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-35.3%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-37.1%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-41.7%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-42.3%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-43.2%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Web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-55.9%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-51.5%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-50.8%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-34.3%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-34.6%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-34.2%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-54.6%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-54.7%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-52.9%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PPT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-46.6%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-45.0%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-46.3%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-37.5%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-38.3%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-39.1%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-47.5%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-45.7%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-50.5%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Video_Conferencing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-56.4%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-55.8%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-57.3%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-51.7%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-53.2%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-54.0%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-57.2%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-57.5%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-58.6%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VenueVu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0.0%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0.0%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-0.1%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0.2%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0.3%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0.2%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0.2%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0.3%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0.2%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Average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-34.4%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-30.1%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-30.5%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-24.5%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-22.4%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-22.5%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-31.5%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-27.5%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-28.3%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13974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results (compared with </a:t>
            </a:r>
            <a:r>
              <a:rPr lang="en-US" dirty="0" smtClean="0"/>
              <a:t>JCTVC-L0303)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192342"/>
              </p:ext>
            </p:extLst>
          </p:nvPr>
        </p:nvGraphicFramePr>
        <p:xfrm>
          <a:off x="683030" y="1977329"/>
          <a:ext cx="10271482" cy="4145280"/>
        </p:xfrm>
        <a:graphic>
          <a:graphicData uri="http://schemas.openxmlformats.org/drawingml/2006/table">
            <a:tbl>
              <a:tblPr firstRow="1" firstCol="1" bandRow="1"/>
              <a:tblGrid>
                <a:gridCol w="1876498"/>
                <a:gridCol w="785558"/>
                <a:gridCol w="775853"/>
                <a:gridCol w="974979"/>
                <a:gridCol w="775853"/>
                <a:gridCol w="775853"/>
                <a:gridCol w="1100572"/>
                <a:gridCol w="895571"/>
                <a:gridCol w="895571"/>
                <a:gridCol w="1415174"/>
              </a:tblGrid>
              <a:tr h="178145">
                <a:tc>
                  <a:txBody>
                    <a:bodyPr/>
                    <a:lstStyle/>
                    <a:p>
                      <a:pPr algn="l"/>
                      <a:endParaRPr lang="en-US" sz="16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BD-Bitrate Saving(All Intra)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BD-Bitrate Saving(Lowdelay)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BD-Bitrate Saving( RandomAccess 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814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Sequence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Y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U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V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Y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U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V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Y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U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V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14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BasketballDrillText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-1.7%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0.1%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0.1%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0.3%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0.6%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-0.2%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0.6%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0.3%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14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ChinaSpeed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-16.8%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-9.4%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-7.3%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-5.5%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2.4%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5.0%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-8.9%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2.3%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5.8%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14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SlideEditing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-32.8%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-20.5%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-20.9%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-20.8%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-11.3%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-12.1%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-29.5%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-14.9%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-15.2%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14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SlideShow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-11.1%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-6.8%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-6.9%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-4.9%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-4.3%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-2.7%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-9.2%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-4.4%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-3.8%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14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WordEditing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-18.4%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-6.5%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-6.3%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-8.5%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-3.8%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-4.1%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-15.1%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-2.7%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-3.0%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14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Programming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-17.7%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-7.3%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-7.6%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-4.7%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2.6%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2.9%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-9.7%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0.4%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0.7%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14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Map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-5.5%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-0.6%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-1.0%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-3.0%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-0.4%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-1.0%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-5.0%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1.5%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0.8%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14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CAD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-1.3%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-0.3%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-0.4%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0.5%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1.4%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1.3%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-2.0%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-1.4%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-1.5%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14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PCB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-1.8%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-0.7%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-0.8%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-0.9%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-0.5%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-0.6%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-1.4%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-0.3%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-0.5%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14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tunnel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-40.3%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-32.4%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-32.6%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-38.2%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-24.0%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-24.7%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-39.2%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-21.3%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-20.8%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14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Web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-4.1%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1.6%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1.2%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-4.0%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-1.0%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-0.7%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-2.4%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0.2%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14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PPT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-7.2%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-1.7%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-2.3%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-7.2%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-2.5%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-3.2%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-5.3%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-1.3%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-1.6%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14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Video_Conferencing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-9.0%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-4.2%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-4.4%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-3.9%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1.4%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0.6%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-6.5%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-2.2%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-2.7%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14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VenueVu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0.0%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-0.1%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0.2%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0.3%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0.2%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0.2%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0.2%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0.2%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32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Average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-12.0%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-6.3%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-6.4%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-7.2%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-2.8%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-2.7%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-9.6%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-3.1%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-2.9%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5664" marR="656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48060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Concluding remarks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method for </a:t>
            </a:r>
            <a:r>
              <a:rPr lang="en-US" dirty="0" err="1" smtClean="0"/>
              <a:t>lossy</a:t>
            </a:r>
            <a:r>
              <a:rPr lang="en-US" dirty="0" smtClean="0"/>
              <a:t> compression for screen contents</a:t>
            </a:r>
          </a:p>
          <a:p>
            <a:pPr lvl="1"/>
            <a:r>
              <a:rPr lang="en-US" dirty="0" smtClean="0"/>
              <a:t>Signals with noises</a:t>
            </a:r>
          </a:p>
          <a:p>
            <a:pPr lvl="1"/>
            <a:r>
              <a:rPr lang="en-US" dirty="0" smtClean="0"/>
              <a:t>Rate adaptation</a:t>
            </a:r>
          </a:p>
          <a:p>
            <a:r>
              <a:rPr lang="en-US" dirty="0" smtClean="0"/>
              <a:t>Significant improvement over the HM/HM with dictionary method</a:t>
            </a:r>
          </a:p>
          <a:p>
            <a:r>
              <a:rPr lang="en-US" dirty="0" smtClean="0"/>
              <a:t>Suggest to continue the activities within </a:t>
            </a:r>
            <a:r>
              <a:rPr lang="en-US" dirty="0" err="1" smtClean="0"/>
              <a:t>AhG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2719891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TC103457515[[fn=View]]</Template>
  <TotalTime>33</TotalTime>
  <Words>979</Words>
  <Application>Microsoft Office PowerPoint</Application>
  <PresentationFormat>Widescreen</PresentationFormat>
  <Paragraphs>349</Paragraphs>
  <Slides>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宋体</vt:lpstr>
      <vt:lpstr>Arial</vt:lpstr>
      <vt:lpstr>Century Schoolbook</vt:lpstr>
      <vt:lpstr>Times New Roman</vt:lpstr>
      <vt:lpstr>Wingdings 2</vt:lpstr>
      <vt:lpstr>View</vt:lpstr>
      <vt:lpstr>Visio</vt:lpstr>
      <vt:lpstr>AhG8: Screen Content Coding with Multi-stage Base Color and Index Map Representation</vt:lpstr>
      <vt:lpstr>Base Color and Index Map</vt:lpstr>
      <vt:lpstr>Multi-stage Coding of Index Map</vt:lpstr>
      <vt:lpstr>Simulation</vt:lpstr>
      <vt:lpstr>Experimental results (compared with HM_range_extension)</vt:lpstr>
      <vt:lpstr>Experimental results (compared with JCTVC-L0303)</vt:lpstr>
      <vt:lpstr>Concluding remarks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AhG8: Screen Content Coding with Multi-stage Base Color and Index Map Representation</dc:title>
  <dc:creator>Ji-Zheng Xu</dc:creator>
  <cp:lastModifiedBy>Ji-Zheng Xu</cp:lastModifiedBy>
  <cp:revision>8</cp:revision>
  <dcterms:created xsi:type="dcterms:W3CDTF">2013-04-18T00:11:44Z</dcterms:created>
  <dcterms:modified xsi:type="dcterms:W3CDTF">2013-04-19T02:27:41Z</dcterms:modified>
</cp:coreProperties>
</file>