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8">
  <p:sldMasterIdLst>
    <p:sldMasterId id="2147483648" r:id="rId1"/>
  </p:sldMasterIdLst>
  <p:notesMasterIdLst>
    <p:notesMasterId r:id="rId15"/>
  </p:notesMasterIdLst>
  <p:handoutMasterIdLst>
    <p:handoutMasterId r:id="rId16"/>
  </p:handoutMasterIdLst>
  <p:sldIdLst>
    <p:sldId id="350" r:id="rId2"/>
    <p:sldId id="352" r:id="rId3"/>
    <p:sldId id="423" r:id="rId4"/>
    <p:sldId id="425" r:id="rId5"/>
    <p:sldId id="426" r:id="rId6"/>
    <p:sldId id="392" r:id="rId7"/>
    <p:sldId id="427" r:id="rId8"/>
    <p:sldId id="420" r:id="rId9"/>
    <p:sldId id="290" r:id="rId10"/>
    <p:sldId id="428" r:id="rId11"/>
    <p:sldId id="429" r:id="rId12"/>
    <p:sldId id="431" r:id="rId13"/>
    <p:sldId id="430" r:id="rId14"/>
  </p:sldIdLst>
  <p:sldSz cx="9144000" cy="6858000" type="screen4x3"/>
  <p:notesSz cx="69977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_sperki"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13535"/>
    <a:srgbClr val="7592C3"/>
    <a:srgbClr val="97C067"/>
    <a:srgbClr val="A2A2A2"/>
    <a:srgbClr val="BC443A"/>
    <a:srgbClr val="3E3233"/>
    <a:srgbClr val="333333"/>
    <a:srgbClr val="7C7570"/>
    <a:srgbClr val="678D32"/>
    <a:srgbClr val="89B2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7869" autoAdjust="0"/>
  </p:normalViewPr>
  <p:slideViewPr>
    <p:cSldViewPr snapToGrid="0">
      <p:cViewPr varScale="1">
        <p:scale>
          <a:sx n="90" d="100"/>
          <a:sy n="90" d="100"/>
        </p:scale>
        <p:origin x="-1404" y="-108"/>
      </p:cViewPr>
      <p:guideLst>
        <p:guide orient="horz" pos="4031"/>
        <p:guide pos="171"/>
      </p:guideLst>
    </p:cSldViewPr>
  </p:slid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9" d="100"/>
          <a:sy n="79" d="100"/>
        </p:scale>
        <p:origin x="-2010" y="-84"/>
      </p:cViewPr>
      <p:guideLst>
        <p:guide orient="horz" pos="2924"/>
        <p:guide pos="22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dirty="0"/>
          </a:p>
        </p:txBody>
      </p:sp>
      <p:sp>
        <p:nvSpPr>
          <p:cNvPr id="8195"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dirty="0"/>
          </a:p>
        </p:txBody>
      </p:sp>
      <p:sp>
        <p:nvSpPr>
          <p:cNvPr id="8196" name="Rectangle 4"/>
          <p:cNvSpPr>
            <a:spLocks noGrp="1" noChangeArrowheads="1"/>
          </p:cNvSpPr>
          <p:nvPr>
            <p:ph type="ftr" sz="quarter" idx="2"/>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dirty="0"/>
          </a:p>
        </p:txBody>
      </p:sp>
      <p:sp>
        <p:nvSpPr>
          <p:cNvPr id="8197" name="Rectangle 5"/>
          <p:cNvSpPr>
            <a:spLocks noGrp="1" noChangeArrowheads="1"/>
          </p:cNvSpPr>
          <p:nvPr>
            <p:ph type="sldNum" sz="quarter" idx="3"/>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89E858B9-9622-41D4-B86C-CC604D6D2293}" type="slidenum">
              <a:rPr lang="en-US"/>
              <a:pPr/>
              <a:t>‹#›</a:t>
            </a:fld>
            <a:endParaRPr lang="en-US" dirty="0"/>
          </a:p>
        </p:txBody>
      </p:sp>
    </p:spTree>
    <p:extLst>
      <p:ext uri="{BB962C8B-B14F-4D97-AF65-F5344CB8AC3E}">
        <p14:creationId xmlns:p14="http://schemas.microsoft.com/office/powerpoint/2010/main" val="8542617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dirty="0"/>
          </a:p>
        </p:txBody>
      </p:sp>
      <p:sp>
        <p:nvSpPr>
          <p:cNvPr id="13315" name="Rectangle 3"/>
          <p:cNvSpPr>
            <a:spLocks noGrp="1" noChangeArrowheads="1"/>
          </p:cNvSpPr>
          <p:nvPr>
            <p:ph type="dt"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dirty="0"/>
          </a:p>
        </p:txBody>
      </p:sp>
      <p:sp>
        <p:nvSpPr>
          <p:cNvPr id="13316"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33450" y="4410075"/>
            <a:ext cx="5130800" cy="4176713"/>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dirty="0"/>
          </a:p>
        </p:txBody>
      </p:sp>
      <p:sp>
        <p:nvSpPr>
          <p:cNvPr id="13319"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E391298E-09D2-4F98-B954-86421036320A}" type="slidenum">
              <a:rPr lang="en-US"/>
              <a:pPr/>
              <a:t>‹#›</a:t>
            </a:fld>
            <a:endParaRPr lang="en-US" dirty="0"/>
          </a:p>
        </p:txBody>
      </p:sp>
    </p:spTree>
    <p:extLst>
      <p:ext uri="{BB962C8B-B14F-4D97-AF65-F5344CB8AC3E}">
        <p14:creationId xmlns:p14="http://schemas.microsoft.com/office/powerpoint/2010/main" val="306202565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262E76-295F-4020-AD0F-06FBFB2822AA}" type="slidenum">
              <a:rPr lang="en-US"/>
              <a:pPr/>
              <a:t>9</a:t>
            </a:fld>
            <a:endParaRPr lang="en-US" dirty="0"/>
          </a:p>
        </p:txBody>
      </p:sp>
      <p:sp>
        <p:nvSpPr>
          <p:cNvPr id="75778" name="Rectangle 2"/>
          <p:cNvSpPr>
            <a:spLocks noGrp="1" noRot="1" noChangeAspect="1" noChangeArrowheads="1"/>
          </p:cNvSpPr>
          <p:nvPr>
            <p:ph type="sldImg"/>
          </p:nvPr>
        </p:nvSpPr>
        <p:spPr bwMode="auto">
          <a:xfrm>
            <a:off x="1208088" y="677863"/>
            <a:ext cx="4632325" cy="3473450"/>
          </a:xfrm>
          <a:prstGeom prst="rect">
            <a:avLst/>
          </a:prstGeom>
          <a:solidFill>
            <a:srgbClr val="FFFFFF"/>
          </a:solidFill>
          <a:ln>
            <a:solidFill>
              <a:srgbClr val="000000"/>
            </a:solidFill>
            <a:miter lim="800000"/>
            <a:headEnd/>
            <a:tailEnd/>
          </a:ln>
        </p:spPr>
      </p:sp>
      <p:sp>
        <p:nvSpPr>
          <p:cNvPr id="75779" name="Rectangle 3"/>
          <p:cNvSpPr>
            <a:spLocks noGrp="1" noChangeArrowheads="1"/>
          </p:cNvSpPr>
          <p:nvPr>
            <p:ph type="body" idx="1"/>
          </p:nvPr>
        </p:nvSpPr>
        <p:spPr bwMode="auto">
          <a:xfrm>
            <a:off x="898525" y="4376738"/>
            <a:ext cx="5173663" cy="4229100"/>
          </a:xfrm>
          <a:prstGeom prst="rect">
            <a:avLst/>
          </a:prstGeom>
          <a:solidFill>
            <a:srgbClr val="FFFFFF"/>
          </a:solidFill>
          <a:ln>
            <a:solidFill>
              <a:srgbClr val="000000"/>
            </a:solidFill>
            <a:miter lim="800000"/>
            <a:headEnd/>
            <a:tailEnd/>
          </a:ln>
        </p:spPr>
        <p:txBody>
          <a:bodyPr lIns="90305" tIns="45152" rIns="90305" bIns="45152"/>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userDrawn="1">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 Slide">
    <p:spTree>
      <p:nvGrpSpPr>
        <p:cNvPr id="1" name=""/>
        <p:cNvGrpSpPr/>
        <p:nvPr/>
      </p:nvGrpSpPr>
      <p:grpSpPr>
        <a:xfrm>
          <a:off x="0" y="0"/>
          <a:ext cx="0" cy="0"/>
          <a:chOff x="0" y="0"/>
          <a:chExt cx="0" cy="0"/>
        </a:xfrm>
      </p:grpSpPr>
      <p:sp>
        <p:nvSpPr>
          <p:cNvPr id="3128" name="Rectangle 56"/>
          <p:cNvSpPr>
            <a:spLocks noChangeArrowheads="1"/>
          </p:cNvSpPr>
          <p:nvPr userDrawn="1"/>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dirty="0"/>
          </a:p>
        </p:txBody>
      </p:sp>
      <p:pic>
        <p:nvPicPr>
          <p:cNvPr id="8" name="Picture 7" descr="Final_Divider.png"/>
          <p:cNvPicPr>
            <a:picLocks noChangeAspect="1"/>
          </p:cNvPicPr>
          <p:nvPr userDrawn="1"/>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userDrawn="1">
            <p:ph idx="1" hasCustomPrompt="1"/>
          </p:nvPr>
        </p:nvSpPr>
        <p:spPr>
          <a:xfrm>
            <a:off x="2438400" y="2057400"/>
            <a:ext cx="4800600" cy="1219200"/>
          </a:xfrm>
        </p:spPr>
        <p:txBody>
          <a:bodyPr/>
          <a:lstStyle>
            <a:lvl1pPr>
              <a:buClr>
                <a:schemeClr val="accent6"/>
              </a:buClr>
              <a:defRPr sz="2800"/>
            </a:lvl1pPr>
          </a:lstStyle>
          <a:p>
            <a:pPr eaLnBrk="1" hangingPunct="1">
              <a:buFont typeface="Wingdings" pitchFamily="1" charset="2"/>
              <a:buNone/>
            </a:pPr>
            <a:r>
              <a:rPr lang="en-US" dirty="0" smtClean="0">
                <a:solidFill>
                  <a:schemeClr val="bg1"/>
                </a:solidFill>
              </a:rPr>
              <a:t>Text</a:t>
            </a:r>
          </a:p>
        </p:txBody>
      </p:sp>
      <p:sp>
        <p:nvSpPr>
          <p:cNvPr id="20" name="Text Box 49"/>
          <p:cNvSpPr txBox="1">
            <a:spLocks noChangeArrowheads="1"/>
          </p:cNvSpPr>
          <p:nvPr userDrawn="1"/>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userDrawn="1"/>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userDrawn="1"/>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userDrawn="1"/>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userDrawn="1"/>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userDrawn="1"/>
        </p:nvPicPr>
        <p:blipFill>
          <a:blip r:embed="rId4" cstate="print"/>
          <a:stretch>
            <a:fillRect/>
          </a:stretch>
        </p:blipFill>
        <p:spPr>
          <a:xfrm>
            <a:off x="280962" y="3244230"/>
            <a:ext cx="1545840" cy="349364"/>
          </a:xfrm>
          <a:prstGeom prst="rect">
            <a:avLst/>
          </a:prstGeom>
        </p:spPr>
      </p:pic>
      <p:sp>
        <p:nvSpPr>
          <p:cNvPr id="12" name="Rectangle 11"/>
          <p:cNvSpPr/>
          <p:nvPr userDrawn="1"/>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p:txBody>
      </p:sp>
      <p:sp>
        <p:nvSpPr>
          <p:cNvPr id="14" name="TextBox 13"/>
          <p:cNvSpPr txBox="1"/>
          <p:nvPr userDrawn="1"/>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userDrawn="1"/>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dirty="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Simplified Intra Smoothing</a:t>
            </a:r>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51" r:id="rId1"/>
    <p:sldLayoutId id="2147483649" r:id="rId2"/>
    <p:sldLayoutId id="2147483650" r:id="rId3"/>
    <p:sldLayoutId id="2147483653" r:id="rId4"/>
    <p:sldLayoutId id="2147483655" r:id="rId5"/>
    <p:sldLayoutId id="2147483656" r:id="rId6"/>
    <p:sldLayoutId id="2147483659"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image" Target="../media/image10.emf"/><Relationship Id="rId5" Type="http://schemas.openxmlformats.org/officeDocument/2006/relationships/oleObject" Target="../embeddings/oleObject2.bin"/><Relationship Id="rId4" Type="http://schemas.openxmlformats.org/officeDocument/2006/relationships/image" Target="../media/image9.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399490" y="3806456"/>
            <a:ext cx="8744510" cy="1170099"/>
          </a:xfrm>
        </p:spPr>
        <p:txBody>
          <a:bodyPr/>
          <a:lstStyle/>
          <a:p>
            <a:r>
              <a:rPr lang="en-CA" b="1" dirty="0"/>
              <a:t>Signaling of Phase Offset in Up-sampling Process</a:t>
            </a:r>
            <a:r>
              <a:rPr lang="en-CA" b="1" dirty="0" smtClean="0"/>
              <a:t/>
            </a:r>
            <a:br>
              <a:rPr lang="en-CA" b="1" dirty="0" smtClean="0"/>
            </a:br>
            <a:r>
              <a:rPr lang="en-US" b="1" dirty="0" smtClean="0"/>
              <a:t>(JCTVC-M0322)</a:t>
            </a:r>
            <a:endParaRPr lang="en-US" dirty="0"/>
          </a:p>
        </p:txBody>
      </p:sp>
      <p:sp>
        <p:nvSpPr>
          <p:cNvPr id="20" name="Subtitle 19"/>
          <p:cNvSpPr>
            <a:spLocks noGrp="1"/>
          </p:cNvSpPr>
          <p:nvPr>
            <p:ph type="subTitle" idx="1"/>
          </p:nvPr>
        </p:nvSpPr>
        <p:spPr>
          <a:xfrm>
            <a:off x="2093485" y="5085081"/>
            <a:ext cx="6075730" cy="616472"/>
          </a:xfrm>
        </p:spPr>
        <p:txBody>
          <a:bodyPr/>
          <a:lstStyle/>
          <a:p>
            <a:pPr algn="r"/>
            <a:r>
              <a:rPr lang="en-US" smtClean="0"/>
              <a:t>Liwei Guo, </a:t>
            </a:r>
            <a:r>
              <a:rPr lang="en-US"/>
              <a:t>Jianle Chen, </a:t>
            </a:r>
            <a:r>
              <a:rPr lang="en-US" smtClean="0"/>
              <a:t>Marta Karczewicz</a:t>
            </a:r>
            <a:endParaRPr lang="en-US" dirty="0" smtClean="0"/>
          </a:p>
          <a:p>
            <a:pPr algn="r"/>
            <a:endParaRPr lang="en-US" sz="1200" dirty="0"/>
          </a:p>
        </p:txBody>
      </p:sp>
      <p:graphicFrame>
        <p:nvGraphicFramePr>
          <p:cNvPr id="3" name="Table 2"/>
          <p:cNvGraphicFramePr>
            <a:graphicFrameLocks noGrp="1"/>
          </p:cNvGraphicFramePr>
          <p:nvPr/>
        </p:nvGraphicFramePr>
        <p:xfrm>
          <a:off x="1423988" y="3465957"/>
          <a:ext cx="6191250" cy="192786"/>
        </p:xfrm>
        <a:graphic>
          <a:graphicData uri="http://schemas.openxmlformats.org/drawingml/2006/table">
            <a:tbl>
              <a:tblPr>
                <a:tableStyleId>{5C22544A-7EE6-4342-B048-85BDC9FD1C3A}</a:tableStyleId>
              </a:tblPr>
              <a:tblGrid>
                <a:gridCol w="6191250"/>
              </a:tblGrid>
              <a:tr h="0">
                <a:tc>
                  <a:txBody>
                    <a:bodyPr/>
                    <a:lstStyle/>
                    <a:p>
                      <a:pPr marL="0" marR="0" hangingPunct="0">
                        <a:lnSpc>
                          <a:spcPct val="115000"/>
                        </a:lnSpc>
                        <a:spcBef>
                          <a:spcPts val="300"/>
                        </a:spcBef>
                        <a:spcAft>
                          <a:spcPts val="300"/>
                        </a:spcAft>
                        <a:tabLst>
                          <a:tab pos="228600" algn="l"/>
                          <a:tab pos="457200" algn="l"/>
                          <a:tab pos="685800" algn="l"/>
                          <a:tab pos="914400" algn="l"/>
                        </a:tabLst>
                      </a:pPr>
                      <a:endParaRPr lang="en-US" sz="1100" dirty="0">
                        <a:effectLst/>
                        <a:latin typeface="Times New Roman"/>
                        <a:ea typeface="SimSun"/>
                        <a:cs typeface="Times New Roman"/>
                      </a:endParaRPr>
                    </a:p>
                  </a:txBody>
                  <a:tcPr marL="68580" marR="68580" marT="0" marB="0"/>
                </a:tc>
              </a:tr>
            </a:tbl>
          </a:graphicData>
        </a:graphic>
      </p:graphicFrame>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Filter coefficients used in simulation (Luma)</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790251980"/>
              </p:ext>
            </p:extLst>
          </p:nvPr>
        </p:nvGraphicFramePr>
        <p:xfrm>
          <a:off x="248575" y="1277413"/>
          <a:ext cx="8712198" cy="3068468"/>
        </p:xfrm>
        <a:graphic>
          <a:graphicData uri="http://schemas.openxmlformats.org/drawingml/2006/table">
            <a:tbl>
              <a:tblPr firstRow="1" firstCol="1" bandRow="1">
                <a:tableStyleId>{5C22544A-7EE6-4342-B048-85BDC9FD1C3A}</a:tableStyleId>
              </a:tblPr>
              <a:tblGrid>
                <a:gridCol w="968022"/>
                <a:gridCol w="968022"/>
                <a:gridCol w="968022"/>
                <a:gridCol w="968022"/>
                <a:gridCol w="968022"/>
                <a:gridCol w="968022"/>
                <a:gridCol w="968022"/>
                <a:gridCol w="968022"/>
                <a:gridCol w="968022"/>
              </a:tblGrid>
              <a:tr h="0">
                <a:tc rowSpan="2">
                  <a:txBody>
                    <a:bodyPr/>
                    <a:lstStyle/>
                    <a:p>
                      <a:pPr marL="0" marR="0" algn="l" hangingPunct="0">
                        <a:spcBef>
                          <a:spcPts val="680"/>
                        </a:spcBef>
                        <a:spcAft>
                          <a:spcPts val="0"/>
                        </a:spcAft>
                        <a:tabLst>
                          <a:tab pos="228600" algn="l"/>
                          <a:tab pos="457200" algn="l"/>
                          <a:tab pos="685800" algn="l"/>
                          <a:tab pos="914400" algn="l"/>
                        </a:tabLst>
                      </a:pPr>
                      <a:r>
                        <a:rPr lang="en-US" sz="1100">
                          <a:effectLst/>
                        </a:rPr>
                        <a:t>phase p</a:t>
                      </a:r>
                      <a:endParaRPr lang="en-US" sz="1100">
                        <a:effectLst/>
                        <a:latin typeface="Times New Roman"/>
                        <a:ea typeface="Times New Roman"/>
                      </a:endParaRPr>
                    </a:p>
                  </a:txBody>
                  <a:tcPr marL="68580" marR="68580" marT="0" marB="0"/>
                </a:tc>
                <a:tc gridSpan="8">
                  <a:txBody>
                    <a:bodyPr/>
                    <a:lstStyle/>
                    <a:p>
                      <a:pPr marL="0" marR="0" algn="ctr" hangingPunct="0">
                        <a:spcBef>
                          <a:spcPts val="680"/>
                        </a:spcBef>
                        <a:spcAft>
                          <a:spcPts val="0"/>
                        </a:spcAft>
                        <a:tabLst>
                          <a:tab pos="228600" algn="l"/>
                          <a:tab pos="457200" algn="l"/>
                          <a:tab pos="685800" algn="l"/>
                          <a:tab pos="914400" algn="l"/>
                        </a:tabLst>
                      </a:pPr>
                      <a:r>
                        <a:rPr lang="en-US" sz="1100">
                          <a:effectLst/>
                        </a:rPr>
                        <a:t>interpolation filter coefficients</a:t>
                      </a:r>
                      <a:endParaRPr lang="en-US" sz="1100">
                        <a:effectLst/>
                        <a:latin typeface="Times New Roman"/>
                        <a:ea typeface="Times New Roman"/>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vMerge="1">
                  <a:txBody>
                    <a:bodyPr/>
                    <a:lstStyle/>
                    <a:p>
                      <a:endParaRPr lang="en-US"/>
                    </a:p>
                  </a:txBody>
                  <a:tcPr/>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f</a:t>
                      </a:r>
                      <a:r>
                        <a:rPr lang="en-US" sz="1100" baseline="-25000">
                          <a:effectLst/>
                        </a:rPr>
                        <a:t>C</a:t>
                      </a:r>
                      <a:r>
                        <a:rPr lang="en-US" sz="1100">
                          <a:effectLst/>
                        </a:rPr>
                        <a:t>[ p, 0 ]</a:t>
                      </a:r>
                      <a:endParaRPr lang="en-US" sz="1100">
                        <a:effectLst/>
                        <a:latin typeface="Times New Roman"/>
                        <a:ea typeface="Times New Roman"/>
                      </a:endParaRPr>
                    </a:p>
                  </a:txBody>
                  <a:tcPr marL="68580" marR="68580" marT="0"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f</a:t>
                      </a:r>
                      <a:r>
                        <a:rPr lang="en-US" sz="1100" baseline="-25000">
                          <a:effectLst/>
                        </a:rPr>
                        <a:t>C</a:t>
                      </a:r>
                      <a:r>
                        <a:rPr lang="en-US" sz="1100">
                          <a:effectLst/>
                        </a:rPr>
                        <a:t>[ p, 1 ]</a:t>
                      </a:r>
                      <a:endParaRPr lang="en-US" sz="1100">
                        <a:effectLst/>
                        <a:latin typeface="Times New Roman"/>
                        <a:ea typeface="Times New Roman"/>
                      </a:endParaRPr>
                    </a:p>
                  </a:txBody>
                  <a:tcPr marL="68580" marR="68580" marT="0"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f</a:t>
                      </a:r>
                      <a:r>
                        <a:rPr lang="en-US" sz="1100" baseline="-25000">
                          <a:effectLst/>
                        </a:rPr>
                        <a:t>C</a:t>
                      </a:r>
                      <a:r>
                        <a:rPr lang="en-US" sz="1100">
                          <a:effectLst/>
                        </a:rPr>
                        <a:t>[ p, 2 ]</a:t>
                      </a:r>
                      <a:endParaRPr lang="en-US" sz="1100">
                        <a:effectLst/>
                        <a:latin typeface="Times New Roman"/>
                        <a:ea typeface="Times New Roman"/>
                      </a:endParaRPr>
                    </a:p>
                  </a:txBody>
                  <a:tcPr marL="68580" marR="68580" marT="0"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f</a:t>
                      </a:r>
                      <a:r>
                        <a:rPr lang="en-US" sz="1100" baseline="-25000">
                          <a:effectLst/>
                        </a:rPr>
                        <a:t>C</a:t>
                      </a:r>
                      <a:r>
                        <a:rPr lang="en-US" sz="1100">
                          <a:effectLst/>
                        </a:rPr>
                        <a:t>[ p, 3 ]</a:t>
                      </a:r>
                      <a:endParaRPr lang="en-US" sz="1100">
                        <a:effectLst/>
                        <a:latin typeface="Times New Roman"/>
                        <a:ea typeface="Times New Roman"/>
                      </a:endParaRPr>
                    </a:p>
                  </a:txBody>
                  <a:tcPr marL="68580" marR="68580" marT="0"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f</a:t>
                      </a:r>
                      <a:r>
                        <a:rPr lang="en-US" sz="1100" baseline="-25000">
                          <a:effectLst/>
                        </a:rPr>
                        <a:t>C</a:t>
                      </a:r>
                      <a:r>
                        <a:rPr lang="en-US" sz="1100">
                          <a:effectLst/>
                        </a:rPr>
                        <a:t>[ p, 4 ]</a:t>
                      </a:r>
                      <a:endParaRPr lang="en-US" sz="1100">
                        <a:effectLst/>
                        <a:latin typeface="Times New Roman"/>
                        <a:ea typeface="Times New Roman"/>
                      </a:endParaRPr>
                    </a:p>
                  </a:txBody>
                  <a:tcPr marL="68580" marR="68580" marT="0"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f</a:t>
                      </a:r>
                      <a:r>
                        <a:rPr lang="en-US" sz="1100" baseline="-25000">
                          <a:effectLst/>
                        </a:rPr>
                        <a:t>C</a:t>
                      </a:r>
                      <a:r>
                        <a:rPr lang="en-US" sz="1100">
                          <a:effectLst/>
                        </a:rPr>
                        <a:t>[ p, 5 ]</a:t>
                      </a:r>
                      <a:endParaRPr lang="en-US" sz="1100">
                        <a:effectLst/>
                        <a:latin typeface="Times New Roman"/>
                        <a:ea typeface="Times New Roman"/>
                      </a:endParaRPr>
                    </a:p>
                  </a:txBody>
                  <a:tcPr marL="68580" marR="68580" marT="0"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f</a:t>
                      </a:r>
                      <a:r>
                        <a:rPr lang="en-US" sz="1100" baseline="-25000">
                          <a:effectLst/>
                        </a:rPr>
                        <a:t>C</a:t>
                      </a:r>
                      <a:r>
                        <a:rPr lang="en-US" sz="1100">
                          <a:effectLst/>
                        </a:rPr>
                        <a:t>[ p, 6 ]</a:t>
                      </a:r>
                      <a:endParaRPr lang="en-US" sz="1100">
                        <a:effectLst/>
                        <a:latin typeface="Times New Roman"/>
                        <a:ea typeface="Times New Roman"/>
                      </a:endParaRPr>
                    </a:p>
                  </a:txBody>
                  <a:tcPr marL="68580" marR="68580" marT="0"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f</a:t>
                      </a:r>
                      <a:r>
                        <a:rPr lang="en-US" sz="1100" baseline="-25000">
                          <a:effectLst/>
                        </a:rPr>
                        <a:t>C</a:t>
                      </a:r>
                      <a:r>
                        <a:rPr lang="en-US" sz="1100">
                          <a:effectLst/>
                        </a:rPr>
                        <a:t>[ p, 7 ]</a:t>
                      </a:r>
                      <a:endParaRPr lang="en-US" sz="1100">
                        <a:effectLst/>
                        <a:latin typeface="Times New Roman"/>
                        <a:ea typeface="Times New Roman"/>
                      </a:endParaRPr>
                    </a:p>
                  </a:txBody>
                  <a:tcPr marL="68580" marR="68580" marT="0" marB="0" anchor="b"/>
                </a:tc>
              </a:tr>
              <a:tr h="0">
                <a:tc>
                  <a:txBody>
                    <a:bodyPr/>
                    <a:lstStyle/>
                    <a:p>
                      <a:pPr marL="0" marR="0" algn="l" hangingPunct="0">
                        <a:spcBef>
                          <a:spcPts val="680"/>
                        </a:spcBef>
                        <a:spcAft>
                          <a:spcPts val="0"/>
                        </a:spcAft>
                        <a:tabLst>
                          <a:tab pos="228600" algn="l"/>
                          <a:tab pos="457200" algn="l"/>
                          <a:tab pos="685800" algn="l"/>
                          <a:tab pos="914400" algn="l"/>
                        </a:tabLst>
                      </a:pPr>
                      <a:r>
                        <a:rPr lang="en-CA" sz="1100">
                          <a:effectLst/>
                        </a:rPr>
                        <a:t>0</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0</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0</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0</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64</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0</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0</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0</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0</a:t>
                      </a:r>
                      <a:endParaRPr lang="en-US" sz="1100">
                        <a:effectLst/>
                        <a:latin typeface="Times New Roman"/>
                        <a:ea typeface="Times New Roman"/>
                      </a:endParaRPr>
                    </a:p>
                  </a:txBody>
                  <a:tcPr marL="68580" marR="68580" marT="0" marB="0" anchor="b"/>
                </a:tc>
              </a:tr>
              <a:tr h="218588">
                <a:tc>
                  <a:txBody>
                    <a:bodyPr/>
                    <a:lstStyle/>
                    <a:p>
                      <a:pPr marL="0" marR="0" algn="l" hangingPunct="0">
                        <a:spcBef>
                          <a:spcPts val="680"/>
                        </a:spcBef>
                        <a:spcAft>
                          <a:spcPts val="0"/>
                        </a:spcAft>
                        <a:tabLst>
                          <a:tab pos="228600" algn="l"/>
                          <a:tab pos="457200" algn="l"/>
                          <a:tab pos="685800" algn="l"/>
                          <a:tab pos="914400" algn="l"/>
                        </a:tabLst>
                      </a:pPr>
                      <a:r>
                        <a:rPr lang="en-CA" sz="1100">
                          <a:effectLst/>
                        </a:rPr>
                        <a:t>1</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CA" sz="1100">
                          <a:effectLst/>
                        </a:rPr>
                        <a:t>0</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-3</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63</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-2</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0</a:t>
                      </a:r>
                      <a:endParaRPr lang="en-US" sz="1100">
                        <a:effectLst/>
                        <a:latin typeface="Times New Roman"/>
                        <a:ea typeface="Times New Roman"/>
                      </a:endParaRPr>
                    </a:p>
                  </a:txBody>
                  <a:tcPr marL="68580" marR="68580" marT="0" marB="0" anchor="b"/>
                </a:tc>
              </a:tr>
              <a:tr h="0">
                <a:tc>
                  <a:txBody>
                    <a:bodyPr/>
                    <a:lstStyle/>
                    <a:p>
                      <a:pPr marL="0" marR="0" algn="l" hangingPunct="0">
                        <a:spcBef>
                          <a:spcPts val="680"/>
                        </a:spcBef>
                        <a:spcAft>
                          <a:spcPts val="0"/>
                        </a:spcAft>
                        <a:tabLst>
                          <a:tab pos="228600" algn="l"/>
                          <a:tab pos="457200" algn="l"/>
                          <a:tab pos="685800" algn="l"/>
                          <a:tab pos="914400" algn="l"/>
                        </a:tabLst>
                      </a:pPr>
                      <a:r>
                        <a:rPr lang="en-CA" sz="1100">
                          <a:effectLst/>
                        </a:rPr>
                        <a:t>2</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CA" sz="1100" dirty="0" smtClean="0">
                          <a:effectLst/>
                        </a:rPr>
                        <a:t>0</a:t>
                      </a:r>
                      <a:endParaRPr lang="en-US" sz="1100" dirty="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2</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-6</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61</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9</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-3</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0</a:t>
                      </a:r>
                      <a:endParaRPr lang="en-US" sz="1100">
                        <a:effectLst/>
                        <a:latin typeface="Times New Roman"/>
                        <a:ea typeface="Times New Roman"/>
                      </a:endParaRPr>
                    </a:p>
                  </a:txBody>
                  <a:tcPr marL="68580" marR="68580" marT="0" marB="0" anchor="b"/>
                </a:tc>
              </a:tr>
              <a:tr h="0">
                <a:tc>
                  <a:txBody>
                    <a:bodyPr/>
                    <a:lstStyle/>
                    <a:p>
                      <a:pPr marL="0" marR="0" algn="l" hangingPunct="0">
                        <a:spcBef>
                          <a:spcPts val="680"/>
                        </a:spcBef>
                        <a:spcAft>
                          <a:spcPts val="0"/>
                        </a:spcAft>
                        <a:tabLst>
                          <a:tab pos="228600" algn="l"/>
                          <a:tab pos="457200" algn="l"/>
                          <a:tab pos="685800" algn="l"/>
                          <a:tab pos="914400" algn="l"/>
                        </a:tabLst>
                      </a:pPr>
                      <a:r>
                        <a:rPr lang="en-CA" sz="1100">
                          <a:effectLst/>
                        </a:rPr>
                        <a:t>3</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CA" sz="1100">
                          <a:effectLst/>
                        </a:rPr>
                        <a:t>-1</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3</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-8</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60</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13</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0</a:t>
                      </a:r>
                      <a:endParaRPr lang="en-US" sz="1100">
                        <a:effectLst/>
                        <a:latin typeface="Times New Roman"/>
                        <a:ea typeface="Times New Roman"/>
                      </a:endParaRPr>
                    </a:p>
                  </a:txBody>
                  <a:tcPr marL="68580" marR="68580" marT="0" marB="0" anchor="b"/>
                </a:tc>
              </a:tr>
              <a:tr h="0">
                <a:tc>
                  <a:txBody>
                    <a:bodyPr/>
                    <a:lstStyle/>
                    <a:p>
                      <a:pPr marL="0" marR="0" algn="l" hangingPunct="0">
                        <a:spcBef>
                          <a:spcPts val="680"/>
                        </a:spcBef>
                        <a:spcAft>
                          <a:spcPts val="0"/>
                        </a:spcAft>
                        <a:tabLst>
                          <a:tab pos="228600" algn="l"/>
                          <a:tab pos="457200" algn="l"/>
                          <a:tab pos="685800" algn="l"/>
                          <a:tab pos="914400" algn="l"/>
                        </a:tabLst>
                      </a:pPr>
                      <a:r>
                        <a:rPr lang="en-CA" sz="1100">
                          <a:effectLst/>
                        </a:rPr>
                        <a:t>4</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CA" sz="1100">
                          <a:effectLst/>
                        </a:rPr>
                        <a:t>-1</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-10</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58</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17</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-5</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0</a:t>
                      </a:r>
                      <a:endParaRPr lang="en-US" sz="1100">
                        <a:effectLst/>
                        <a:latin typeface="Times New Roman"/>
                        <a:ea typeface="Times New Roman"/>
                      </a:endParaRPr>
                    </a:p>
                  </a:txBody>
                  <a:tcPr marL="68580" marR="68580" marT="0" marB="0" anchor="b"/>
                </a:tc>
              </a:tr>
              <a:tr h="0">
                <a:tc>
                  <a:txBody>
                    <a:bodyPr/>
                    <a:lstStyle/>
                    <a:p>
                      <a:pPr marL="0" marR="0" algn="l" hangingPunct="0">
                        <a:spcBef>
                          <a:spcPts val="680"/>
                        </a:spcBef>
                        <a:spcAft>
                          <a:spcPts val="0"/>
                        </a:spcAft>
                        <a:tabLst>
                          <a:tab pos="228600" algn="l"/>
                          <a:tab pos="457200" algn="l"/>
                          <a:tab pos="685800" algn="l"/>
                          <a:tab pos="914400" algn="l"/>
                        </a:tabLst>
                      </a:pPr>
                      <a:r>
                        <a:rPr lang="en-CA" sz="1100">
                          <a:effectLst/>
                        </a:rPr>
                        <a:t>5</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CA" sz="1100">
                          <a:effectLst/>
                        </a:rPr>
                        <a:t>-1</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-11</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52</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26</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-8</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3</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a:t>
                      </a:r>
                      <a:endParaRPr lang="en-US" sz="1100">
                        <a:effectLst/>
                        <a:latin typeface="Times New Roman"/>
                        <a:ea typeface="Times New Roman"/>
                      </a:endParaRPr>
                    </a:p>
                  </a:txBody>
                  <a:tcPr marL="68580" marR="68580" marT="0" marB="0" anchor="b"/>
                </a:tc>
              </a:tr>
              <a:tr h="0">
                <a:tc>
                  <a:txBody>
                    <a:bodyPr/>
                    <a:lstStyle/>
                    <a:p>
                      <a:pPr marL="0" marR="0" algn="l" hangingPunct="0">
                        <a:spcBef>
                          <a:spcPts val="680"/>
                        </a:spcBef>
                        <a:spcAft>
                          <a:spcPts val="0"/>
                        </a:spcAft>
                        <a:tabLst>
                          <a:tab pos="228600" algn="l"/>
                          <a:tab pos="457200" algn="l"/>
                          <a:tab pos="685800" algn="l"/>
                          <a:tab pos="914400" algn="l"/>
                        </a:tabLst>
                      </a:pPr>
                      <a:r>
                        <a:rPr lang="en-CA" sz="1100">
                          <a:effectLst/>
                        </a:rPr>
                        <a:t>6</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CA" sz="1100">
                          <a:effectLst/>
                        </a:rPr>
                        <a:t>-1</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-11</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50</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29</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-9</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3</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a:t>
                      </a:r>
                      <a:endParaRPr lang="en-US" sz="1100">
                        <a:effectLst/>
                        <a:latin typeface="Times New Roman"/>
                        <a:ea typeface="Times New Roman"/>
                      </a:endParaRPr>
                    </a:p>
                  </a:txBody>
                  <a:tcPr marL="68580" marR="68580" marT="0" marB="0" anchor="b"/>
                </a:tc>
              </a:tr>
              <a:tr h="0">
                <a:tc>
                  <a:txBody>
                    <a:bodyPr/>
                    <a:lstStyle/>
                    <a:p>
                      <a:pPr marL="0" marR="0" algn="l" hangingPunct="0">
                        <a:spcBef>
                          <a:spcPts val="680"/>
                        </a:spcBef>
                        <a:spcAft>
                          <a:spcPts val="0"/>
                        </a:spcAft>
                        <a:tabLst>
                          <a:tab pos="228600" algn="l"/>
                          <a:tab pos="457200" algn="l"/>
                          <a:tab pos="685800" algn="l"/>
                          <a:tab pos="914400" algn="l"/>
                        </a:tabLst>
                      </a:pPr>
                      <a:r>
                        <a:rPr lang="en-CA" sz="1100">
                          <a:effectLst/>
                        </a:rPr>
                        <a:t>7</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CA" sz="1100">
                          <a:effectLst/>
                        </a:rPr>
                        <a:t>-1</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-11</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45</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34</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-10</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a:t>
                      </a:r>
                      <a:endParaRPr lang="en-US" sz="1100">
                        <a:effectLst/>
                        <a:latin typeface="Times New Roman"/>
                        <a:ea typeface="Times New Roman"/>
                      </a:endParaRPr>
                    </a:p>
                  </a:txBody>
                  <a:tcPr marL="68580" marR="68580" marT="0" marB="0" anchor="b"/>
                </a:tc>
              </a:tr>
              <a:tr h="0">
                <a:tc>
                  <a:txBody>
                    <a:bodyPr/>
                    <a:lstStyle/>
                    <a:p>
                      <a:pPr marL="0" marR="0" algn="l" hangingPunct="0">
                        <a:spcBef>
                          <a:spcPts val="680"/>
                        </a:spcBef>
                        <a:spcAft>
                          <a:spcPts val="0"/>
                        </a:spcAft>
                        <a:tabLst>
                          <a:tab pos="228600" algn="l"/>
                          <a:tab pos="457200" algn="l"/>
                          <a:tab pos="685800" algn="l"/>
                          <a:tab pos="914400" algn="l"/>
                        </a:tabLst>
                      </a:pPr>
                      <a:r>
                        <a:rPr lang="en-CA" sz="1100">
                          <a:effectLst/>
                        </a:rPr>
                        <a:t>8</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CA" sz="1100">
                          <a:effectLst/>
                        </a:rPr>
                        <a:t>-1</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-11</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40</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40</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-11</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a:t>
                      </a:r>
                      <a:endParaRPr lang="en-US" sz="1100">
                        <a:effectLst/>
                        <a:latin typeface="Times New Roman"/>
                        <a:ea typeface="Times New Roman"/>
                      </a:endParaRPr>
                    </a:p>
                  </a:txBody>
                  <a:tcPr marL="68580" marR="68580" marT="0" marB="0" anchor="b"/>
                </a:tc>
              </a:tr>
              <a:tr h="0">
                <a:tc>
                  <a:txBody>
                    <a:bodyPr/>
                    <a:lstStyle/>
                    <a:p>
                      <a:pPr marL="0" marR="0" algn="l" hangingPunct="0">
                        <a:spcBef>
                          <a:spcPts val="680"/>
                        </a:spcBef>
                        <a:spcAft>
                          <a:spcPts val="0"/>
                        </a:spcAft>
                        <a:tabLst>
                          <a:tab pos="228600" algn="l"/>
                          <a:tab pos="457200" algn="l"/>
                          <a:tab pos="685800" algn="l"/>
                          <a:tab pos="914400" algn="l"/>
                        </a:tabLst>
                      </a:pPr>
                      <a:r>
                        <a:rPr lang="en-CA" sz="1100">
                          <a:effectLst/>
                        </a:rPr>
                        <a:t>9</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CA" sz="1100">
                          <a:effectLst/>
                        </a:rPr>
                        <a:t>-1</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-10</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34</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45</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-11</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a:t>
                      </a:r>
                      <a:endParaRPr lang="en-US" sz="1100">
                        <a:effectLst/>
                        <a:latin typeface="Times New Roman"/>
                        <a:ea typeface="Times New Roman"/>
                      </a:endParaRPr>
                    </a:p>
                  </a:txBody>
                  <a:tcPr marL="68580" marR="68580" marT="0" marB="0" anchor="b"/>
                </a:tc>
              </a:tr>
              <a:tr h="0">
                <a:tc>
                  <a:txBody>
                    <a:bodyPr/>
                    <a:lstStyle/>
                    <a:p>
                      <a:pPr marL="0" marR="0" algn="l" hangingPunct="0">
                        <a:spcBef>
                          <a:spcPts val="680"/>
                        </a:spcBef>
                        <a:spcAft>
                          <a:spcPts val="0"/>
                        </a:spcAft>
                        <a:tabLst>
                          <a:tab pos="228600" algn="l"/>
                          <a:tab pos="457200" algn="l"/>
                          <a:tab pos="685800" algn="l"/>
                          <a:tab pos="914400" algn="l"/>
                        </a:tabLst>
                      </a:pPr>
                      <a:r>
                        <a:rPr lang="en-CA" sz="1100">
                          <a:effectLst/>
                        </a:rPr>
                        <a:t>10</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CA" sz="1100">
                          <a:effectLst/>
                        </a:rPr>
                        <a:t>-1</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3</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-9</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29</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50</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-11</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a:t>
                      </a:r>
                      <a:endParaRPr lang="en-US" sz="1100">
                        <a:effectLst/>
                        <a:latin typeface="Times New Roman"/>
                        <a:ea typeface="Times New Roman"/>
                      </a:endParaRPr>
                    </a:p>
                  </a:txBody>
                  <a:tcPr marL="68580" marR="68580" marT="0" marB="0" anchor="b"/>
                </a:tc>
              </a:tr>
              <a:tr h="0">
                <a:tc>
                  <a:txBody>
                    <a:bodyPr/>
                    <a:lstStyle/>
                    <a:p>
                      <a:pPr marL="0" marR="0" algn="l" hangingPunct="0">
                        <a:spcBef>
                          <a:spcPts val="680"/>
                        </a:spcBef>
                        <a:spcAft>
                          <a:spcPts val="0"/>
                        </a:spcAft>
                        <a:tabLst>
                          <a:tab pos="228600" algn="l"/>
                          <a:tab pos="457200" algn="l"/>
                          <a:tab pos="685800" algn="l"/>
                          <a:tab pos="914400" algn="l"/>
                        </a:tabLst>
                      </a:pPr>
                      <a:r>
                        <a:rPr lang="en-CA" sz="1100">
                          <a:effectLst/>
                        </a:rPr>
                        <a:t>11</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CA" sz="1100">
                          <a:effectLst/>
                        </a:rPr>
                        <a:t>-1</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3</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-8</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26</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52</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-11</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a:t>
                      </a:r>
                      <a:endParaRPr lang="en-US" sz="1100">
                        <a:effectLst/>
                        <a:latin typeface="Times New Roman"/>
                        <a:ea typeface="Times New Roman"/>
                      </a:endParaRPr>
                    </a:p>
                  </a:txBody>
                  <a:tcPr marL="68580" marR="68580" marT="0" marB="0" anchor="b"/>
                </a:tc>
              </a:tr>
              <a:tr h="0">
                <a:tc>
                  <a:txBody>
                    <a:bodyPr/>
                    <a:lstStyle/>
                    <a:p>
                      <a:pPr marL="0" marR="0" algn="l" hangingPunct="0">
                        <a:spcBef>
                          <a:spcPts val="680"/>
                        </a:spcBef>
                        <a:spcAft>
                          <a:spcPts val="0"/>
                        </a:spcAft>
                        <a:tabLst>
                          <a:tab pos="228600" algn="l"/>
                          <a:tab pos="457200" algn="l"/>
                          <a:tab pos="685800" algn="l"/>
                          <a:tab pos="914400" algn="l"/>
                        </a:tabLst>
                      </a:pPr>
                      <a:r>
                        <a:rPr lang="en-CA" sz="1100">
                          <a:effectLst/>
                        </a:rPr>
                        <a:t>12</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CA" sz="1100">
                          <a:effectLst/>
                        </a:rPr>
                        <a:t>0</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-5</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17</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58</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-10</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a:t>
                      </a:r>
                      <a:endParaRPr lang="en-US" sz="1100">
                        <a:effectLst/>
                        <a:latin typeface="Times New Roman"/>
                        <a:ea typeface="Times New Roman"/>
                      </a:endParaRPr>
                    </a:p>
                  </a:txBody>
                  <a:tcPr marL="68580" marR="68580" marT="0" marB="0" anchor="b"/>
                </a:tc>
              </a:tr>
              <a:tr h="0">
                <a:tc>
                  <a:txBody>
                    <a:bodyPr/>
                    <a:lstStyle/>
                    <a:p>
                      <a:pPr marL="0" marR="0" algn="l" hangingPunct="0">
                        <a:spcBef>
                          <a:spcPts val="680"/>
                        </a:spcBef>
                        <a:spcAft>
                          <a:spcPts val="0"/>
                        </a:spcAft>
                        <a:tabLst>
                          <a:tab pos="228600" algn="l"/>
                          <a:tab pos="457200" algn="l"/>
                          <a:tab pos="685800" algn="l"/>
                          <a:tab pos="914400" algn="l"/>
                        </a:tabLst>
                      </a:pPr>
                      <a:r>
                        <a:rPr lang="en-CA" sz="1100">
                          <a:effectLst/>
                        </a:rPr>
                        <a:t>13</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CA" sz="1100">
                          <a:effectLst/>
                        </a:rPr>
                        <a:t>0</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13</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60</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-8</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3</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a:t>
                      </a:r>
                      <a:endParaRPr lang="en-US" sz="1100">
                        <a:effectLst/>
                        <a:latin typeface="Times New Roman"/>
                        <a:ea typeface="Times New Roman"/>
                      </a:endParaRPr>
                    </a:p>
                  </a:txBody>
                  <a:tcPr marL="68580" marR="68580" marT="0" marB="0" anchor="b"/>
                </a:tc>
              </a:tr>
              <a:tr h="0">
                <a:tc>
                  <a:txBody>
                    <a:bodyPr/>
                    <a:lstStyle/>
                    <a:p>
                      <a:pPr marL="0" marR="0" algn="l" hangingPunct="0">
                        <a:spcBef>
                          <a:spcPts val="680"/>
                        </a:spcBef>
                        <a:spcAft>
                          <a:spcPts val="0"/>
                        </a:spcAft>
                        <a:tabLst>
                          <a:tab pos="228600" algn="l"/>
                          <a:tab pos="457200" algn="l"/>
                          <a:tab pos="685800" algn="l"/>
                          <a:tab pos="914400" algn="l"/>
                        </a:tabLst>
                      </a:pPr>
                      <a:r>
                        <a:rPr lang="en-CA" sz="1100">
                          <a:effectLst/>
                        </a:rPr>
                        <a:t>14</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CA" sz="1100">
                          <a:effectLst/>
                        </a:rPr>
                        <a:t>0</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-3</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9</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61</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-6</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2</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0</a:t>
                      </a:r>
                      <a:endParaRPr lang="en-US" sz="1100">
                        <a:effectLst/>
                        <a:latin typeface="Times New Roman"/>
                        <a:ea typeface="Times New Roman"/>
                      </a:endParaRPr>
                    </a:p>
                  </a:txBody>
                  <a:tcPr marL="68580" marR="68580" marT="0" marB="0" anchor="b"/>
                </a:tc>
              </a:tr>
              <a:tr h="0">
                <a:tc>
                  <a:txBody>
                    <a:bodyPr/>
                    <a:lstStyle/>
                    <a:p>
                      <a:pPr marL="0" marR="0" algn="l" hangingPunct="0">
                        <a:spcBef>
                          <a:spcPts val="680"/>
                        </a:spcBef>
                        <a:spcAft>
                          <a:spcPts val="0"/>
                        </a:spcAft>
                        <a:tabLst>
                          <a:tab pos="228600" algn="l"/>
                          <a:tab pos="457200" algn="l"/>
                          <a:tab pos="685800" algn="l"/>
                          <a:tab pos="914400" algn="l"/>
                        </a:tabLst>
                      </a:pPr>
                      <a:r>
                        <a:rPr lang="en-CA" sz="1100">
                          <a:effectLst/>
                        </a:rPr>
                        <a:t>15</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CA" sz="1100">
                          <a:effectLst/>
                        </a:rPr>
                        <a:t>0</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-2</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63</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-3</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dirty="0">
                          <a:effectLst/>
                        </a:rPr>
                        <a:t>0</a:t>
                      </a:r>
                      <a:endParaRPr lang="en-US" sz="1100" dirty="0">
                        <a:effectLst/>
                        <a:latin typeface="Times New Roman"/>
                        <a:ea typeface="Times New Roman"/>
                      </a:endParaRPr>
                    </a:p>
                  </a:txBody>
                  <a:tcPr marL="68580" marR="68580" marT="0" marB="0" anchor="b"/>
                </a:tc>
              </a:tr>
            </a:tbl>
          </a:graphicData>
        </a:graphic>
      </p:graphicFrame>
    </p:spTree>
    <p:extLst>
      <p:ext uri="{BB962C8B-B14F-4D97-AF65-F5344CB8AC3E}">
        <p14:creationId xmlns:p14="http://schemas.microsoft.com/office/powerpoint/2010/main" val="41919761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Filter coefficients used in simulation (Chroma)</a:t>
            </a:r>
            <a:endParaRPr lang="en-US" dirty="0"/>
          </a:p>
        </p:txBody>
      </p:sp>
      <p:graphicFrame>
        <p:nvGraphicFramePr>
          <p:cNvPr id="3" name="Table 2"/>
          <p:cNvGraphicFramePr>
            <a:graphicFrameLocks noGrp="1"/>
          </p:cNvGraphicFramePr>
          <p:nvPr/>
        </p:nvGraphicFramePr>
        <p:xfrm>
          <a:off x="2972753" y="2002155"/>
          <a:ext cx="3093720" cy="3120390"/>
        </p:xfrm>
        <a:graphic>
          <a:graphicData uri="http://schemas.openxmlformats.org/drawingml/2006/table">
            <a:tbl>
              <a:tblPr>
                <a:tableStyleId>{5C22544A-7EE6-4342-B048-85BDC9FD1C3A}</a:tableStyleId>
              </a:tblPr>
              <a:tblGrid>
                <a:gridCol w="645777"/>
                <a:gridCol w="645777"/>
                <a:gridCol w="600722"/>
                <a:gridCol w="600722"/>
                <a:gridCol w="600722"/>
              </a:tblGrid>
              <a:tr h="161925">
                <a:tc rowSpan="2">
                  <a:txBody>
                    <a:bodyPr/>
                    <a:lstStyle/>
                    <a:p>
                      <a:pPr marL="0" marR="0" algn="ctr" hangingPunct="0">
                        <a:spcBef>
                          <a:spcPts val="0"/>
                        </a:spcBef>
                        <a:spcAft>
                          <a:spcPts val="0"/>
                        </a:spcAft>
                        <a:tabLst>
                          <a:tab pos="228600" algn="l"/>
                          <a:tab pos="457200" algn="l"/>
                          <a:tab pos="685800" algn="l"/>
                          <a:tab pos="914400" algn="l"/>
                        </a:tabLst>
                      </a:pPr>
                      <a:r>
                        <a:rPr lang="en-US" sz="1100">
                          <a:effectLst/>
                        </a:rPr>
                        <a:t>phase p</a:t>
                      </a:r>
                      <a:endParaRPr lang="en-US" sz="1100">
                        <a:effectLst/>
                        <a:latin typeface="Times New Roman"/>
                        <a:ea typeface="Times New Roman"/>
                      </a:endParaRPr>
                    </a:p>
                  </a:txBody>
                  <a:tcPr marL="0" marR="0" marT="0" marB="0" anchor="ctr"/>
                </a:tc>
                <a:tc gridSpan="4">
                  <a:txBody>
                    <a:bodyPr/>
                    <a:lstStyle/>
                    <a:p>
                      <a:pPr marL="0" marR="0" algn="ctr" hangingPunct="0">
                        <a:spcBef>
                          <a:spcPts val="0"/>
                        </a:spcBef>
                        <a:spcAft>
                          <a:spcPts val="0"/>
                        </a:spcAft>
                        <a:tabLst>
                          <a:tab pos="228600" algn="l"/>
                          <a:tab pos="457200" algn="l"/>
                          <a:tab pos="685800" algn="l"/>
                          <a:tab pos="914400" algn="l"/>
                        </a:tabLst>
                      </a:pPr>
                      <a:r>
                        <a:rPr lang="en-US" sz="1100">
                          <a:effectLst/>
                        </a:rPr>
                        <a:t>interpolation filter coefficients</a:t>
                      </a:r>
                      <a:endParaRPr lang="en-US" sz="1100">
                        <a:effectLst/>
                        <a:latin typeface="Times New Roman"/>
                        <a:ea typeface="Times New Roman"/>
                      </a:endParaRPr>
                    </a:p>
                  </a:txBody>
                  <a:tcPr marL="5715" marR="5715" marT="5715" marB="0" anchor="b"/>
                </a:tc>
                <a:tc hMerge="1">
                  <a:txBody>
                    <a:bodyPr/>
                    <a:lstStyle/>
                    <a:p>
                      <a:endParaRPr lang="en-US"/>
                    </a:p>
                  </a:txBody>
                  <a:tcPr/>
                </a:tc>
                <a:tc hMerge="1">
                  <a:txBody>
                    <a:bodyPr/>
                    <a:lstStyle/>
                    <a:p>
                      <a:endParaRPr lang="en-US"/>
                    </a:p>
                  </a:txBody>
                  <a:tcPr/>
                </a:tc>
                <a:tc hMerge="1">
                  <a:txBody>
                    <a:bodyPr/>
                    <a:lstStyle/>
                    <a:p>
                      <a:endParaRPr lang="en-US"/>
                    </a:p>
                  </a:txBody>
                  <a:tcPr/>
                </a:tc>
              </a:tr>
              <a:tr h="161925">
                <a:tc vMerge="1">
                  <a:txBody>
                    <a:bodyPr/>
                    <a:lstStyle/>
                    <a:p>
                      <a:endParaRPr lang="en-US"/>
                    </a:p>
                  </a:txBody>
                  <a:tcPr/>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f</a:t>
                      </a:r>
                      <a:r>
                        <a:rPr lang="en-US" sz="1100" baseline="-25000">
                          <a:effectLst/>
                        </a:rPr>
                        <a:t>C</a:t>
                      </a:r>
                      <a:r>
                        <a:rPr lang="en-US" sz="1100">
                          <a:effectLst/>
                        </a:rPr>
                        <a:t>[ p, 0 ]</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f</a:t>
                      </a:r>
                      <a:r>
                        <a:rPr lang="en-US" sz="1100" baseline="-25000">
                          <a:effectLst/>
                        </a:rPr>
                        <a:t>C</a:t>
                      </a:r>
                      <a:r>
                        <a:rPr lang="en-US" sz="1100">
                          <a:effectLst/>
                        </a:rPr>
                        <a:t>[ p, 1 ]</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f</a:t>
                      </a:r>
                      <a:r>
                        <a:rPr lang="en-US" sz="1100" baseline="-25000">
                          <a:effectLst/>
                        </a:rPr>
                        <a:t>C</a:t>
                      </a:r>
                      <a:r>
                        <a:rPr lang="en-US" sz="1100">
                          <a:effectLst/>
                        </a:rPr>
                        <a:t>[ p, 2 ]</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f</a:t>
                      </a:r>
                      <a:r>
                        <a:rPr lang="en-US" sz="1100" baseline="-25000">
                          <a:effectLst/>
                        </a:rPr>
                        <a:t>C</a:t>
                      </a:r>
                      <a:r>
                        <a:rPr lang="en-US" sz="1100">
                          <a:effectLst/>
                        </a:rPr>
                        <a:t>[ p, 3 ]</a:t>
                      </a:r>
                      <a:endParaRPr lang="en-US" sz="1100">
                        <a:effectLst/>
                        <a:latin typeface="Times New Roman"/>
                        <a:ea typeface="Times New Roman"/>
                      </a:endParaRPr>
                    </a:p>
                  </a:txBody>
                  <a:tcPr marL="5715" marR="5715" marT="5715" marB="0" anchor="b"/>
                </a:tc>
              </a:tr>
              <a:tr h="161925">
                <a:tc>
                  <a:txBody>
                    <a:bodyPr/>
                    <a:lstStyle/>
                    <a:p>
                      <a:pPr marL="0" marR="0" algn="ctr" hangingPunct="0">
                        <a:spcBef>
                          <a:spcPts val="0"/>
                        </a:spcBef>
                        <a:spcAft>
                          <a:spcPts val="0"/>
                        </a:spcAft>
                        <a:tabLst>
                          <a:tab pos="228600" algn="l"/>
                          <a:tab pos="457200" algn="l"/>
                          <a:tab pos="685800" algn="l"/>
                          <a:tab pos="914400" algn="l"/>
                        </a:tabLst>
                      </a:pPr>
                      <a:r>
                        <a:rPr lang="en-US" sz="1100">
                          <a:effectLst/>
                        </a:rPr>
                        <a:t>0</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0</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64</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0</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0</a:t>
                      </a:r>
                      <a:endParaRPr lang="en-US" sz="1100">
                        <a:effectLst/>
                        <a:latin typeface="Times New Roman"/>
                        <a:ea typeface="Times New Roman"/>
                      </a:endParaRPr>
                    </a:p>
                  </a:txBody>
                  <a:tcPr marL="5715" marR="5715" marT="5715" marB="0" anchor="b"/>
                </a:tc>
              </a:tr>
              <a:tr h="161925">
                <a:tc>
                  <a:txBody>
                    <a:bodyPr/>
                    <a:lstStyle/>
                    <a:p>
                      <a:pPr marL="0" marR="0" algn="ctr" hangingPunct="0">
                        <a:spcBef>
                          <a:spcPts val="0"/>
                        </a:spcBef>
                        <a:spcAft>
                          <a:spcPts val="0"/>
                        </a:spcAft>
                        <a:tabLst>
                          <a:tab pos="228600" algn="l"/>
                          <a:tab pos="457200" algn="l"/>
                          <a:tab pos="685800" algn="l"/>
                          <a:tab pos="914400" algn="l"/>
                        </a:tabLst>
                      </a:pPr>
                      <a:r>
                        <a:rPr lang="en-US" sz="1100">
                          <a:effectLst/>
                        </a:rPr>
                        <a:t>1</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-2</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62</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0</a:t>
                      </a:r>
                      <a:endParaRPr lang="en-US" sz="1100">
                        <a:effectLst/>
                        <a:latin typeface="Times New Roman"/>
                        <a:ea typeface="Times New Roman"/>
                      </a:endParaRPr>
                    </a:p>
                  </a:txBody>
                  <a:tcPr marL="5715" marR="5715" marT="5715" marB="0" anchor="b"/>
                </a:tc>
              </a:tr>
              <a:tr h="161925">
                <a:tc>
                  <a:txBody>
                    <a:bodyPr/>
                    <a:lstStyle/>
                    <a:p>
                      <a:pPr marL="0" marR="0" algn="ctr" hangingPunct="0">
                        <a:spcBef>
                          <a:spcPts val="0"/>
                        </a:spcBef>
                        <a:spcAft>
                          <a:spcPts val="0"/>
                        </a:spcAft>
                        <a:tabLst>
                          <a:tab pos="228600" algn="l"/>
                          <a:tab pos="457200" algn="l"/>
                          <a:tab pos="685800" algn="l"/>
                          <a:tab pos="914400" algn="l"/>
                        </a:tabLst>
                      </a:pPr>
                      <a:r>
                        <a:rPr lang="en-US" sz="1100">
                          <a:effectLst/>
                        </a:rPr>
                        <a:t>2</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-2</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58</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10</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-2</a:t>
                      </a:r>
                      <a:endParaRPr lang="en-US" sz="1100">
                        <a:effectLst/>
                        <a:latin typeface="Times New Roman"/>
                        <a:ea typeface="Times New Roman"/>
                      </a:endParaRPr>
                    </a:p>
                  </a:txBody>
                  <a:tcPr marL="5715" marR="5715" marT="5715" marB="0" anchor="b"/>
                </a:tc>
              </a:tr>
              <a:tr h="161925">
                <a:tc>
                  <a:txBody>
                    <a:bodyPr/>
                    <a:lstStyle/>
                    <a:p>
                      <a:pPr marL="0" marR="0" algn="ctr" hangingPunct="0">
                        <a:spcBef>
                          <a:spcPts val="0"/>
                        </a:spcBef>
                        <a:spcAft>
                          <a:spcPts val="0"/>
                        </a:spcAft>
                        <a:tabLst>
                          <a:tab pos="228600" algn="l"/>
                          <a:tab pos="457200" algn="l"/>
                          <a:tab pos="685800" algn="l"/>
                          <a:tab pos="914400" algn="l"/>
                        </a:tabLst>
                      </a:pPr>
                      <a:r>
                        <a:rPr lang="en-US" sz="1100">
                          <a:effectLst/>
                        </a:rPr>
                        <a:t>3</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56</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14</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-2</a:t>
                      </a:r>
                      <a:endParaRPr lang="en-US" sz="1100">
                        <a:effectLst/>
                        <a:latin typeface="Times New Roman"/>
                        <a:ea typeface="Times New Roman"/>
                      </a:endParaRPr>
                    </a:p>
                  </a:txBody>
                  <a:tcPr marL="5715" marR="5715" marT="5715" marB="0" anchor="b"/>
                </a:tc>
              </a:tr>
              <a:tr h="161925">
                <a:tc>
                  <a:txBody>
                    <a:bodyPr/>
                    <a:lstStyle/>
                    <a:p>
                      <a:pPr marL="0" marR="0" algn="ctr" hangingPunct="0">
                        <a:spcBef>
                          <a:spcPts val="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54</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16</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−2</a:t>
                      </a:r>
                      <a:endParaRPr lang="en-US" sz="1100">
                        <a:effectLst/>
                        <a:latin typeface="Times New Roman"/>
                        <a:ea typeface="Times New Roman"/>
                      </a:endParaRPr>
                    </a:p>
                  </a:txBody>
                  <a:tcPr marL="5715" marR="5715" marT="5715" marB="0" anchor="b"/>
                </a:tc>
              </a:tr>
              <a:tr h="161925">
                <a:tc>
                  <a:txBody>
                    <a:bodyPr/>
                    <a:lstStyle/>
                    <a:p>
                      <a:pPr marL="0" marR="0" algn="ctr" hangingPunct="0">
                        <a:spcBef>
                          <a:spcPts val="0"/>
                        </a:spcBef>
                        <a:spcAft>
                          <a:spcPts val="0"/>
                        </a:spcAft>
                        <a:tabLst>
                          <a:tab pos="228600" algn="l"/>
                          <a:tab pos="457200" algn="l"/>
                          <a:tab pos="685800" algn="l"/>
                          <a:tab pos="914400" algn="l"/>
                        </a:tabLst>
                      </a:pPr>
                      <a:r>
                        <a:rPr lang="en-US" sz="1100">
                          <a:effectLst/>
                        </a:rPr>
                        <a:t>5</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−6</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52</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20</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−2</a:t>
                      </a:r>
                      <a:endParaRPr lang="en-US" sz="1100">
                        <a:effectLst/>
                        <a:latin typeface="Times New Roman"/>
                        <a:ea typeface="Times New Roman"/>
                      </a:endParaRPr>
                    </a:p>
                  </a:txBody>
                  <a:tcPr marL="5715" marR="5715" marT="5715" marB="0" anchor="b"/>
                </a:tc>
              </a:tr>
              <a:tr h="161925">
                <a:tc>
                  <a:txBody>
                    <a:bodyPr/>
                    <a:lstStyle/>
                    <a:p>
                      <a:pPr marL="0" marR="0" algn="ctr" hangingPunct="0">
                        <a:spcBef>
                          <a:spcPts val="0"/>
                        </a:spcBef>
                        <a:spcAft>
                          <a:spcPts val="0"/>
                        </a:spcAft>
                        <a:tabLst>
                          <a:tab pos="228600" algn="l"/>
                          <a:tab pos="457200" algn="l"/>
                          <a:tab pos="685800" algn="l"/>
                          <a:tab pos="914400" algn="l"/>
                        </a:tabLst>
                      </a:pPr>
                      <a:r>
                        <a:rPr lang="en-US" sz="1100">
                          <a:effectLst/>
                        </a:rPr>
                        <a:t>6</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−6</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46</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28</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5715" marR="5715" marT="5715" marB="0" anchor="b"/>
                </a:tc>
              </a:tr>
              <a:tr h="161925">
                <a:tc>
                  <a:txBody>
                    <a:bodyPr/>
                    <a:lstStyle/>
                    <a:p>
                      <a:pPr marL="0" marR="0" algn="ctr" hangingPunct="0">
                        <a:spcBef>
                          <a:spcPts val="0"/>
                        </a:spcBef>
                        <a:spcAft>
                          <a:spcPts val="0"/>
                        </a:spcAft>
                        <a:tabLst>
                          <a:tab pos="228600" algn="l"/>
                          <a:tab pos="457200" algn="l"/>
                          <a:tab pos="685800" algn="l"/>
                          <a:tab pos="914400" algn="l"/>
                        </a:tabLst>
                      </a:pPr>
                      <a:r>
                        <a:rPr lang="en-US" sz="1100">
                          <a:effectLst/>
                        </a:rPr>
                        <a:t>7</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42</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30</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5715" marR="5715" marT="5715" marB="0" anchor="b"/>
                </a:tc>
              </a:tr>
              <a:tr h="161925">
                <a:tc>
                  <a:txBody>
                    <a:bodyPr/>
                    <a:lstStyle/>
                    <a:p>
                      <a:pPr marL="0" marR="0" algn="ctr" hangingPunct="0">
                        <a:spcBef>
                          <a:spcPts val="0"/>
                        </a:spcBef>
                        <a:spcAft>
                          <a:spcPts val="0"/>
                        </a:spcAft>
                        <a:tabLst>
                          <a:tab pos="228600" algn="l"/>
                          <a:tab pos="457200" algn="l"/>
                          <a:tab pos="685800" algn="l"/>
                          <a:tab pos="914400" algn="l"/>
                        </a:tabLst>
                      </a:pPr>
                      <a:r>
                        <a:rPr lang="en-US" sz="1100">
                          <a:effectLst/>
                        </a:rPr>
                        <a:t>8</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36</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36</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5715" marR="5715" marT="5715" marB="0" anchor="b"/>
                </a:tc>
              </a:tr>
              <a:tr h="161925">
                <a:tc>
                  <a:txBody>
                    <a:bodyPr/>
                    <a:lstStyle/>
                    <a:p>
                      <a:pPr marL="0" marR="0" algn="ctr" hangingPunct="0">
                        <a:spcBef>
                          <a:spcPts val="0"/>
                        </a:spcBef>
                        <a:spcAft>
                          <a:spcPts val="0"/>
                        </a:spcAft>
                        <a:tabLst>
                          <a:tab pos="228600" algn="l"/>
                          <a:tab pos="457200" algn="l"/>
                          <a:tab pos="685800" algn="l"/>
                          <a:tab pos="914400" algn="l"/>
                        </a:tabLst>
                      </a:pPr>
                      <a:r>
                        <a:rPr lang="en-US" sz="1100">
                          <a:effectLst/>
                        </a:rPr>
                        <a:t>9</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30</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42</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5715" marR="5715" marT="5715" marB="0" anchor="b"/>
                </a:tc>
              </a:tr>
              <a:tr h="161925">
                <a:tc>
                  <a:txBody>
                    <a:bodyPr/>
                    <a:lstStyle/>
                    <a:p>
                      <a:pPr marL="0" marR="0" algn="ctr" hangingPunct="0">
                        <a:spcBef>
                          <a:spcPts val="0"/>
                        </a:spcBef>
                        <a:spcAft>
                          <a:spcPts val="0"/>
                        </a:spcAft>
                        <a:tabLst>
                          <a:tab pos="228600" algn="l"/>
                          <a:tab pos="457200" algn="l"/>
                          <a:tab pos="685800" algn="l"/>
                          <a:tab pos="914400" algn="l"/>
                        </a:tabLst>
                      </a:pPr>
                      <a:r>
                        <a:rPr lang="en-US" sz="1100">
                          <a:effectLst/>
                        </a:rPr>
                        <a:t>10</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28</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46</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-6</a:t>
                      </a:r>
                      <a:endParaRPr lang="en-US" sz="1100">
                        <a:effectLst/>
                        <a:latin typeface="Times New Roman"/>
                        <a:ea typeface="Times New Roman"/>
                      </a:endParaRPr>
                    </a:p>
                  </a:txBody>
                  <a:tcPr marL="5715" marR="5715" marT="5715" marB="0" anchor="b"/>
                </a:tc>
              </a:tr>
              <a:tr h="161925">
                <a:tc>
                  <a:txBody>
                    <a:bodyPr/>
                    <a:lstStyle/>
                    <a:p>
                      <a:pPr marL="0" marR="0" algn="ctr" hangingPunct="0">
                        <a:spcBef>
                          <a:spcPts val="0"/>
                        </a:spcBef>
                        <a:spcAft>
                          <a:spcPts val="0"/>
                        </a:spcAft>
                        <a:tabLst>
                          <a:tab pos="228600" algn="l"/>
                          <a:tab pos="457200" algn="l"/>
                          <a:tab pos="685800" algn="l"/>
                          <a:tab pos="914400" algn="l"/>
                        </a:tabLst>
                      </a:pPr>
                      <a:r>
                        <a:rPr lang="en-US" sz="1100">
                          <a:effectLst/>
                        </a:rPr>
                        <a:t>11</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-2</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20</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52</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-6</a:t>
                      </a:r>
                      <a:endParaRPr lang="en-US" sz="1100">
                        <a:effectLst/>
                        <a:latin typeface="Times New Roman"/>
                        <a:ea typeface="Times New Roman"/>
                      </a:endParaRPr>
                    </a:p>
                  </a:txBody>
                  <a:tcPr marL="5715" marR="5715" marT="5715" marB="0" anchor="b"/>
                </a:tc>
              </a:tr>
              <a:tr h="161925">
                <a:tc>
                  <a:txBody>
                    <a:bodyPr/>
                    <a:lstStyle/>
                    <a:p>
                      <a:pPr marL="0" marR="0" algn="ctr" hangingPunct="0">
                        <a:spcBef>
                          <a:spcPts val="0"/>
                        </a:spcBef>
                        <a:spcAft>
                          <a:spcPts val="0"/>
                        </a:spcAft>
                        <a:tabLst>
                          <a:tab pos="228600" algn="l"/>
                          <a:tab pos="457200" algn="l"/>
                          <a:tab pos="685800" algn="l"/>
                          <a:tab pos="914400" algn="l"/>
                        </a:tabLst>
                      </a:pPr>
                      <a:r>
                        <a:rPr lang="en-US" sz="1100">
                          <a:effectLst/>
                        </a:rPr>
                        <a:t>12</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-2</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16</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54</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5715" marR="5715" marT="5715" marB="0" anchor="b"/>
                </a:tc>
              </a:tr>
              <a:tr h="161925">
                <a:tc>
                  <a:txBody>
                    <a:bodyPr/>
                    <a:lstStyle/>
                    <a:p>
                      <a:pPr marL="0" marR="0" algn="ctr" hangingPunct="0">
                        <a:spcBef>
                          <a:spcPts val="0"/>
                        </a:spcBef>
                        <a:spcAft>
                          <a:spcPts val="0"/>
                        </a:spcAft>
                        <a:tabLst>
                          <a:tab pos="228600" algn="l"/>
                          <a:tab pos="457200" algn="l"/>
                          <a:tab pos="685800" algn="l"/>
                          <a:tab pos="914400" algn="l"/>
                        </a:tabLst>
                      </a:pPr>
                      <a:r>
                        <a:rPr lang="en-US" sz="1100">
                          <a:effectLst/>
                        </a:rPr>
                        <a:t>13</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-2</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14</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56</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5715" marR="5715" marT="5715" marB="0" anchor="b"/>
                </a:tc>
              </a:tr>
              <a:tr h="161925">
                <a:tc>
                  <a:txBody>
                    <a:bodyPr/>
                    <a:lstStyle/>
                    <a:p>
                      <a:pPr marL="0" marR="0" algn="ctr" hangingPunct="0">
                        <a:spcBef>
                          <a:spcPts val="0"/>
                        </a:spcBef>
                        <a:spcAft>
                          <a:spcPts val="0"/>
                        </a:spcAft>
                        <a:tabLst>
                          <a:tab pos="228600" algn="l"/>
                          <a:tab pos="457200" algn="l"/>
                          <a:tab pos="685800" algn="l"/>
                          <a:tab pos="914400" algn="l"/>
                        </a:tabLst>
                      </a:pPr>
                      <a:r>
                        <a:rPr lang="en-US" sz="1100">
                          <a:effectLst/>
                        </a:rPr>
                        <a:t>14</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-2</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10</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58</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-2</a:t>
                      </a:r>
                      <a:endParaRPr lang="en-US" sz="1100">
                        <a:effectLst/>
                        <a:latin typeface="Times New Roman"/>
                        <a:ea typeface="Times New Roman"/>
                      </a:endParaRPr>
                    </a:p>
                  </a:txBody>
                  <a:tcPr marL="5715" marR="5715" marT="5715" marB="0" anchor="b"/>
                </a:tc>
              </a:tr>
              <a:tr h="161925">
                <a:tc>
                  <a:txBody>
                    <a:bodyPr/>
                    <a:lstStyle/>
                    <a:p>
                      <a:pPr marL="0" marR="0" algn="ctr" hangingPunct="0">
                        <a:spcBef>
                          <a:spcPts val="0"/>
                        </a:spcBef>
                        <a:spcAft>
                          <a:spcPts val="0"/>
                        </a:spcAft>
                        <a:tabLst>
                          <a:tab pos="228600" algn="l"/>
                          <a:tab pos="457200" algn="l"/>
                          <a:tab pos="685800" algn="l"/>
                          <a:tab pos="914400" algn="l"/>
                        </a:tabLst>
                      </a:pPr>
                      <a:r>
                        <a:rPr lang="en-US" sz="1100">
                          <a:effectLst/>
                        </a:rPr>
                        <a:t>15</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0</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62</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dirty="0">
                          <a:effectLst/>
                        </a:rPr>
                        <a:t>-2</a:t>
                      </a:r>
                      <a:endParaRPr lang="en-US" sz="1100" dirty="0">
                        <a:effectLst/>
                        <a:latin typeface="Times New Roman"/>
                        <a:ea typeface="Times New Roman"/>
                      </a:endParaRPr>
                    </a:p>
                  </a:txBody>
                  <a:tcPr marL="5715" marR="5715" marT="5715" marB="0" anchor="b"/>
                </a:tc>
              </a:tr>
            </a:tbl>
          </a:graphicData>
        </a:graphic>
      </p:graphicFrame>
    </p:spTree>
    <p:extLst>
      <p:ext uri="{BB962C8B-B14F-4D97-AF65-F5344CB8AC3E}">
        <p14:creationId xmlns:p14="http://schemas.microsoft.com/office/powerpoint/2010/main" val="22211394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24626" y="616689"/>
            <a:ext cx="6524625" cy="6534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itle 1"/>
          <p:cNvSpPr>
            <a:spLocks noGrp="1"/>
          </p:cNvSpPr>
          <p:nvPr>
            <p:ph type="title"/>
          </p:nvPr>
        </p:nvSpPr>
        <p:spPr>
          <a:xfrm>
            <a:off x="283104" y="145460"/>
            <a:ext cx="8729663" cy="561975"/>
          </a:xfrm>
        </p:spPr>
        <p:txBody>
          <a:bodyPr/>
          <a:lstStyle/>
          <a:p>
            <a:r>
              <a:rPr lang="en-US" dirty="0" smtClean="0"/>
              <a:t>Proposed working draft</a:t>
            </a:r>
            <a:endParaRPr lang="en-US" dirty="0"/>
          </a:p>
        </p:txBody>
      </p:sp>
    </p:spTree>
    <p:extLst>
      <p:ext uri="{BB962C8B-B14F-4D97-AF65-F5344CB8AC3E}">
        <p14:creationId xmlns:p14="http://schemas.microsoft.com/office/powerpoint/2010/main" val="588889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Chroma </a:t>
            </a:r>
            <a:r>
              <a:rPr lang="en-GB" smtClean="0"/>
              <a:t>sample position</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6149" y="1105786"/>
            <a:ext cx="5178055" cy="46995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309896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Introduction </a:t>
            </a:r>
            <a:endParaRPr lang="en-US" dirty="0"/>
          </a:p>
        </p:txBody>
      </p:sp>
      <p:sp>
        <p:nvSpPr>
          <p:cNvPr id="6" name="Rectangle 2"/>
          <p:cNvSpPr txBox="1">
            <a:spLocks noChangeArrowheads="1"/>
          </p:cNvSpPr>
          <p:nvPr/>
        </p:nvSpPr>
        <p:spPr bwMode="auto">
          <a:xfrm>
            <a:off x="163513" y="750498"/>
            <a:ext cx="8712200" cy="54685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175" indent="-173038" eaLnBrk="1" hangingPunct="1">
              <a:lnSpc>
                <a:spcPct val="95000"/>
              </a:lnSpc>
              <a:spcBef>
                <a:spcPct val="35000"/>
              </a:spcBef>
              <a:buClr>
                <a:srgbClr val="C00000"/>
              </a:buClr>
              <a:buFont typeface="Wingdings" pitchFamily="2" charset="2"/>
              <a:buChar char="§"/>
            </a:pPr>
            <a:r>
              <a:rPr lang="en-US" sz="2400" kern="0" dirty="0" smtClean="0">
                <a:latin typeface="+mn-lt"/>
                <a:cs typeface="+mn-cs"/>
              </a:rPr>
              <a:t>Up-sampling in SHVC</a:t>
            </a:r>
          </a:p>
          <a:p>
            <a:pPr marL="460375" lvl="1" indent="-173038" eaLnBrk="1" hangingPunct="1">
              <a:lnSpc>
                <a:spcPct val="95000"/>
              </a:lnSpc>
              <a:spcBef>
                <a:spcPct val="35000"/>
              </a:spcBef>
              <a:buClr>
                <a:srgbClr val="C00000"/>
              </a:buClr>
              <a:buFont typeface="Wingdings" pitchFamily="2" charset="2"/>
              <a:buChar char="§"/>
            </a:pPr>
            <a:r>
              <a:rPr lang="en-US" sz="2000" kern="0" dirty="0" smtClean="0">
                <a:latin typeface="+mn-lt"/>
                <a:cs typeface="+mn-cs"/>
              </a:rPr>
              <a:t>Defined assuming zero-phase down-sampling </a:t>
            </a:r>
          </a:p>
          <a:p>
            <a:pPr marL="460375" lvl="1" indent="-173038" eaLnBrk="1" hangingPunct="1">
              <a:lnSpc>
                <a:spcPct val="95000"/>
              </a:lnSpc>
              <a:spcBef>
                <a:spcPct val="35000"/>
              </a:spcBef>
              <a:buClr>
                <a:srgbClr val="C00000"/>
              </a:buClr>
              <a:buFont typeface="Wingdings" pitchFamily="2" charset="2"/>
              <a:buChar char="§"/>
            </a:pPr>
            <a:r>
              <a:rPr lang="en-US" sz="2000" kern="0" noProof="0" dirty="0" smtClean="0">
                <a:latin typeface="+mn-lt"/>
                <a:cs typeface="+mn-cs"/>
              </a:rPr>
              <a:t>Phase defined for only 2X and 1.5X</a:t>
            </a:r>
          </a:p>
          <a:p>
            <a:pPr marL="460375" lvl="1" indent="-173038" eaLnBrk="1" hangingPunct="1">
              <a:lnSpc>
                <a:spcPct val="95000"/>
              </a:lnSpc>
              <a:spcBef>
                <a:spcPct val="35000"/>
              </a:spcBef>
              <a:buClr>
                <a:srgbClr val="C00000"/>
              </a:buClr>
              <a:buFont typeface="Wingdings" pitchFamily="2" charset="2"/>
              <a:buChar char="§"/>
            </a:pPr>
            <a:r>
              <a:rPr lang="en-US" sz="2000" kern="0" dirty="0" smtClean="0">
                <a:latin typeface="+mn-lt"/>
                <a:cs typeface="+mn-cs"/>
              </a:rPr>
              <a:t>P</a:t>
            </a:r>
            <a:r>
              <a:rPr kumimoji="0" lang="en-US" sz="2000" b="0" i="0" u="none" strike="noStrike" kern="0" cap="none" spc="0" normalizeH="0" dirty="0" smtClean="0">
                <a:ln>
                  <a:noFill/>
                </a:ln>
                <a:effectLst/>
                <a:uLnTx/>
                <a:uFillTx/>
                <a:latin typeface="+mn-lt"/>
                <a:cs typeface="+mn-cs"/>
              </a:rPr>
              <a:t>osition mapping</a:t>
            </a:r>
          </a:p>
          <a:p>
            <a:pPr marL="917575" lvl="2" indent="-173038" eaLnBrk="1" hangingPunct="1">
              <a:lnSpc>
                <a:spcPct val="95000"/>
              </a:lnSpc>
              <a:spcBef>
                <a:spcPct val="35000"/>
              </a:spcBef>
              <a:buClr>
                <a:srgbClr val="C00000"/>
              </a:buClr>
              <a:buFont typeface="Wingdings" pitchFamily="2" charset="2"/>
              <a:buChar char="§"/>
            </a:pPr>
            <a:r>
              <a:rPr lang="en-US" sz="2000" kern="0" noProof="0" dirty="0" smtClean="0">
                <a:latin typeface="+mn-lt"/>
                <a:cs typeface="+mn-cs"/>
              </a:rPr>
              <a:t>In software: H.264/SVC method (division-free)</a:t>
            </a:r>
          </a:p>
          <a:p>
            <a:pPr marL="917575" lvl="2" indent="-173038" eaLnBrk="1" hangingPunct="1">
              <a:lnSpc>
                <a:spcPct val="95000"/>
              </a:lnSpc>
              <a:spcBef>
                <a:spcPct val="35000"/>
              </a:spcBef>
              <a:buClr>
                <a:srgbClr val="C00000"/>
              </a:buClr>
              <a:buFont typeface="Wingdings" pitchFamily="2" charset="2"/>
              <a:buChar char="§"/>
            </a:pPr>
            <a:r>
              <a:rPr kumimoji="0" lang="en-US" sz="2000" b="0" i="0" u="none" strike="noStrike" kern="0" cap="none" spc="0" normalizeH="0" dirty="0" smtClean="0">
                <a:ln>
                  <a:noFill/>
                </a:ln>
                <a:effectLst/>
                <a:uLnTx/>
                <a:uFillTx/>
                <a:latin typeface="+mn-lt"/>
                <a:cs typeface="+mn-cs"/>
              </a:rPr>
              <a:t>In WD texts: division for each position</a:t>
            </a:r>
            <a:endParaRPr kumimoji="0" lang="en-US" sz="2000" b="0" i="0" u="none" strike="noStrike" kern="0" cap="none" spc="0" normalizeH="0" noProof="0" dirty="0" smtClean="0">
              <a:ln>
                <a:noFill/>
              </a:ln>
              <a:effectLst/>
              <a:uLnTx/>
              <a:uFillTx/>
              <a:latin typeface="+mn-lt"/>
              <a:cs typeface="+mn-cs"/>
            </a:endParaRPr>
          </a:p>
          <a:p>
            <a:pPr marL="3175" indent="-173038" eaLnBrk="1" hangingPunct="1">
              <a:lnSpc>
                <a:spcPct val="95000"/>
              </a:lnSpc>
              <a:spcBef>
                <a:spcPct val="35000"/>
              </a:spcBef>
              <a:buClr>
                <a:srgbClr val="C00000"/>
              </a:buClr>
              <a:buFont typeface="Wingdings" pitchFamily="2" charset="2"/>
              <a:buChar char="§"/>
            </a:pPr>
            <a:r>
              <a:rPr lang="en-US" sz="2400" kern="0" dirty="0" smtClean="0">
                <a:latin typeface="+mn-lt"/>
                <a:cs typeface="+mn-cs"/>
              </a:rPr>
              <a:t>Proposed</a:t>
            </a:r>
            <a:endParaRPr kumimoji="0" lang="en-US" sz="2400" b="0" i="0" u="none" strike="noStrike" kern="0" cap="none" spc="0" normalizeH="0" noProof="0" dirty="0" smtClean="0">
              <a:ln>
                <a:noFill/>
              </a:ln>
              <a:effectLst/>
              <a:uLnTx/>
              <a:uFillTx/>
              <a:latin typeface="+mn-lt"/>
              <a:cs typeface="+mn-cs"/>
            </a:endParaRPr>
          </a:p>
          <a:p>
            <a:pPr marL="460375" lvl="1" indent="-173038" eaLnBrk="1" hangingPunct="1">
              <a:lnSpc>
                <a:spcPct val="95000"/>
              </a:lnSpc>
              <a:spcBef>
                <a:spcPct val="35000"/>
              </a:spcBef>
              <a:buClr>
                <a:schemeClr val="accent1"/>
              </a:buClr>
              <a:buFont typeface="Wingdings" pitchFamily="2" charset="2"/>
              <a:buChar char="§"/>
              <a:defRPr/>
            </a:pPr>
            <a:r>
              <a:rPr lang="en-US" sz="2000" kern="0" dirty="0" smtClean="0">
                <a:latin typeface="+mn-lt"/>
                <a:cs typeface="+mn-cs"/>
              </a:rPr>
              <a:t>Signal a flag to indicate the down-sampling phase</a:t>
            </a:r>
          </a:p>
          <a:p>
            <a:pPr marL="460375" lvl="1" indent="-173038" eaLnBrk="1" hangingPunct="1">
              <a:lnSpc>
                <a:spcPct val="95000"/>
              </a:lnSpc>
              <a:spcBef>
                <a:spcPct val="35000"/>
              </a:spcBef>
              <a:buClr>
                <a:schemeClr val="accent1"/>
              </a:buClr>
              <a:buFont typeface="Wingdings" pitchFamily="2" charset="2"/>
              <a:buChar char="§"/>
              <a:defRPr/>
            </a:pPr>
            <a:r>
              <a:rPr lang="en-US" sz="2000" kern="0" dirty="0"/>
              <a:t>Define up-sampling filter coefficients for all 16 phases</a:t>
            </a:r>
          </a:p>
          <a:p>
            <a:pPr marL="460375" lvl="1" indent="-173038" eaLnBrk="1" hangingPunct="1">
              <a:lnSpc>
                <a:spcPct val="95000"/>
              </a:lnSpc>
              <a:spcBef>
                <a:spcPct val="35000"/>
              </a:spcBef>
              <a:buClr>
                <a:schemeClr val="accent1"/>
              </a:buClr>
              <a:buFont typeface="Wingdings" pitchFamily="2" charset="2"/>
              <a:buChar char="§"/>
              <a:defRPr/>
            </a:pPr>
            <a:r>
              <a:rPr lang="en-US" sz="2000" kern="0" dirty="0" smtClean="0">
                <a:latin typeface="+mn-lt"/>
                <a:cs typeface="+mn-cs"/>
              </a:rPr>
              <a:t>Use H.264/SVC position mapping for SHVC</a:t>
            </a:r>
          </a:p>
          <a:p>
            <a:pPr marL="460375" lvl="1" indent="-173038" eaLnBrk="1" hangingPunct="1">
              <a:lnSpc>
                <a:spcPct val="95000"/>
              </a:lnSpc>
              <a:spcBef>
                <a:spcPct val="35000"/>
              </a:spcBef>
              <a:buClr>
                <a:schemeClr val="accent1"/>
              </a:buClr>
              <a:buFont typeface="Wingdings" pitchFamily="2" charset="2"/>
              <a:buChar char="§"/>
              <a:defRPr/>
            </a:pPr>
            <a:endParaRPr lang="en-US" sz="2000" kern="0" dirty="0" smtClean="0">
              <a:latin typeface="+mn-lt"/>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Zero-phase and symmetric down-sampling</a:t>
            </a:r>
            <a:endParaRPr lang="en-US"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1397137185"/>
              </p:ext>
            </p:extLst>
          </p:nvPr>
        </p:nvGraphicFramePr>
        <p:xfrm>
          <a:off x="1818167" y="1488557"/>
          <a:ext cx="1657350" cy="1657350"/>
        </p:xfrm>
        <a:graphic>
          <a:graphicData uri="http://schemas.openxmlformats.org/presentationml/2006/ole">
            <mc:AlternateContent xmlns:mc="http://schemas.openxmlformats.org/markup-compatibility/2006">
              <mc:Choice xmlns:v="urn:schemas-microsoft-com:vml" Requires="v">
                <p:oleObj spid="_x0000_s1053" name="Visio" r:id="rId3" imgW="3018555" imgH="3018786" progId="Visio.Drawing.11">
                  <p:embed/>
                </p:oleObj>
              </mc:Choice>
              <mc:Fallback>
                <p:oleObj name="Visio" r:id="rId3" imgW="3018555" imgH="3018786" progId="Visio.Drawing.11">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18167" y="1488557"/>
                        <a:ext cx="1657350" cy="16573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2671281814"/>
              </p:ext>
            </p:extLst>
          </p:nvPr>
        </p:nvGraphicFramePr>
        <p:xfrm>
          <a:off x="4497572" y="1488558"/>
          <a:ext cx="1638300" cy="1638300"/>
        </p:xfrm>
        <a:graphic>
          <a:graphicData uri="http://schemas.openxmlformats.org/presentationml/2006/ole">
            <mc:AlternateContent xmlns:mc="http://schemas.openxmlformats.org/markup-compatibility/2006">
              <mc:Choice xmlns:v="urn:schemas-microsoft-com:vml" Requires="v">
                <p:oleObj spid="_x0000_s1054" name="Visio" r:id="rId5" imgW="3018555" imgH="3018786" progId="Visio.Drawing.11">
                  <p:embed/>
                </p:oleObj>
              </mc:Choice>
              <mc:Fallback>
                <p:oleObj name="Visio" r:id="rId5" imgW="3018555" imgH="3018786" progId="Visio.Drawing.11">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97572" y="1488558"/>
                        <a:ext cx="1638300" cy="1638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TextBox 7"/>
          <p:cNvSpPr txBox="1"/>
          <p:nvPr/>
        </p:nvSpPr>
        <p:spPr>
          <a:xfrm>
            <a:off x="2062716" y="3394593"/>
            <a:ext cx="2509284" cy="369332"/>
          </a:xfrm>
          <a:prstGeom prst="rect">
            <a:avLst/>
          </a:prstGeom>
          <a:noFill/>
        </p:spPr>
        <p:txBody>
          <a:bodyPr wrap="square" rtlCol="0">
            <a:spAutoFit/>
          </a:bodyPr>
          <a:lstStyle/>
          <a:p>
            <a:r>
              <a:rPr lang="en-US" dirty="0" smtClean="0"/>
              <a:t>Zero-phase</a:t>
            </a:r>
            <a:endParaRPr lang="en-US" dirty="0"/>
          </a:p>
        </p:txBody>
      </p:sp>
      <p:sp>
        <p:nvSpPr>
          <p:cNvPr id="9" name="TextBox 8"/>
          <p:cNvSpPr txBox="1"/>
          <p:nvPr/>
        </p:nvSpPr>
        <p:spPr>
          <a:xfrm>
            <a:off x="4820093" y="3394593"/>
            <a:ext cx="2509284" cy="369332"/>
          </a:xfrm>
          <a:prstGeom prst="rect">
            <a:avLst/>
          </a:prstGeom>
          <a:noFill/>
        </p:spPr>
        <p:txBody>
          <a:bodyPr wrap="square" rtlCol="0">
            <a:spAutoFit/>
          </a:bodyPr>
          <a:lstStyle/>
          <a:p>
            <a:r>
              <a:rPr lang="en-US" dirty="0" smtClean="0"/>
              <a:t>symmetric</a:t>
            </a:r>
            <a:endParaRPr lang="en-US" dirty="0"/>
          </a:p>
        </p:txBody>
      </p:sp>
      <p:sp>
        <p:nvSpPr>
          <p:cNvPr id="11" name="TextBox 10"/>
          <p:cNvSpPr txBox="1"/>
          <p:nvPr/>
        </p:nvSpPr>
        <p:spPr>
          <a:xfrm>
            <a:off x="1011999" y="4077886"/>
            <a:ext cx="7616188" cy="923330"/>
          </a:xfrm>
          <a:prstGeom prst="rect">
            <a:avLst/>
          </a:prstGeom>
          <a:noFill/>
        </p:spPr>
        <p:txBody>
          <a:bodyPr wrap="none" rtlCol="0">
            <a:spAutoFit/>
          </a:bodyPr>
          <a:lstStyle/>
          <a:p>
            <a:pPr marL="285750" indent="-285750">
              <a:buFont typeface="Arial" pitchFamily="34" charset="0"/>
              <a:buChar char="•"/>
            </a:pPr>
            <a:r>
              <a:rPr lang="en-US" dirty="0" smtClean="0"/>
              <a:t>SHVC defines up-sampling assuming down-sampling is zero-phase</a:t>
            </a:r>
          </a:p>
          <a:p>
            <a:pPr marL="285750" indent="-285750">
              <a:buFont typeface="Arial" pitchFamily="34" charset="0"/>
              <a:buChar char="•"/>
            </a:pPr>
            <a:r>
              <a:rPr lang="en-US" dirty="0" smtClean="0"/>
              <a:t>If base layer is generated by symmetric down-sampling, perform drop </a:t>
            </a:r>
          </a:p>
          <a:p>
            <a:r>
              <a:rPr lang="en-US" dirty="0" smtClean="0"/>
              <a:t>is observed </a:t>
            </a:r>
            <a:endParaRPr lang="en-US" dirty="0"/>
          </a:p>
        </p:txBody>
      </p:sp>
    </p:spTree>
    <p:extLst>
      <p:ext uri="{BB962C8B-B14F-4D97-AF65-F5344CB8AC3E}">
        <p14:creationId xmlns:p14="http://schemas.microsoft.com/office/powerpoint/2010/main" val="27756992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Position mapping in SHVC</a:t>
            </a:r>
          </a:p>
          <a:p>
            <a:pPr lvl="1"/>
            <a:r>
              <a:rPr lang="en-US" dirty="0" smtClean="0"/>
              <a:t>In SHVC WD, </a:t>
            </a:r>
          </a:p>
          <a:p>
            <a:pPr marL="287337" lvl="1" indent="0">
              <a:buNone/>
            </a:pPr>
            <a:r>
              <a:rPr lang="en-US" dirty="0" smtClean="0"/>
              <a:t>         xRef16</a:t>
            </a:r>
            <a:r>
              <a:rPr lang="en-US" dirty="0"/>
              <a:t> = ( </a:t>
            </a:r>
            <a:r>
              <a:rPr lang="en-US" dirty="0" err="1"/>
              <a:t>xP</a:t>
            </a:r>
            <a:r>
              <a:rPr lang="en-US" dirty="0"/>
              <a:t> * </a:t>
            </a:r>
            <a:r>
              <a:rPr lang="en-US" dirty="0" err="1"/>
              <a:t>PicWRL</a:t>
            </a:r>
            <a:r>
              <a:rPr lang="en-US" dirty="0"/>
              <a:t> * 16 + </a:t>
            </a:r>
            <a:r>
              <a:rPr lang="en-US" dirty="0" err="1" smtClean="0"/>
              <a:t>ScaledX</a:t>
            </a:r>
            <a:r>
              <a:rPr lang="en-US" dirty="0"/>
              <a:t> / 2) / </a:t>
            </a:r>
            <a:r>
              <a:rPr lang="en-US" dirty="0" err="1" smtClean="0"/>
              <a:t>ScaledX</a:t>
            </a:r>
            <a:r>
              <a:rPr lang="en-US" dirty="0"/>
              <a:t>  </a:t>
            </a:r>
            <a:endParaRPr lang="en-US" dirty="0" smtClean="0"/>
          </a:p>
          <a:p>
            <a:pPr lvl="2"/>
            <a:r>
              <a:rPr lang="en-US" dirty="0" smtClean="0"/>
              <a:t>Division for each position</a:t>
            </a:r>
          </a:p>
          <a:p>
            <a:pPr lvl="1"/>
            <a:r>
              <a:rPr lang="en-US" dirty="0" smtClean="0"/>
              <a:t>In SHM 1.0</a:t>
            </a:r>
          </a:p>
          <a:p>
            <a:pPr marL="287337" lvl="1" indent="0">
              <a:buNone/>
            </a:pPr>
            <a:r>
              <a:rPr lang="en-US" dirty="0" smtClean="0"/>
              <a:t>	xRef16 </a:t>
            </a:r>
            <a:r>
              <a:rPr lang="en-US" dirty="0"/>
              <a:t>= ( ( </a:t>
            </a:r>
            <a:r>
              <a:rPr lang="en-US" dirty="0" err="1" smtClean="0"/>
              <a:t>xP</a:t>
            </a:r>
            <a:r>
              <a:rPr lang="en-US" dirty="0"/>
              <a:t>  * </a:t>
            </a:r>
            <a:r>
              <a:rPr lang="en-US" dirty="0" err="1"/>
              <a:t>scaleX</a:t>
            </a:r>
            <a:r>
              <a:rPr lang="en-US" dirty="0"/>
              <a:t> + </a:t>
            </a:r>
            <a:r>
              <a:rPr lang="en-US" dirty="0" err="1"/>
              <a:t>addX</a:t>
            </a:r>
            <a:r>
              <a:rPr lang="en-US" dirty="0"/>
              <a:t> ) &gt;&gt; </a:t>
            </a:r>
            <a:r>
              <a:rPr lang="en-US" dirty="0" smtClean="0"/>
              <a:t>12</a:t>
            </a:r>
            <a:r>
              <a:rPr lang="en-US" dirty="0"/>
              <a:t> ) – </a:t>
            </a:r>
            <a:r>
              <a:rPr lang="en-US" dirty="0" err="1" smtClean="0"/>
              <a:t>deltaX</a:t>
            </a:r>
            <a:endParaRPr lang="en-US" dirty="0" smtClean="0"/>
          </a:p>
          <a:p>
            <a:pPr lvl="2"/>
            <a:r>
              <a:rPr lang="en-US" dirty="0" smtClean="0"/>
              <a:t>H.264/AVC method</a:t>
            </a:r>
          </a:p>
          <a:p>
            <a:pPr lvl="2"/>
            <a:r>
              <a:rPr lang="en-US" dirty="0" smtClean="0"/>
              <a:t>No division operation</a:t>
            </a:r>
          </a:p>
          <a:p>
            <a:r>
              <a:rPr lang="en-US" dirty="0" smtClean="0"/>
              <a:t>Up-sampling filter coefficients</a:t>
            </a:r>
          </a:p>
          <a:p>
            <a:pPr lvl="1"/>
            <a:r>
              <a:rPr lang="en-US" dirty="0" smtClean="0"/>
              <a:t>Filter coefficients only defined for positions in 2X and 1.5X</a:t>
            </a:r>
          </a:p>
          <a:p>
            <a:endParaRPr lang="en-US" dirty="0"/>
          </a:p>
          <a:p>
            <a:pPr lvl="1"/>
            <a:endParaRPr lang="en-US" dirty="0" smtClean="0"/>
          </a:p>
        </p:txBody>
      </p:sp>
    </p:spTree>
    <p:extLst>
      <p:ext uri="{BB962C8B-B14F-4D97-AF65-F5344CB8AC3E}">
        <p14:creationId xmlns:p14="http://schemas.microsoft.com/office/powerpoint/2010/main" val="21438241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Proposed</a:t>
            </a:r>
            <a:endParaRPr lang="en-US" dirty="0"/>
          </a:p>
        </p:txBody>
      </p:sp>
      <p:sp>
        <p:nvSpPr>
          <p:cNvPr id="3" name="Content Placeholder 2"/>
          <p:cNvSpPr>
            <a:spLocks noGrp="1"/>
          </p:cNvSpPr>
          <p:nvPr>
            <p:ph idx="1"/>
          </p:nvPr>
        </p:nvSpPr>
        <p:spPr/>
        <p:txBody>
          <a:bodyPr/>
          <a:lstStyle/>
          <a:p>
            <a:r>
              <a:rPr lang="en-US" dirty="0" smtClean="0"/>
              <a:t>Use H.264/AVC method for position mapping</a:t>
            </a:r>
          </a:p>
          <a:p>
            <a:r>
              <a:rPr lang="en-US" dirty="0" smtClean="0"/>
              <a:t>Define up-sampling filter coefficients for all 16 phases</a:t>
            </a:r>
          </a:p>
          <a:p>
            <a:r>
              <a:rPr lang="en-US" dirty="0" smtClean="0"/>
              <a:t>Signal a flag to indicate whether down-sampling is zero-phase or symmetric. </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937346984"/>
              </p:ext>
            </p:extLst>
          </p:nvPr>
        </p:nvGraphicFramePr>
        <p:xfrm>
          <a:off x="2000893" y="2711746"/>
          <a:ext cx="4994910" cy="1828800"/>
        </p:xfrm>
        <a:graphic>
          <a:graphicData uri="http://schemas.openxmlformats.org/drawingml/2006/table">
            <a:tbl>
              <a:tblPr>
                <a:tableStyleId>{5C22544A-7EE6-4342-B048-85BDC9FD1C3A}</a:tableStyleId>
              </a:tblPr>
              <a:tblGrid>
                <a:gridCol w="4260215"/>
                <a:gridCol w="734695"/>
              </a:tblGrid>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dirty="0" err="1">
                          <a:effectLst/>
                        </a:rPr>
                        <a:t>sps_extension</a:t>
                      </a:r>
                      <a:r>
                        <a:rPr lang="en-GB" sz="1000" dirty="0">
                          <a:effectLst/>
                        </a:rPr>
                        <a:t>( ) {</a:t>
                      </a:r>
                      <a:endParaRPr lang="en-US" sz="1000" dirty="0">
                        <a:effectLst/>
                        <a:latin typeface="Times"/>
                        <a:ea typeface="Malgun Gothic"/>
                        <a:cs typeface="Times New Roman"/>
                      </a:endParaRPr>
                    </a:p>
                  </a:txBody>
                  <a:tcPr marL="68580" marR="68580" marT="0" marB="0"/>
                </a:tc>
                <a:tc>
                  <a:txBody>
                    <a:bodyPr/>
                    <a:lstStyle/>
                    <a:p>
                      <a:pPr marL="0" marR="0" algn="just" hangingPunct="0">
                        <a:spcBef>
                          <a:spcPts val="0"/>
                        </a:spcBef>
                        <a:spcAft>
                          <a:spcPts val="300"/>
                        </a:spcAft>
                      </a:pPr>
                      <a:r>
                        <a:rPr lang="en-GB" sz="1000">
                          <a:effectLst/>
                        </a:rPr>
                        <a:t>Descriptor</a:t>
                      </a:r>
                      <a:endParaRPr lang="en-US" sz="1000" b="1">
                        <a:effectLst/>
                        <a:latin typeface="Times New Roman"/>
                        <a:ea typeface="Malgun Gothic"/>
                      </a:endParaRPr>
                    </a:p>
                  </a:txBody>
                  <a:tcPr marL="68580" marR="68580" marT="0" marB="0"/>
                </a:tc>
              </a:tr>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a:effectLst/>
                        </a:rPr>
                        <a:t>……………………</a:t>
                      </a:r>
                      <a:endParaRPr lang="en-US" sz="1000">
                        <a:effectLst/>
                        <a:latin typeface="Times"/>
                        <a:ea typeface="Malgun Gothic"/>
                        <a:cs typeface="Times New Roman"/>
                      </a:endParaRPr>
                    </a:p>
                  </a:txBody>
                  <a:tcPr marL="68580" marR="68580" marT="0" marB="0"/>
                </a:tc>
                <a:tc>
                  <a:txBody>
                    <a:bodyPr/>
                    <a:lstStyle/>
                    <a:p>
                      <a:pPr marL="0" marR="0" algn="just" hangingPunct="0">
                        <a:spcBef>
                          <a:spcPts val="0"/>
                        </a:spcBef>
                        <a:spcAft>
                          <a:spcPts val="300"/>
                        </a:spcAft>
                      </a:pPr>
                      <a:r>
                        <a:rPr lang="en-GB" sz="1000">
                          <a:effectLst/>
                        </a:rPr>
                        <a:t> </a:t>
                      </a:r>
                      <a:endParaRPr lang="en-US" sz="1000">
                        <a:effectLst/>
                        <a:latin typeface="Times New Roman"/>
                        <a:ea typeface="Malgun Gothic"/>
                      </a:endParaRPr>
                    </a:p>
                  </a:txBody>
                  <a:tcPr marL="68580" marR="68580" marT="0" marB="0"/>
                </a:tc>
              </a:tr>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US" sz="1000">
                          <a:effectLst/>
                          <a:highlight>
                            <a:srgbClr val="FFFF00"/>
                          </a:highlight>
                        </a:rPr>
                        <a:t> </a:t>
                      </a:r>
                      <a:r>
                        <a:rPr lang="en-GB" sz="1000">
                          <a:effectLst/>
                          <a:highlight>
                            <a:srgbClr val="FFFF00"/>
                          </a:highlight>
                        </a:rPr>
                        <a:t>        luma_phase_flag</a:t>
                      </a:r>
                      <a:endParaRPr lang="en-US" sz="1000">
                        <a:effectLst/>
                        <a:latin typeface="Times"/>
                        <a:ea typeface="Malgun Gothic"/>
                        <a:cs typeface="Times New Roman"/>
                      </a:endParaRPr>
                    </a:p>
                  </a:txBody>
                  <a:tcPr marL="68580" marR="68580" marT="0" marB="0"/>
                </a:tc>
                <a:tc>
                  <a:txBody>
                    <a:bodyPr/>
                    <a:lstStyle/>
                    <a:p>
                      <a:pPr marL="0" marR="0" algn="just" hangingPunct="0">
                        <a:spcBef>
                          <a:spcPts val="0"/>
                        </a:spcBef>
                        <a:spcAft>
                          <a:spcPts val="300"/>
                        </a:spcAft>
                      </a:pPr>
                      <a:r>
                        <a:rPr lang="en-GB" sz="1000">
                          <a:effectLst/>
                          <a:highlight>
                            <a:srgbClr val="FFFF00"/>
                          </a:highlight>
                        </a:rPr>
                        <a:t> u(1)</a:t>
                      </a:r>
                      <a:endParaRPr lang="en-US" sz="1000">
                        <a:effectLst/>
                        <a:latin typeface="Times New Roman"/>
                        <a:ea typeface="Malgun Gothic"/>
                      </a:endParaRPr>
                    </a:p>
                  </a:txBody>
                  <a:tcPr marL="68580" marR="68580" marT="0" marB="0"/>
                </a:tc>
              </a:tr>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a:effectLst/>
                        </a:rPr>
                        <a:t>……………………</a:t>
                      </a:r>
                      <a:endParaRPr lang="en-US" sz="1000">
                        <a:effectLst/>
                        <a:latin typeface="Times"/>
                        <a:ea typeface="Malgun Gothic"/>
                        <a:cs typeface="Times New Roman"/>
                      </a:endParaRPr>
                    </a:p>
                  </a:txBody>
                  <a:tcPr marL="68580" marR="68580" marT="0" marB="0"/>
                </a:tc>
                <a:tc>
                  <a:txBody>
                    <a:bodyPr/>
                    <a:lstStyle/>
                    <a:p>
                      <a:pPr marL="0" marR="0" algn="just" hangingPunct="0">
                        <a:spcBef>
                          <a:spcPts val="0"/>
                        </a:spcBef>
                        <a:spcAft>
                          <a:spcPts val="300"/>
                        </a:spcAft>
                      </a:pPr>
                      <a:r>
                        <a:rPr lang="en-GB" sz="1000">
                          <a:effectLst/>
                        </a:rPr>
                        <a:t> </a:t>
                      </a:r>
                      <a:endParaRPr lang="en-US" sz="1000">
                        <a:effectLst/>
                        <a:latin typeface="Times New Roman"/>
                        <a:ea typeface="Malgun Gothic"/>
                      </a:endParaRPr>
                    </a:p>
                  </a:txBody>
                  <a:tcPr marL="68580" marR="68580" marT="0" marB="0"/>
                </a:tc>
              </a:tr>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a:effectLst/>
                        </a:rPr>
                        <a:t>……………………</a:t>
                      </a:r>
                      <a:endParaRPr lang="en-US" sz="1000">
                        <a:effectLst/>
                        <a:latin typeface="Times"/>
                        <a:ea typeface="Malgun Gothic"/>
                        <a:cs typeface="Times New Roman"/>
                      </a:endParaRPr>
                    </a:p>
                  </a:txBody>
                  <a:tcPr marL="68580" marR="68580" marT="0" marB="0"/>
                </a:tc>
                <a:tc>
                  <a:txBody>
                    <a:bodyPr/>
                    <a:lstStyle/>
                    <a:p>
                      <a:pPr marL="0" marR="0" algn="just" hangingPunct="0">
                        <a:spcBef>
                          <a:spcPts val="0"/>
                        </a:spcBef>
                        <a:spcAft>
                          <a:spcPts val="300"/>
                        </a:spcAft>
                      </a:pPr>
                      <a:r>
                        <a:rPr lang="en-GB" sz="1000">
                          <a:effectLst/>
                        </a:rPr>
                        <a:t> </a:t>
                      </a:r>
                      <a:endParaRPr lang="en-US" sz="1000">
                        <a:effectLst/>
                        <a:latin typeface="Times New Roman"/>
                        <a:ea typeface="Malgun Gothic"/>
                      </a:endParaRPr>
                    </a:p>
                  </a:txBody>
                  <a:tcPr marL="68580" marR="68580" marT="0" marB="0"/>
                </a:tc>
              </a:tr>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dirty="0">
                          <a:effectLst/>
                        </a:rPr>
                        <a:t>		</a:t>
                      </a:r>
                      <a:r>
                        <a:rPr lang="en-GB" sz="1000" dirty="0" err="1">
                          <a:effectLst/>
                        </a:rPr>
                        <a:t>chroma_phase_x_flag</a:t>
                      </a:r>
                      <a:endParaRPr lang="en-US" sz="1000" dirty="0">
                        <a:effectLst/>
                        <a:latin typeface="Times"/>
                        <a:ea typeface="Malgun Gothic"/>
                        <a:cs typeface="Times New Roman"/>
                      </a:endParaRPr>
                    </a:p>
                  </a:txBody>
                  <a:tcPr marL="68580" marR="68580" marT="0" marB="0"/>
                </a:tc>
                <a:tc>
                  <a:txBody>
                    <a:bodyPr/>
                    <a:lstStyle/>
                    <a:p>
                      <a:pPr marL="0" marR="0" algn="just" hangingPunct="0">
                        <a:spcBef>
                          <a:spcPts val="0"/>
                        </a:spcBef>
                        <a:spcAft>
                          <a:spcPts val="300"/>
                        </a:spcAft>
                      </a:pPr>
                      <a:r>
                        <a:rPr lang="en-GB" sz="1000">
                          <a:effectLst/>
                        </a:rPr>
                        <a:t>u(1)</a:t>
                      </a:r>
                      <a:endParaRPr lang="en-US" sz="1000">
                        <a:effectLst/>
                        <a:latin typeface="Times New Roman"/>
                        <a:ea typeface="Malgun Gothic"/>
                      </a:endParaRPr>
                    </a:p>
                  </a:txBody>
                  <a:tcPr marL="68580" marR="68580" marT="0" marB="0"/>
                </a:tc>
              </a:tr>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a:effectLst/>
                        </a:rPr>
                        <a:t>		chroma_phase_y</a:t>
                      </a:r>
                      <a:endParaRPr lang="en-US" sz="1000">
                        <a:effectLst/>
                        <a:latin typeface="Times"/>
                        <a:ea typeface="Malgun Gothic"/>
                        <a:cs typeface="Times New Roman"/>
                      </a:endParaRPr>
                    </a:p>
                  </a:txBody>
                  <a:tcPr marL="68580" marR="68580" marT="0" marB="0"/>
                </a:tc>
                <a:tc>
                  <a:txBody>
                    <a:bodyPr/>
                    <a:lstStyle/>
                    <a:p>
                      <a:pPr marL="0" marR="0" algn="just" hangingPunct="0">
                        <a:spcBef>
                          <a:spcPts val="0"/>
                        </a:spcBef>
                        <a:spcAft>
                          <a:spcPts val="300"/>
                        </a:spcAft>
                      </a:pPr>
                      <a:r>
                        <a:rPr lang="en-GB" sz="1000">
                          <a:effectLst/>
                        </a:rPr>
                        <a:t>u(2)</a:t>
                      </a:r>
                      <a:endParaRPr lang="en-US" sz="1000">
                        <a:effectLst/>
                        <a:latin typeface="Times New Roman"/>
                        <a:ea typeface="Malgun Gothic"/>
                      </a:endParaRPr>
                    </a:p>
                  </a:txBody>
                  <a:tcPr marL="68580" marR="68580" marT="0" marB="0"/>
                </a:tc>
              </a:tr>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a:effectLst/>
                        </a:rPr>
                        <a:t>	……………………</a:t>
                      </a:r>
                      <a:endParaRPr lang="en-US" sz="1000">
                        <a:effectLst/>
                        <a:latin typeface="Times"/>
                        <a:ea typeface="Malgun Gothic"/>
                        <a:cs typeface="Times New Roman"/>
                      </a:endParaRPr>
                    </a:p>
                  </a:txBody>
                  <a:tcPr marL="68580" marR="68580" marT="0" marB="0"/>
                </a:tc>
                <a:tc>
                  <a:txBody>
                    <a:bodyPr/>
                    <a:lstStyle/>
                    <a:p>
                      <a:pPr marL="0" marR="0" algn="just" hangingPunct="0">
                        <a:spcBef>
                          <a:spcPts val="0"/>
                        </a:spcBef>
                        <a:spcAft>
                          <a:spcPts val="300"/>
                        </a:spcAft>
                      </a:pPr>
                      <a:r>
                        <a:rPr lang="en-GB" sz="1000">
                          <a:effectLst/>
                        </a:rPr>
                        <a:t> </a:t>
                      </a:r>
                      <a:endParaRPr lang="en-US" sz="1000">
                        <a:effectLst/>
                        <a:latin typeface="Times New Roman"/>
                        <a:ea typeface="Malgun Gothic"/>
                      </a:endParaRPr>
                    </a:p>
                  </a:txBody>
                  <a:tcPr marL="68580" marR="68580" marT="0" marB="0"/>
                </a:tc>
              </a:tr>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a:effectLst/>
                        </a:rPr>
                        <a:t>			ref_layer_chroma_phase_x_flag</a:t>
                      </a:r>
                      <a:endParaRPr lang="en-US" sz="1000">
                        <a:effectLst/>
                        <a:latin typeface="Times"/>
                        <a:ea typeface="Malgun Gothic"/>
                        <a:cs typeface="Times New Roman"/>
                      </a:endParaRPr>
                    </a:p>
                  </a:txBody>
                  <a:tcPr marL="68580" marR="68580" marT="0" marB="0"/>
                </a:tc>
                <a:tc>
                  <a:txBody>
                    <a:bodyPr/>
                    <a:lstStyle/>
                    <a:p>
                      <a:pPr marL="0" marR="0" algn="just" hangingPunct="0">
                        <a:spcBef>
                          <a:spcPts val="0"/>
                        </a:spcBef>
                        <a:spcAft>
                          <a:spcPts val="300"/>
                        </a:spcAft>
                      </a:pPr>
                      <a:r>
                        <a:rPr lang="en-GB" sz="1000">
                          <a:effectLst/>
                        </a:rPr>
                        <a:t>u(1)</a:t>
                      </a:r>
                      <a:endParaRPr lang="en-US" sz="1000">
                        <a:effectLst/>
                        <a:latin typeface="Times New Roman"/>
                        <a:ea typeface="Malgun Gothic"/>
                      </a:endParaRPr>
                    </a:p>
                  </a:txBody>
                  <a:tcPr marL="68580" marR="68580" marT="0" marB="0"/>
                </a:tc>
              </a:tr>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a:effectLst/>
                        </a:rPr>
                        <a:t>			ref_layer_chroma_phase_y</a:t>
                      </a:r>
                      <a:endParaRPr lang="en-US" sz="1000">
                        <a:effectLst/>
                        <a:latin typeface="Times"/>
                        <a:ea typeface="Malgun Gothic"/>
                        <a:cs typeface="Times New Roman"/>
                      </a:endParaRPr>
                    </a:p>
                  </a:txBody>
                  <a:tcPr marL="68580" marR="68580" marT="0" marB="0"/>
                </a:tc>
                <a:tc>
                  <a:txBody>
                    <a:bodyPr/>
                    <a:lstStyle/>
                    <a:p>
                      <a:pPr marL="0" marR="0" algn="just" hangingPunct="0">
                        <a:spcBef>
                          <a:spcPts val="0"/>
                        </a:spcBef>
                        <a:spcAft>
                          <a:spcPts val="300"/>
                        </a:spcAft>
                      </a:pPr>
                      <a:r>
                        <a:rPr lang="en-GB" sz="1000">
                          <a:effectLst/>
                        </a:rPr>
                        <a:t>u(2)</a:t>
                      </a:r>
                      <a:endParaRPr lang="en-US" sz="1000">
                        <a:effectLst/>
                        <a:latin typeface="Times New Roman"/>
                        <a:ea typeface="Malgun Gothic"/>
                      </a:endParaRPr>
                    </a:p>
                  </a:txBody>
                  <a:tcPr marL="68580" marR="68580" marT="0" marB="0"/>
                </a:tc>
              </a:tr>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a:effectLst/>
                        </a:rPr>
                        <a:t> </a:t>
                      </a:r>
                      <a:endParaRPr lang="en-US" sz="1000">
                        <a:effectLst/>
                        <a:latin typeface="Times"/>
                        <a:ea typeface="Malgun Gothic"/>
                        <a:cs typeface="Times New Roman"/>
                      </a:endParaRPr>
                    </a:p>
                  </a:txBody>
                  <a:tcPr marL="68580" marR="68580" marT="0" marB="0"/>
                </a:tc>
                <a:tc>
                  <a:txBody>
                    <a:bodyPr/>
                    <a:lstStyle/>
                    <a:p>
                      <a:pPr marL="0" marR="0" algn="just" hangingPunct="0">
                        <a:spcBef>
                          <a:spcPts val="0"/>
                        </a:spcBef>
                        <a:spcAft>
                          <a:spcPts val="300"/>
                        </a:spcAft>
                      </a:pPr>
                      <a:r>
                        <a:rPr lang="en-GB" sz="1000">
                          <a:effectLst/>
                        </a:rPr>
                        <a:t> </a:t>
                      </a:r>
                      <a:endParaRPr lang="en-US" sz="1000">
                        <a:effectLst/>
                        <a:latin typeface="Times New Roman"/>
                        <a:ea typeface="Malgun Gothic"/>
                      </a:endParaRPr>
                    </a:p>
                  </a:txBody>
                  <a:tcPr marL="68580" marR="68580" marT="0" marB="0"/>
                </a:tc>
              </a:tr>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a:effectLst/>
                        </a:rPr>
                        <a:t>}</a:t>
                      </a:r>
                      <a:endParaRPr lang="en-US" sz="1000">
                        <a:effectLst/>
                        <a:latin typeface="Times"/>
                        <a:ea typeface="Malgun Gothic"/>
                        <a:cs typeface="Times New Roman"/>
                      </a:endParaRPr>
                    </a:p>
                  </a:txBody>
                  <a:tcPr marL="68580" marR="68580" marT="0" marB="0"/>
                </a:tc>
                <a:tc>
                  <a:txBody>
                    <a:bodyPr/>
                    <a:lstStyle/>
                    <a:p>
                      <a:pPr marL="0" marR="0" algn="just" hangingPunct="0">
                        <a:spcBef>
                          <a:spcPts val="0"/>
                        </a:spcBef>
                        <a:spcAft>
                          <a:spcPts val="300"/>
                        </a:spcAft>
                      </a:pPr>
                      <a:r>
                        <a:rPr lang="en-GB" sz="1000" dirty="0">
                          <a:effectLst/>
                        </a:rPr>
                        <a:t> </a:t>
                      </a:r>
                      <a:endParaRPr lang="en-US" sz="1000" dirty="0">
                        <a:effectLst/>
                        <a:latin typeface="Times New Roman"/>
                        <a:ea typeface="Malgun Gothic"/>
                      </a:endParaRPr>
                    </a:p>
                  </a:txBody>
                  <a:tcPr marL="68580" marR="68580" marT="0" marB="0"/>
                </a:tc>
              </a:tr>
            </a:tbl>
          </a:graphicData>
        </a:graphic>
      </p:graphicFrame>
    </p:spTree>
    <p:extLst>
      <p:ext uri="{BB962C8B-B14F-4D97-AF65-F5344CB8AC3E}">
        <p14:creationId xmlns:p14="http://schemas.microsoft.com/office/powerpoint/2010/main" val="36946226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a:t>
            </a:r>
            <a:endParaRPr lang="en-US" dirty="0"/>
          </a:p>
        </p:txBody>
      </p:sp>
      <p:sp>
        <p:nvSpPr>
          <p:cNvPr id="8" name="TextBox 7"/>
          <p:cNvSpPr txBox="1"/>
          <p:nvPr/>
        </p:nvSpPr>
        <p:spPr>
          <a:xfrm>
            <a:off x="928042" y="969768"/>
            <a:ext cx="6270200" cy="1200329"/>
          </a:xfrm>
          <a:prstGeom prst="rect">
            <a:avLst/>
          </a:prstGeom>
          <a:noFill/>
        </p:spPr>
        <p:txBody>
          <a:bodyPr wrap="square" rtlCol="0">
            <a:spAutoFit/>
          </a:bodyPr>
          <a:lstStyle/>
          <a:p>
            <a:r>
              <a:rPr lang="en-US" dirty="0" smtClean="0"/>
              <a:t>Codebase: SHM1.0 (IntraBL setting)</a:t>
            </a:r>
          </a:p>
          <a:p>
            <a:r>
              <a:rPr lang="en-US" dirty="0" smtClean="0"/>
              <a:t>In the experiment, reference layer generated with different down-sampling filter phases are used. Performance of using unmatched and matched up-sampling phase are compared. </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406193710"/>
              </p:ext>
            </p:extLst>
          </p:nvPr>
        </p:nvGraphicFramePr>
        <p:xfrm>
          <a:off x="1102242" y="3264196"/>
          <a:ext cx="6096000" cy="1468120"/>
        </p:xfrm>
        <a:graphic>
          <a:graphicData uri="http://schemas.openxmlformats.org/drawingml/2006/table">
            <a:tbl>
              <a:tblPr firstRow="1" bandRow="1">
                <a:tableStyleId>{5C22544A-7EE6-4342-B048-85BDC9FD1C3A}</a:tableStyleId>
              </a:tblPr>
              <a:tblGrid>
                <a:gridCol w="2032000"/>
                <a:gridCol w="2032000"/>
                <a:gridCol w="2032000"/>
              </a:tblGrid>
              <a:tr h="226119">
                <a:tc>
                  <a:txBody>
                    <a:bodyPr/>
                    <a:lstStyle/>
                    <a:p>
                      <a:endParaRPr lang="en-US" dirty="0"/>
                    </a:p>
                  </a:txBody>
                  <a:tcPr/>
                </a:tc>
                <a:tc>
                  <a:txBody>
                    <a:bodyPr/>
                    <a:lstStyle/>
                    <a:p>
                      <a:r>
                        <a:rPr lang="en-US" dirty="0" smtClean="0"/>
                        <a:t>2X</a:t>
                      </a:r>
                      <a:endParaRPr lang="en-US" dirty="0"/>
                    </a:p>
                  </a:txBody>
                  <a:tcPr/>
                </a:tc>
                <a:tc>
                  <a:txBody>
                    <a:bodyPr/>
                    <a:lstStyle/>
                    <a:p>
                      <a:r>
                        <a:rPr lang="en-US" dirty="0" smtClean="0"/>
                        <a:t>1.5X</a:t>
                      </a:r>
                      <a:endParaRPr lang="en-US" dirty="0"/>
                    </a:p>
                  </a:txBody>
                  <a:tcPr/>
                </a:tc>
              </a:tr>
              <a:tr h="370840">
                <a:tc>
                  <a:txBody>
                    <a:bodyPr/>
                    <a:lstStyle/>
                    <a:p>
                      <a:r>
                        <a:rPr lang="en-US" dirty="0" smtClean="0"/>
                        <a:t>AI</a:t>
                      </a:r>
                      <a:endParaRPr lang="en-US" dirty="0"/>
                    </a:p>
                  </a:txBody>
                  <a:tcPr/>
                </a:tc>
                <a:tc>
                  <a:txBody>
                    <a:bodyPr/>
                    <a:lstStyle/>
                    <a:p>
                      <a:r>
                        <a:rPr lang="en-US" dirty="0" smtClean="0"/>
                        <a:t>-10.4%</a:t>
                      </a:r>
                      <a:endParaRPr lang="en-US" dirty="0"/>
                    </a:p>
                  </a:txBody>
                  <a:tcPr/>
                </a:tc>
                <a:tc>
                  <a:txBody>
                    <a:bodyPr/>
                    <a:lstStyle/>
                    <a:p>
                      <a:r>
                        <a:rPr lang="en-US" dirty="0" smtClean="0"/>
                        <a:t>-9.6%</a:t>
                      </a:r>
                      <a:endParaRPr lang="en-US" dirty="0"/>
                    </a:p>
                  </a:txBody>
                  <a:tcPr/>
                </a:tc>
              </a:tr>
              <a:tr h="320040">
                <a:tc>
                  <a:txBody>
                    <a:bodyPr/>
                    <a:lstStyle/>
                    <a:p>
                      <a:r>
                        <a:rPr lang="en-US" dirty="0" smtClean="0"/>
                        <a:t>RA</a:t>
                      </a:r>
                      <a:endParaRPr lang="en-US" dirty="0"/>
                    </a:p>
                  </a:txBody>
                  <a:tcPr>
                    <a:lnB w="12700" cap="flat" cmpd="sng" algn="ctr">
                      <a:solidFill>
                        <a:schemeClr val="tx1"/>
                      </a:solidFill>
                      <a:prstDash val="solid"/>
                      <a:round/>
                      <a:headEnd type="none" w="med" len="med"/>
                      <a:tailEnd type="none" w="med" len="med"/>
                    </a:lnB>
                  </a:tcPr>
                </a:tc>
                <a:tc>
                  <a:txBody>
                    <a:bodyPr/>
                    <a:lstStyle/>
                    <a:p>
                      <a:r>
                        <a:rPr lang="en-US" dirty="0" smtClean="0"/>
                        <a:t>-7.2%</a:t>
                      </a:r>
                      <a:endParaRPr lang="en-US" dirty="0"/>
                    </a:p>
                  </a:txBody>
                  <a:tcPr>
                    <a:lnB w="12700" cap="flat" cmpd="sng" algn="ctr">
                      <a:solidFill>
                        <a:schemeClr val="tx1"/>
                      </a:solidFill>
                      <a:prstDash val="solid"/>
                      <a:round/>
                      <a:headEnd type="none" w="med" len="med"/>
                      <a:tailEnd type="none" w="med" len="med"/>
                    </a:lnB>
                  </a:tcPr>
                </a:tc>
                <a:tc>
                  <a:txBody>
                    <a:bodyPr/>
                    <a:lstStyle/>
                    <a:p>
                      <a:r>
                        <a:rPr lang="en-US" dirty="0" smtClean="0"/>
                        <a:t>-7.1%</a:t>
                      </a:r>
                    </a:p>
                  </a:txBody>
                  <a:tcPr>
                    <a:lnB w="12700" cap="flat" cmpd="sng" algn="ctr">
                      <a:solidFill>
                        <a:schemeClr val="tx1"/>
                      </a:solidFill>
                      <a:prstDash val="solid"/>
                      <a:round/>
                      <a:headEnd type="none" w="med" len="med"/>
                      <a:tailEnd type="none" w="med" len="med"/>
                    </a:lnB>
                  </a:tcPr>
                </a:tc>
              </a:tr>
              <a:tr h="320040">
                <a:tc>
                  <a:txBody>
                    <a:bodyPr/>
                    <a:lstStyle/>
                    <a:p>
                      <a:r>
                        <a:rPr lang="en-US" dirty="0" smtClean="0"/>
                        <a:t>LDP</a:t>
                      </a:r>
                      <a:endParaRPr lang="en-US" dirty="0"/>
                    </a:p>
                  </a:txBody>
                  <a:tcPr>
                    <a:lnT w="12700" cap="flat" cmpd="sng" algn="ctr">
                      <a:solidFill>
                        <a:schemeClr val="tx1"/>
                      </a:solidFill>
                      <a:prstDash val="solid"/>
                      <a:round/>
                      <a:headEnd type="none" w="med" len="med"/>
                      <a:tailEnd type="none" w="med" len="med"/>
                    </a:lnT>
                  </a:tcPr>
                </a:tc>
                <a:tc>
                  <a:txBody>
                    <a:bodyPr/>
                    <a:lstStyle/>
                    <a:p>
                      <a:r>
                        <a:rPr lang="en-US" dirty="0" smtClean="0"/>
                        <a:t>-5.7%</a:t>
                      </a:r>
                      <a:endParaRPr lang="en-US" dirty="0"/>
                    </a:p>
                  </a:txBody>
                  <a:tcPr>
                    <a:lnT w="12700" cap="flat" cmpd="sng" algn="ctr">
                      <a:solidFill>
                        <a:schemeClr val="tx1"/>
                      </a:solidFill>
                      <a:prstDash val="solid"/>
                      <a:round/>
                      <a:headEnd type="none" w="med" len="med"/>
                      <a:tailEnd type="none" w="med" len="med"/>
                    </a:lnT>
                  </a:tcPr>
                </a:tc>
                <a:tc>
                  <a:txBody>
                    <a:bodyPr/>
                    <a:lstStyle/>
                    <a:p>
                      <a:r>
                        <a:rPr lang="en-US" dirty="0" smtClean="0"/>
                        <a:t>-6.7%</a:t>
                      </a:r>
                      <a:endParaRPr lang="en-US" dirty="0"/>
                    </a:p>
                  </a:txBody>
                  <a:tcPr>
                    <a:lnT w="12700" cap="flat" cmpd="sng" algn="ctr">
                      <a:solidFill>
                        <a:schemeClr val="tx1"/>
                      </a:solidFill>
                      <a:prstDash val="solid"/>
                      <a:round/>
                      <a:headEnd type="none" w="med" len="med"/>
                      <a:tailEnd type="none" w="med" len="med"/>
                    </a:lnT>
                  </a:tcPr>
                </a:tc>
              </a:tr>
            </a:tbl>
          </a:graphicData>
        </a:graphic>
      </p:graphicFrame>
      <p:sp>
        <p:nvSpPr>
          <p:cNvPr id="7" name="TextBox 6"/>
          <p:cNvSpPr txBox="1"/>
          <p:nvPr/>
        </p:nvSpPr>
        <p:spPr>
          <a:xfrm>
            <a:off x="803255" y="2466753"/>
            <a:ext cx="7417480" cy="369332"/>
          </a:xfrm>
          <a:prstGeom prst="rect">
            <a:avLst/>
          </a:prstGeom>
          <a:noFill/>
        </p:spPr>
        <p:txBody>
          <a:bodyPr wrap="none" rtlCol="0">
            <a:spAutoFit/>
          </a:bodyPr>
          <a:lstStyle/>
          <a:p>
            <a:r>
              <a:rPr lang="en-US" dirty="0" smtClean="0"/>
              <a:t>Test 1: </a:t>
            </a:r>
            <a:r>
              <a:rPr lang="en-US" dirty="0"/>
              <a:t> </a:t>
            </a:r>
            <a:r>
              <a:rPr lang="en-US" dirty="0" smtClean="0"/>
              <a:t>reference layer is generated with down-sampling of zero phase</a:t>
            </a:r>
          </a:p>
        </p:txBody>
      </p:sp>
      <p:sp>
        <p:nvSpPr>
          <p:cNvPr id="9" name="TextBox 8"/>
          <p:cNvSpPr txBox="1"/>
          <p:nvPr/>
        </p:nvSpPr>
        <p:spPr>
          <a:xfrm>
            <a:off x="2718123" y="2913321"/>
            <a:ext cx="2690037" cy="369332"/>
          </a:xfrm>
          <a:prstGeom prst="rect">
            <a:avLst/>
          </a:prstGeom>
          <a:noFill/>
        </p:spPr>
        <p:txBody>
          <a:bodyPr wrap="square" rtlCol="0">
            <a:spAutoFit/>
          </a:bodyPr>
          <a:lstStyle/>
          <a:p>
            <a:r>
              <a:rPr lang="en-US" dirty="0" smtClean="0"/>
              <a:t>Y BD-rate reduction</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167645703"/>
              </p:ext>
            </p:extLst>
          </p:nvPr>
        </p:nvGraphicFramePr>
        <p:xfrm>
          <a:off x="1123507" y="2443233"/>
          <a:ext cx="6096000" cy="1468120"/>
        </p:xfrm>
        <a:graphic>
          <a:graphicData uri="http://schemas.openxmlformats.org/drawingml/2006/table">
            <a:tbl>
              <a:tblPr firstRow="1" bandRow="1">
                <a:tableStyleId>{5C22544A-7EE6-4342-B048-85BDC9FD1C3A}</a:tableStyleId>
              </a:tblPr>
              <a:tblGrid>
                <a:gridCol w="2032000"/>
                <a:gridCol w="2032000"/>
                <a:gridCol w="2032000"/>
              </a:tblGrid>
              <a:tr h="226119">
                <a:tc>
                  <a:txBody>
                    <a:bodyPr/>
                    <a:lstStyle/>
                    <a:p>
                      <a:endParaRPr lang="en-US" dirty="0"/>
                    </a:p>
                  </a:txBody>
                  <a:tcPr/>
                </a:tc>
                <a:tc>
                  <a:txBody>
                    <a:bodyPr/>
                    <a:lstStyle/>
                    <a:p>
                      <a:r>
                        <a:rPr lang="en-US" dirty="0" smtClean="0"/>
                        <a:t>2X</a:t>
                      </a:r>
                      <a:endParaRPr lang="en-US" dirty="0"/>
                    </a:p>
                  </a:txBody>
                  <a:tcPr/>
                </a:tc>
                <a:tc>
                  <a:txBody>
                    <a:bodyPr/>
                    <a:lstStyle/>
                    <a:p>
                      <a:r>
                        <a:rPr lang="en-US" dirty="0" smtClean="0"/>
                        <a:t>1.5X</a:t>
                      </a:r>
                      <a:endParaRPr lang="en-US" dirty="0"/>
                    </a:p>
                  </a:txBody>
                  <a:tcPr/>
                </a:tc>
              </a:tr>
              <a:tr h="370840">
                <a:tc>
                  <a:txBody>
                    <a:bodyPr/>
                    <a:lstStyle/>
                    <a:p>
                      <a:r>
                        <a:rPr lang="en-US" dirty="0" smtClean="0"/>
                        <a:t>AI</a:t>
                      </a:r>
                      <a:endParaRPr lang="en-US" dirty="0"/>
                    </a:p>
                  </a:txBody>
                  <a:tcPr/>
                </a:tc>
                <a:tc>
                  <a:txBody>
                    <a:bodyPr/>
                    <a:lstStyle/>
                    <a:p>
                      <a:r>
                        <a:rPr lang="en-US" dirty="0" smtClean="0"/>
                        <a:t>-9.4%</a:t>
                      </a:r>
                      <a:endParaRPr lang="en-US" dirty="0"/>
                    </a:p>
                  </a:txBody>
                  <a:tcPr/>
                </a:tc>
                <a:tc>
                  <a:txBody>
                    <a:bodyPr/>
                    <a:lstStyle/>
                    <a:p>
                      <a:r>
                        <a:rPr lang="en-US" dirty="0" smtClean="0"/>
                        <a:t>-8.2%</a:t>
                      </a:r>
                      <a:endParaRPr lang="en-US" dirty="0"/>
                    </a:p>
                  </a:txBody>
                  <a:tcPr/>
                </a:tc>
              </a:tr>
              <a:tr h="320040">
                <a:tc>
                  <a:txBody>
                    <a:bodyPr/>
                    <a:lstStyle/>
                    <a:p>
                      <a:r>
                        <a:rPr lang="en-US" dirty="0" smtClean="0"/>
                        <a:t>RA</a:t>
                      </a:r>
                      <a:endParaRPr lang="en-US" dirty="0"/>
                    </a:p>
                  </a:txBody>
                  <a:tcPr>
                    <a:lnB w="12700" cap="flat" cmpd="sng" algn="ctr">
                      <a:solidFill>
                        <a:schemeClr val="tx1"/>
                      </a:solidFill>
                      <a:prstDash val="solid"/>
                      <a:round/>
                      <a:headEnd type="none" w="med" len="med"/>
                      <a:tailEnd type="none" w="med" len="med"/>
                    </a:lnB>
                  </a:tcPr>
                </a:tc>
                <a:tc>
                  <a:txBody>
                    <a:bodyPr/>
                    <a:lstStyle/>
                    <a:p>
                      <a:r>
                        <a:rPr lang="en-US" dirty="0" smtClean="0"/>
                        <a:t>-6.8%</a:t>
                      </a:r>
                      <a:endParaRPr lang="en-US" dirty="0"/>
                    </a:p>
                  </a:txBody>
                  <a:tcPr>
                    <a:lnB w="12700" cap="flat" cmpd="sng" algn="ctr">
                      <a:solidFill>
                        <a:schemeClr val="tx1"/>
                      </a:solidFill>
                      <a:prstDash val="solid"/>
                      <a:round/>
                      <a:headEnd type="none" w="med" len="med"/>
                      <a:tailEnd type="none" w="med" len="med"/>
                    </a:lnB>
                  </a:tcPr>
                </a:tc>
                <a:tc>
                  <a:txBody>
                    <a:bodyPr/>
                    <a:lstStyle/>
                    <a:p>
                      <a:r>
                        <a:rPr lang="en-US" dirty="0" smtClean="0"/>
                        <a:t>-6.4%</a:t>
                      </a:r>
                    </a:p>
                  </a:txBody>
                  <a:tcPr>
                    <a:lnB w="12700" cap="flat" cmpd="sng" algn="ctr">
                      <a:solidFill>
                        <a:schemeClr val="tx1"/>
                      </a:solidFill>
                      <a:prstDash val="solid"/>
                      <a:round/>
                      <a:headEnd type="none" w="med" len="med"/>
                      <a:tailEnd type="none" w="med" len="med"/>
                    </a:lnB>
                  </a:tcPr>
                </a:tc>
              </a:tr>
              <a:tr h="320040">
                <a:tc>
                  <a:txBody>
                    <a:bodyPr/>
                    <a:lstStyle/>
                    <a:p>
                      <a:r>
                        <a:rPr lang="en-US" dirty="0" smtClean="0"/>
                        <a:t>LDP</a:t>
                      </a:r>
                      <a:endParaRPr lang="en-US" dirty="0"/>
                    </a:p>
                  </a:txBody>
                  <a:tcPr>
                    <a:lnT w="12700" cap="flat" cmpd="sng" algn="ctr">
                      <a:solidFill>
                        <a:schemeClr val="tx1"/>
                      </a:solidFill>
                      <a:prstDash val="solid"/>
                      <a:round/>
                      <a:headEnd type="none" w="med" len="med"/>
                      <a:tailEnd type="none" w="med" len="med"/>
                    </a:lnT>
                  </a:tcPr>
                </a:tc>
                <a:tc>
                  <a:txBody>
                    <a:bodyPr/>
                    <a:lstStyle/>
                    <a:p>
                      <a:r>
                        <a:rPr lang="en-US" dirty="0" smtClean="0"/>
                        <a:t>-5.6%</a:t>
                      </a:r>
                      <a:endParaRPr lang="en-US" dirty="0"/>
                    </a:p>
                  </a:txBody>
                  <a:tcPr>
                    <a:lnT w="12700" cap="flat" cmpd="sng" algn="ctr">
                      <a:solidFill>
                        <a:schemeClr val="tx1"/>
                      </a:solidFill>
                      <a:prstDash val="solid"/>
                      <a:round/>
                      <a:headEnd type="none" w="med" len="med"/>
                      <a:tailEnd type="none" w="med" len="med"/>
                    </a:lnT>
                  </a:tcPr>
                </a:tc>
                <a:tc>
                  <a:txBody>
                    <a:bodyPr/>
                    <a:lstStyle/>
                    <a:p>
                      <a:r>
                        <a:rPr lang="en-US" dirty="0" smtClean="0"/>
                        <a:t>-6.4%</a:t>
                      </a:r>
                      <a:endParaRPr lang="en-US" dirty="0"/>
                    </a:p>
                  </a:txBody>
                  <a:tcPr>
                    <a:lnT w="12700" cap="flat" cmpd="sng" algn="ctr">
                      <a:solidFill>
                        <a:schemeClr val="tx1"/>
                      </a:solidFill>
                      <a:prstDash val="solid"/>
                      <a:round/>
                      <a:headEnd type="none" w="med" len="med"/>
                      <a:tailEnd type="none" w="med" len="med"/>
                    </a:lnT>
                  </a:tcPr>
                </a:tc>
              </a:tr>
            </a:tbl>
          </a:graphicData>
        </a:graphic>
      </p:graphicFrame>
      <p:sp>
        <p:nvSpPr>
          <p:cNvPr id="7" name="TextBox 6"/>
          <p:cNvSpPr txBox="1"/>
          <p:nvPr/>
        </p:nvSpPr>
        <p:spPr>
          <a:xfrm>
            <a:off x="803255" y="1796902"/>
            <a:ext cx="7071231" cy="646331"/>
          </a:xfrm>
          <a:prstGeom prst="rect">
            <a:avLst/>
          </a:prstGeom>
          <a:noFill/>
        </p:spPr>
        <p:txBody>
          <a:bodyPr wrap="none" rtlCol="0">
            <a:spAutoFit/>
          </a:bodyPr>
          <a:lstStyle/>
          <a:p>
            <a:r>
              <a:rPr lang="en-US" dirty="0" smtClean="0"/>
              <a:t>Test 2:  reference layer is generated with symmetric down-sampling</a:t>
            </a:r>
          </a:p>
          <a:p>
            <a:r>
              <a:rPr lang="en-US" dirty="0" smtClean="0"/>
              <a:t> </a:t>
            </a:r>
            <a:endParaRPr lang="en-US" dirty="0"/>
          </a:p>
        </p:txBody>
      </p:sp>
    </p:spTree>
    <p:extLst>
      <p:ext uri="{BB962C8B-B14F-4D97-AF65-F5344CB8AC3E}">
        <p14:creationId xmlns:p14="http://schemas.microsoft.com/office/powerpoint/2010/main" val="20243344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Conclusions</a:t>
            </a:r>
            <a:endParaRPr lang="en-US" dirty="0"/>
          </a:p>
        </p:txBody>
      </p:sp>
      <p:sp>
        <p:nvSpPr>
          <p:cNvPr id="3" name="Content Placeholder 2"/>
          <p:cNvSpPr>
            <a:spLocks noGrp="1"/>
          </p:cNvSpPr>
          <p:nvPr>
            <p:ph idx="1"/>
          </p:nvPr>
        </p:nvSpPr>
        <p:spPr>
          <a:xfrm>
            <a:off x="163513" y="904108"/>
            <a:ext cx="8712200" cy="2455780"/>
          </a:xfrm>
        </p:spPr>
        <p:txBody>
          <a:bodyPr/>
          <a:lstStyle/>
          <a:p>
            <a:r>
              <a:rPr lang="en-US" dirty="0" smtClean="0"/>
              <a:t>Up-sampling in SHVC is analyzed</a:t>
            </a:r>
          </a:p>
          <a:p>
            <a:r>
              <a:rPr lang="en-US" dirty="0" smtClean="0"/>
              <a:t>Proposed:</a:t>
            </a:r>
          </a:p>
          <a:p>
            <a:pPr lvl="1"/>
            <a:r>
              <a:rPr lang="en-US" dirty="0" smtClean="0"/>
              <a:t>Use H.264/SVC method for position mapping</a:t>
            </a:r>
          </a:p>
          <a:p>
            <a:pPr lvl="1"/>
            <a:r>
              <a:rPr lang="en-US" dirty="0" smtClean="0"/>
              <a:t>Define filter coefficients for all 16 </a:t>
            </a:r>
            <a:r>
              <a:rPr lang="en-US" dirty="0" smtClean="0"/>
              <a:t>phases</a:t>
            </a:r>
            <a:endParaRPr lang="en-US" dirty="0" smtClean="0"/>
          </a:p>
          <a:p>
            <a:pPr lvl="1"/>
            <a:r>
              <a:rPr lang="en-US" dirty="0" smtClean="0"/>
              <a:t>Signal whether down-sampling filter is zero phase or symmetric</a:t>
            </a:r>
          </a:p>
          <a:p>
            <a:r>
              <a:rPr lang="en-US" dirty="0" smtClean="0"/>
              <a:t>Experimental results show matched up-sampling filter can provide 5%-10% BD-rate reduction compared to mismatched one.</a:t>
            </a:r>
          </a:p>
          <a:p>
            <a:endParaRPr lang="en-US" dirty="0"/>
          </a:p>
        </p:txBody>
      </p:sp>
      <p:sp>
        <p:nvSpPr>
          <p:cNvPr id="4" name="TextBox 3"/>
          <p:cNvSpPr txBox="1"/>
          <p:nvPr/>
        </p:nvSpPr>
        <p:spPr>
          <a:xfrm>
            <a:off x="723014" y="4327451"/>
            <a:ext cx="6209414" cy="369332"/>
          </a:xfrm>
          <a:prstGeom prst="rect">
            <a:avLst/>
          </a:prstGeom>
          <a:noFill/>
        </p:spPr>
        <p:txBody>
          <a:bodyPr wrap="square" rtlCol="0">
            <a:spAutoFit/>
          </a:bodyPr>
          <a:lstStyle/>
          <a:p>
            <a:r>
              <a:rPr lang="en-US" dirty="0" smtClean="0"/>
              <a:t>Thanks to InterDigital(JCTVC-L0356) for cross-checking!</a:t>
            </a:r>
            <a:endParaRPr lang="en-US" dirty="0"/>
          </a:p>
        </p:txBody>
      </p:sp>
    </p:spTree>
    <p:extLst>
      <p:ext uri="{BB962C8B-B14F-4D97-AF65-F5344CB8AC3E}">
        <p14:creationId xmlns:p14="http://schemas.microsoft.com/office/powerpoint/2010/main" val="29131129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38400" y="2057400"/>
            <a:ext cx="4800600" cy="1219200"/>
          </a:xfrm>
        </p:spPr>
        <p:txBody>
          <a:bodyPr/>
          <a:lstStyle>
            <a:lvl1pPr>
              <a:buClr>
                <a:schemeClr val="accent6"/>
              </a:buClr>
              <a:defRPr/>
            </a:lvl1pPr>
          </a:lstStyle>
          <a:p>
            <a:pPr eaLnBrk="1" hangingPunct="1">
              <a:buNone/>
            </a:pPr>
            <a:r>
              <a:rPr lang="en-US" dirty="0" smtClean="0">
                <a:solidFill>
                  <a:schemeClr val="bg1"/>
                </a:solidFill>
              </a:rPr>
              <a:t>Thank you!</a:t>
            </a:r>
          </a:p>
          <a:p>
            <a:pPr eaLnBrk="1" hangingPunct="1">
              <a:buFont typeface="Wingdings" pitchFamily="1" charset="2"/>
              <a:buNone/>
            </a:pPr>
            <a:endParaRPr lang="en-US" sz="3200" dirty="0" smtClean="0">
              <a:solidFill>
                <a:schemeClr val="bg1"/>
              </a:solidFill>
            </a:endParaRP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JCTVC-C234-AIS">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JCTVC-C234-AIS</Template>
  <TotalTime>1774</TotalTime>
  <Words>677</Words>
  <Application>Microsoft Office PowerPoint</Application>
  <PresentationFormat>On-screen Show (4:3)</PresentationFormat>
  <Paragraphs>341</Paragraphs>
  <Slides>13</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13</vt:i4>
      </vt:variant>
    </vt:vector>
  </HeadingPairs>
  <TitlesOfParts>
    <vt:vector size="15" baseType="lpstr">
      <vt:lpstr>JCTVC-C234-AIS</vt:lpstr>
      <vt:lpstr>Visio</vt:lpstr>
      <vt:lpstr>Signaling of Phase Offset in Up-sampling Process (JCTVC-M0322)</vt:lpstr>
      <vt:lpstr>Introduction </vt:lpstr>
      <vt:lpstr>Zero-phase and symmetric down-sampling</vt:lpstr>
      <vt:lpstr>PowerPoint Presentation</vt:lpstr>
      <vt:lpstr>Proposed</vt:lpstr>
      <vt:lpstr>Simulation</vt:lpstr>
      <vt:lpstr>Simulation</vt:lpstr>
      <vt:lpstr>Conclusions</vt:lpstr>
      <vt:lpstr>PowerPoint Presentation</vt:lpstr>
      <vt:lpstr>Filter coefficients used in simulation (Luma)</vt:lpstr>
      <vt:lpstr>Filter coefficients used in simulation (Chroma)</vt:lpstr>
      <vt:lpstr>Proposed working draft</vt:lpstr>
      <vt:lpstr>Chroma sample position</vt:lpstr>
    </vt:vector>
  </TitlesOfParts>
  <Company>Qualcomm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Simplified Intra Smoothing</dc:title>
  <dc:creator>Qualcomm User</dc:creator>
  <cp:lastModifiedBy>liweig</cp:lastModifiedBy>
  <cp:revision>200</cp:revision>
  <cp:lastPrinted>2005-08-27T17:58:21Z</cp:lastPrinted>
  <dcterms:created xsi:type="dcterms:W3CDTF">2010-10-01T23:19:22Z</dcterms:created>
  <dcterms:modified xsi:type="dcterms:W3CDTF">2013-04-19T01:21:49Z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324707531</vt:i4>
  </property>
  <property fmtid="{D5CDD505-2E9C-101B-9397-08002B2CF9AE}" pid="3" name="_NewReviewCycle">
    <vt:lpwstr/>
  </property>
  <property fmtid="{D5CDD505-2E9C-101B-9397-08002B2CF9AE}" pid="4" name="_EmailSubject">
    <vt:lpwstr>Slides of 8 bits initialization</vt:lpwstr>
  </property>
  <property fmtid="{D5CDD505-2E9C-101B-9397-08002B2CF9AE}" pid="5" name="_AuthorEmail">
    <vt:lpwstr>joels@qualcomm.com</vt:lpwstr>
  </property>
  <property fmtid="{D5CDD505-2E9C-101B-9397-08002B2CF9AE}" pid="6" name="_AuthorEmailDisplayName">
    <vt:lpwstr>Sole Rojals, Joel</vt:lpwstr>
  </property>
  <property fmtid="{D5CDD505-2E9C-101B-9397-08002B2CF9AE}" pid="7" name="_PreviousAdHocReviewCycleID">
    <vt:i4>-1031282844</vt:i4>
  </property>
</Properties>
</file>