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7" r:id="rId1"/>
  </p:sldMasterIdLst>
  <p:notesMasterIdLst>
    <p:notesMasterId r:id="rId10"/>
  </p:notesMasterIdLst>
  <p:sldIdLst>
    <p:sldId id="617" r:id="rId2"/>
    <p:sldId id="773" r:id="rId3"/>
    <p:sldId id="775" r:id="rId4"/>
    <p:sldId id="778" r:id="rId5"/>
    <p:sldId id="780" r:id="rId6"/>
    <p:sldId id="774" r:id="rId7"/>
    <p:sldId id="781" r:id="rId8"/>
    <p:sldId id="782" r:id="rId9"/>
  </p:sldIdLst>
  <p:sldSz cx="9144000" cy="6858000" type="screen4x3"/>
  <p:notesSz cx="7099300" cy="10234613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1FB5"/>
    <a:srgbClr val="FFFF66"/>
    <a:srgbClr val="87B33F"/>
    <a:srgbClr val="D07DE7"/>
    <a:srgbClr val="DD69CF"/>
    <a:srgbClr val="0066FF"/>
    <a:srgbClr val="58B2B4"/>
    <a:srgbClr val="003399"/>
    <a:srgbClr val="C0C0C0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7889" autoAdjust="0"/>
    <p:restoredTop sz="99508" autoAdjust="0"/>
  </p:normalViewPr>
  <p:slideViewPr>
    <p:cSldViewPr snapToGrid="0">
      <p:cViewPr>
        <p:scale>
          <a:sx n="100" d="100"/>
          <a:sy n="100" d="100"/>
        </p:scale>
        <p:origin x="-1002" y="-174"/>
      </p:cViewPr>
      <p:guideLst>
        <p:guide orient="horz" pos="786"/>
        <p:guide orient="horz" pos="2825"/>
        <p:guide orient="horz" pos="4176"/>
        <p:guide pos="90"/>
        <p:guide pos="1114"/>
        <p:guide pos="55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>
            <a:lvl1pPr algn="l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506" y="0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3338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599" y="4861156"/>
            <a:ext cx="5680103" cy="4605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9035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b" anchorCtr="0" compatLnSpc="1">
            <a:prstTxWarp prst="textNoShape">
              <a:avLst/>
            </a:prstTxWarp>
          </a:bodyPr>
          <a:lstStyle>
            <a:lvl1pPr algn="l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506" y="9719035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5D85198B-729B-4F47-9660-5A7AD217C8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8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2738" y="90488"/>
            <a:ext cx="884237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>
            <a:lvl1pPr>
              <a:defRPr>
                <a:latin typeface="HY각헤드라인M" pitchFamily="18" charset="-127"/>
                <a:ea typeface="HY각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>
          <a:xfrm>
            <a:off x="293915" y="981075"/>
            <a:ext cx="8564336" cy="5543550"/>
          </a:xfrm>
          <a:ln>
            <a:solidFill>
              <a:schemeClr val="bg1"/>
            </a:solidFill>
          </a:ln>
        </p:spPr>
        <p:txBody>
          <a:bodyPr/>
          <a:lstStyle>
            <a:lvl1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4pPr>
            <a:lvl5pPr>
              <a:defRPr>
                <a:latin typeface="Arial Unicode MS" pitchFamily="50" charset="-127"/>
                <a:ea typeface="Arial Unicode MS" pitchFamily="50" charset="-127"/>
                <a:cs typeface="Arial Unicode MS" pitchFamily="50" charset="-127"/>
              </a:defRPr>
            </a:lvl5pPr>
          </a:lstStyle>
          <a:p>
            <a:pPr lvl="0"/>
            <a:r>
              <a:rPr lang="en-US" altLang="ko-KR" dirty="0" smtClean="0"/>
              <a:t>A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B</a:t>
            </a:r>
            <a:endParaRPr lang="ko-KR" altLang="en-US" dirty="0" smtClean="0"/>
          </a:p>
          <a:p>
            <a:pPr lvl="2"/>
            <a:r>
              <a:rPr lang="en-US" altLang="ko-KR" dirty="0" smtClean="0"/>
              <a:t>C</a:t>
            </a:r>
            <a:endParaRPr lang="ko-KR" altLang="en-US" dirty="0" smtClean="0"/>
          </a:p>
          <a:p>
            <a:pPr lvl="3"/>
            <a:r>
              <a:rPr lang="en-US" altLang="ko-KR" dirty="0" smtClean="0"/>
              <a:t>d</a:t>
            </a:r>
            <a:endParaRPr lang="ko-KR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88" y="0"/>
            <a:ext cx="91455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1" descr="08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32738" y="90488"/>
            <a:ext cx="884237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8509000" y="6665913"/>
            <a:ext cx="654050" cy="1984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defRPr/>
            </a:pPr>
            <a:fld id="{71A79892-0690-400C-AAC7-7C89D6DACEC9}" type="slidenum">
              <a:rPr kumimoji="0" lang="ko-KR" altLang="en-US" sz="1000" b="1">
                <a:latin typeface="Tahoma" pitchFamily="34" charset="0"/>
                <a:ea typeface="HY견고딕" pitchFamily="18" charset="-127"/>
              </a:rPr>
              <a:pPr algn="r">
                <a:lnSpc>
                  <a:spcPct val="70000"/>
                </a:lnSpc>
                <a:spcBef>
                  <a:spcPct val="50000"/>
                </a:spcBef>
                <a:buClr>
                  <a:schemeClr val="accent2"/>
                </a:buClr>
                <a:defRPr/>
              </a:pPr>
              <a:t>‹#›</a:t>
            </a:fld>
            <a:r>
              <a:rPr kumimoji="0" lang="en-US" altLang="ko-KR" sz="1000" b="1" dirty="0" smtClean="0">
                <a:latin typeface="Tahoma" pitchFamily="34" charset="0"/>
                <a:ea typeface="HY견고딕" pitchFamily="18" charset="-127"/>
              </a:rPr>
              <a:t>/7</a:t>
            </a:r>
            <a:endParaRPr kumimoji="0" lang="en-US" altLang="ko-KR" sz="1000" b="1" dirty="0">
              <a:latin typeface="Tahoma" pitchFamily="34" charset="0"/>
              <a:ea typeface="HY견고딕" pitchFamily="18" charset="-127"/>
            </a:endParaRPr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325" y="248552"/>
            <a:ext cx="6743700" cy="4392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80808"/>
            </a:outerShdw>
          </a:effec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2079" y="981075"/>
            <a:ext cx="8539841" cy="5543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A</a:t>
            </a:r>
          </a:p>
          <a:p>
            <a:pPr lvl="1"/>
            <a:r>
              <a:rPr lang="en-US" altLang="ko-KR" dirty="0" smtClean="0"/>
              <a:t>B</a:t>
            </a:r>
          </a:p>
          <a:p>
            <a:pPr lvl="2"/>
            <a:r>
              <a:rPr lang="en-US" altLang="ko-KR" dirty="0" smtClean="0"/>
              <a:t>C</a:t>
            </a:r>
          </a:p>
          <a:p>
            <a:pPr lvl="3"/>
            <a:r>
              <a:rPr lang="en-US" altLang="ko-KR" dirty="0" smtClean="0"/>
              <a:t>d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-31750" y="6681788"/>
            <a:ext cx="2265363" cy="1984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defRPr/>
            </a:pPr>
            <a:r>
              <a:rPr kumimoji="0" lang="en-US" altLang="ko-KR" sz="1000">
                <a:latin typeface="맑은 고딕" pitchFamily="50" charset="-127"/>
                <a:ea typeface="맑은 고딕" pitchFamily="50" charset="-127"/>
              </a:rPr>
              <a:t>© Samsung Electronics Co., Ltd.</a:t>
            </a:r>
            <a:endParaRPr kumimoji="0" lang="ko-KR" altLang="en-US" sz="100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4" r:id="rId3"/>
  </p:sldLayoutIdLst>
  <p:transition/>
  <p:txStyles>
    <p:titleStyle>
      <a:lvl1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0">
          <a:solidFill>
            <a:schemeClr val="bg1"/>
          </a:solidFill>
          <a:latin typeface="HY각헤드라인M" pitchFamily="18" charset="-127"/>
          <a:ea typeface="HY각헤드라인M" pitchFamily="18" charset="-127"/>
          <a:cs typeface="+mj-cs"/>
        </a:defRPr>
      </a:lvl1pPr>
      <a:lvl2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6pPr>
      <a:lvl7pPr marL="9144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7pPr>
      <a:lvl8pPr marL="13716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8pPr>
      <a:lvl9pPr marL="18288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66700" indent="-266700" algn="l" rtl="0" eaLnBrk="0" fontAlgn="base" latinLnBrk="1" hangingPunct="0">
        <a:lnSpc>
          <a:spcPct val="125000"/>
        </a:lnSpc>
        <a:spcBef>
          <a:spcPct val="0"/>
        </a:spcBef>
        <a:spcAft>
          <a:spcPct val="0"/>
        </a:spcAft>
        <a:buClr>
          <a:srgbClr val="000066"/>
        </a:buClr>
        <a:buFont typeface="Arial" charset="0"/>
        <a:buBlip>
          <a:blip r:embed="rId7"/>
        </a:buBlip>
        <a:defRPr kumimoji="1" sz="2400" b="1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1pPr>
      <a:lvl2pPr marL="515938" indent="-220663" algn="l" rtl="0" eaLnBrk="0" fontAlgn="base" latinLnBrk="1" hangingPunct="0">
        <a:lnSpc>
          <a:spcPct val="120000"/>
        </a:lnSpc>
        <a:spcBef>
          <a:spcPct val="10000"/>
        </a:spcBef>
        <a:spcAft>
          <a:spcPct val="0"/>
        </a:spcAft>
        <a:buFont typeface="HY헤드라인M" pitchFamily="18" charset="-127"/>
        <a:buChar char="-"/>
        <a:defRPr kumimoji="1" sz="20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2pPr>
      <a:lvl3pPr marL="895350" indent="-182563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3pPr>
      <a:lvl4pPr marL="1252538" indent="-173038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4pPr>
      <a:lvl5pPr marL="2124075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25812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6pPr>
      <a:lvl7pPr marL="30384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7pPr>
      <a:lvl8pPr marL="34956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8pPr>
      <a:lvl9pPr marL="39528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5300" y="2524125"/>
            <a:ext cx="81248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JCTVC-M0312</a:t>
            </a:r>
          </a:p>
          <a:p>
            <a:r>
              <a:rPr lang="en-CA" altLang="ko-K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Non-SCE1 : Inter-layer intra mode prediction </a:t>
            </a:r>
            <a:endParaRPr lang="en-US" altLang="ko-KR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34167" y="4698040"/>
            <a:ext cx="4909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err="1" smtClean="0">
                <a:solidFill>
                  <a:schemeClr val="bg2">
                    <a:lumMod val="75000"/>
                  </a:schemeClr>
                </a:solidFill>
              </a:rPr>
              <a:t>Junghye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</a:rPr>
              <a:t> Min, Elena </a:t>
            </a:r>
            <a:r>
              <a:rPr lang="en-US" altLang="ko-KR" sz="2000" dirty="0" err="1" smtClean="0">
                <a:solidFill>
                  <a:schemeClr val="bg2">
                    <a:lumMod val="75000"/>
                  </a:schemeClr>
                </a:solidFill>
              </a:rPr>
              <a:t>Alshina</a:t>
            </a:r>
            <a:endParaRPr lang="en-US" altLang="ko-KR" sz="200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/>
          <a:p>
            <a:r>
              <a:rPr lang="en-US" altLang="ko-KR" sz="2800" dirty="0" smtClean="0"/>
              <a:t>Summary</a:t>
            </a:r>
            <a:endParaRPr lang="ko-KR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5" y="819149"/>
            <a:ext cx="8688160" cy="5572125"/>
          </a:xfrm>
        </p:spPr>
        <p:txBody>
          <a:bodyPr/>
          <a:lstStyle/>
          <a:p>
            <a:r>
              <a:rPr lang="en-US" altLang="ko-KR" dirty="0" smtClean="0"/>
              <a:t>Propose an inter-layer intra mode prediction method</a:t>
            </a:r>
          </a:p>
          <a:p>
            <a:pPr lvl="1"/>
            <a:r>
              <a:rPr lang="en-US" altLang="ko-KR" dirty="0" smtClean="0"/>
              <a:t>If  intra mode from the co-located base </a:t>
            </a:r>
            <a:r>
              <a:rPr lang="en-US" altLang="ko-KR" dirty="0" smtClean="0">
                <a:solidFill>
                  <a:srgbClr val="FF0000"/>
                </a:solidFill>
              </a:rPr>
              <a:t>layer (</a:t>
            </a:r>
            <a:r>
              <a:rPr lang="en-US" altLang="ko-KR" dirty="0" err="1" smtClean="0">
                <a:solidFill>
                  <a:srgbClr val="FF0000"/>
                </a:solidFill>
              </a:rPr>
              <a:t>CorDir</a:t>
            </a:r>
            <a:r>
              <a:rPr lang="en-US" altLang="ko-KR" dirty="0" smtClean="0">
                <a:solidFill>
                  <a:srgbClr val="FF0000"/>
                </a:solidFill>
              </a:rPr>
              <a:t>) is angular mode </a:t>
            </a:r>
            <a:r>
              <a:rPr lang="en-US" altLang="ko-KR" dirty="0" smtClean="0"/>
              <a:t>(&gt;1)</a:t>
            </a:r>
          </a:p>
          <a:p>
            <a:pPr lvl="2"/>
            <a:r>
              <a:rPr lang="en-US" altLang="ko-KR" dirty="0" err="1" smtClean="0"/>
              <a:t>MPMlist</a:t>
            </a:r>
            <a:r>
              <a:rPr lang="en-US" altLang="ko-KR" dirty="0" smtClean="0"/>
              <a:t> = {CorDir,CorDir+1,CorDir-1}</a:t>
            </a:r>
          </a:p>
          <a:p>
            <a:pPr lvl="1"/>
            <a:r>
              <a:rPr lang="en-US" altLang="ko-KR" dirty="0" smtClean="0"/>
              <a:t>Otherwise, intra modes from left and above neighbor  (</a:t>
            </a:r>
            <a:r>
              <a:rPr lang="en-US" altLang="ko-KR" dirty="0" err="1" smtClean="0"/>
              <a:t>LeftDir</a:t>
            </a:r>
            <a:r>
              <a:rPr lang="en-US" altLang="ko-KR" dirty="0" smtClean="0"/>
              <a:t> and </a:t>
            </a:r>
            <a:r>
              <a:rPr lang="en-US" altLang="ko-KR" dirty="0" err="1" smtClean="0"/>
              <a:t>AboveDir</a:t>
            </a:r>
            <a:r>
              <a:rPr lang="en-US" altLang="ko-KR" dirty="0" smtClean="0"/>
              <a:t>) are checked and MPM setting is performed using </a:t>
            </a:r>
            <a:r>
              <a:rPr lang="en-US" altLang="ko-KR" dirty="0" err="1" smtClean="0"/>
              <a:t>LeftDir,AboveDir</a:t>
            </a:r>
            <a:r>
              <a:rPr lang="en-US" altLang="ko-KR" dirty="0" smtClean="0"/>
              <a:t> and </a:t>
            </a:r>
            <a:r>
              <a:rPr lang="en-US" altLang="ko-KR" dirty="0" err="1" smtClean="0"/>
              <a:t>CorDir</a:t>
            </a:r>
            <a:r>
              <a:rPr lang="en-US" altLang="ko-KR" dirty="0" smtClean="0"/>
              <a:t>. </a:t>
            </a:r>
          </a:p>
          <a:p>
            <a:pPr lvl="1"/>
            <a:r>
              <a:rPr lang="en-US" altLang="ko-KR" dirty="0" smtClean="0"/>
              <a:t>performance</a:t>
            </a:r>
          </a:p>
          <a:p>
            <a:pPr lvl="2"/>
            <a:r>
              <a:rPr lang="en-US" altLang="ko-KR" sz="2000" dirty="0" smtClean="0"/>
              <a:t>Method 1 : (-0.4%,-0,2%,-0.2%)  in AI 2x, (-0.1%, 0.0%, 0.0%)  in AI 1.5x</a:t>
            </a:r>
          </a:p>
          <a:p>
            <a:pPr lvl="2"/>
            <a:r>
              <a:rPr lang="en-US" altLang="ko-KR" sz="2000" dirty="0" smtClean="0"/>
              <a:t>Method 2: (-0.4%,-0.2%, -0.2%)  in AI 2x, (-0.1%, 0.0%, 0.0%)  in AI 1.5x</a:t>
            </a:r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Approach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24" y="781050"/>
            <a:ext cx="8810625" cy="5095875"/>
          </a:xfrm>
        </p:spPr>
        <p:txBody>
          <a:bodyPr/>
          <a:lstStyle/>
          <a:p>
            <a:r>
              <a:rPr lang="en-US" altLang="ko-KR" dirty="0" smtClean="0"/>
              <a:t>Method 1</a:t>
            </a:r>
          </a:p>
          <a:p>
            <a:pPr lvl="1"/>
            <a:r>
              <a:rPr lang="en-US" sz="1800" dirty="0" smtClean="0"/>
              <a:t>If </a:t>
            </a:r>
            <a:r>
              <a:rPr lang="en-US" sz="1800" dirty="0" err="1" smtClean="0"/>
              <a:t>CorDir</a:t>
            </a:r>
            <a:r>
              <a:rPr lang="en-US" sz="1800" dirty="0" smtClean="0"/>
              <a:t> is angular (&gt;1), MPM0=</a:t>
            </a:r>
            <a:r>
              <a:rPr lang="en-US" sz="1800" dirty="0" err="1" smtClean="0"/>
              <a:t>CorDir</a:t>
            </a:r>
            <a:r>
              <a:rPr lang="en-US" sz="1800" dirty="0" smtClean="0"/>
              <a:t>, MPM1=CorDir+1, MPM2=CorDir-1. (</a:t>
            </a:r>
            <a:r>
              <a:rPr lang="en-US" sz="1800" dirty="0" err="1" smtClean="0">
                <a:solidFill>
                  <a:srgbClr val="FF0000"/>
                </a:solidFill>
              </a:rPr>
              <a:t>mpm</a:t>
            </a:r>
            <a:r>
              <a:rPr lang="en-US" sz="1800" dirty="0" smtClean="0">
                <a:solidFill>
                  <a:srgbClr val="FF0000"/>
                </a:solidFill>
              </a:rPr>
              <a:t> setting is completed)</a:t>
            </a:r>
            <a:endParaRPr lang="ko-KR" altLang="en-US" sz="1800" dirty="0" smtClean="0">
              <a:solidFill>
                <a:srgbClr val="FF0000"/>
              </a:solidFill>
            </a:endParaRPr>
          </a:p>
          <a:p>
            <a:pPr lvl="1"/>
            <a:r>
              <a:rPr lang="en-US" sz="1800" dirty="0" smtClean="0"/>
              <a:t>Otherwise, if </a:t>
            </a:r>
            <a:r>
              <a:rPr lang="en-US" sz="1800" dirty="0" err="1" smtClean="0"/>
              <a:t>CorDir</a:t>
            </a:r>
            <a:r>
              <a:rPr lang="en-US" sz="1800" dirty="0" smtClean="0"/>
              <a:t>!=</a:t>
            </a:r>
            <a:r>
              <a:rPr lang="en-US" sz="1800" dirty="0" err="1" smtClean="0"/>
              <a:t>LeftDir</a:t>
            </a:r>
            <a:r>
              <a:rPr lang="en-US" sz="1800" dirty="0" smtClean="0"/>
              <a:t> and </a:t>
            </a:r>
            <a:r>
              <a:rPr lang="en-US" sz="1800" dirty="0" err="1" smtClean="0"/>
              <a:t>CorDir</a:t>
            </a:r>
            <a:r>
              <a:rPr lang="en-US" sz="1800" dirty="0" smtClean="0"/>
              <a:t>!=</a:t>
            </a:r>
            <a:r>
              <a:rPr lang="en-US" sz="1800" dirty="0" err="1" smtClean="0"/>
              <a:t>AboveDir</a:t>
            </a:r>
            <a:r>
              <a:rPr lang="en-US" sz="1800" dirty="0" smtClean="0"/>
              <a:t> and </a:t>
            </a:r>
            <a:r>
              <a:rPr lang="en-US" sz="1800" dirty="0" err="1" smtClean="0"/>
              <a:t>LeftDir</a:t>
            </a:r>
            <a:r>
              <a:rPr lang="en-US" sz="1800" dirty="0" smtClean="0"/>
              <a:t>!=</a:t>
            </a:r>
            <a:r>
              <a:rPr lang="en-US" sz="1800" dirty="0" err="1" smtClean="0"/>
              <a:t>AboveDir</a:t>
            </a:r>
            <a:r>
              <a:rPr lang="en-US" sz="1800" dirty="0" smtClean="0"/>
              <a:t>,</a:t>
            </a:r>
            <a:endParaRPr lang="ko-KR" altLang="en-US" sz="1800" dirty="0" smtClean="0"/>
          </a:p>
          <a:p>
            <a:pPr lvl="1">
              <a:buNone/>
            </a:pPr>
            <a:r>
              <a:rPr lang="en-US" sz="1800" dirty="0" smtClean="0"/>
              <a:t>     MPM0=</a:t>
            </a:r>
            <a:r>
              <a:rPr lang="en-US" sz="1800" dirty="0" err="1" smtClean="0"/>
              <a:t>CorDir</a:t>
            </a:r>
            <a:r>
              <a:rPr lang="en-US" sz="1800" dirty="0" smtClean="0"/>
              <a:t>, MPM1=</a:t>
            </a:r>
            <a:r>
              <a:rPr lang="en-US" sz="1800" dirty="0" err="1" smtClean="0"/>
              <a:t>LeftDir</a:t>
            </a:r>
            <a:r>
              <a:rPr lang="en-US" sz="1800" dirty="0" smtClean="0"/>
              <a:t>, MPM2=</a:t>
            </a:r>
            <a:r>
              <a:rPr lang="en-US" sz="1800" dirty="0" err="1" smtClean="0"/>
              <a:t>AboveDir</a:t>
            </a:r>
            <a:r>
              <a:rPr lang="en-US" sz="1800" dirty="0" smtClean="0"/>
              <a:t>. (</a:t>
            </a:r>
            <a:r>
              <a:rPr lang="en-US" sz="1800" dirty="0" err="1" smtClean="0"/>
              <a:t>mpm</a:t>
            </a:r>
            <a:r>
              <a:rPr lang="en-US" sz="1800" dirty="0" smtClean="0"/>
              <a:t> setting is completed)</a:t>
            </a:r>
            <a:endParaRPr lang="ko-KR" altLang="en-US" sz="1800" dirty="0" smtClean="0"/>
          </a:p>
          <a:p>
            <a:pPr lvl="1"/>
            <a:r>
              <a:rPr lang="en-US" sz="1800" dirty="0" smtClean="0"/>
              <a:t>Otherwise, same MPM setting process using </a:t>
            </a:r>
            <a:r>
              <a:rPr lang="en-US" sz="1800" dirty="0" err="1" smtClean="0"/>
              <a:t>LeftDir</a:t>
            </a:r>
            <a:r>
              <a:rPr lang="en-US" sz="1800" dirty="0" smtClean="0"/>
              <a:t> and </a:t>
            </a:r>
            <a:r>
              <a:rPr lang="en-US" sz="1800" dirty="0" err="1" smtClean="0"/>
              <a:t>AboveDir</a:t>
            </a:r>
            <a:r>
              <a:rPr lang="en-US" sz="1800" dirty="0" smtClean="0"/>
              <a:t> in SHM1.0 is used. </a:t>
            </a:r>
            <a:endParaRPr lang="ko-KR" altLang="en-US" sz="2400" dirty="0" smtClean="0"/>
          </a:p>
          <a:p>
            <a:r>
              <a:rPr lang="en-US" altLang="ko-KR" dirty="0" smtClean="0"/>
              <a:t>Method 2</a:t>
            </a:r>
          </a:p>
          <a:p>
            <a:pPr lvl="1"/>
            <a:r>
              <a:rPr lang="en-US" sz="1800" dirty="0" smtClean="0"/>
              <a:t>If </a:t>
            </a:r>
            <a:r>
              <a:rPr lang="en-US" sz="1800" dirty="0" err="1" smtClean="0"/>
              <a:t>CorDir</a:t>
            </a:r>
            <a:r>
              <a:rPr lang="en-US" sz="1800" dirty="0" smtClean="0"/>
              <a:t> is angular (&gt;1), MPM0=</a:t>
            </a:r>
            <a:r>
              <a:rPr lang="en-US" sz="1800" dirty="0" err="1" smtClean="0"/>
              <a:t>CorDir</a:t>
            </a:r>
            <a:r>
              <a:rPr lang="en-US" sz="1800" dirty="0" smtClean="0"/>
              <a:t>, MPM1=CorDir+1, MPM2=CorDir-1. (</a:t>
            </a:r>
            <a:r>
              <a:rPr lang="en-US" sz="1800" dirty="0" err="1" smtClean="0">
                <a:solidFill>
                  <a:srgbClr val="FF0000"/>
                </a:solidFill>
              </a:rPr>
              <a:t>mpm</a:t>
            </a:r>
            <a:r>
              <a:rPr lang="en-US" sz="1800" dirty="0" smtClean="0">
                <a:solidFill>
                  <a:srgbClr val="FF0000"/>
                </a:solidFill>
              </a:rPr>
              <a:t> setting is completed)</a:t>
            </a:r>
            <a:endParaRPr lang="ko-KR" altLang="en-US" sz="1800" dirty="0" smtClean="0">
              <a:solidFill>
                <a:srgbClr val="FF0000"/>
              </a:solidFill>
            </a:endParaRPr>
          </a:p>
          <a:p>
            <a:pPr lvl="1"/>
            <a:r>
              <a:rPr lang="en-US" sz="1800" dirty="0" smtClean="0"/>
              <a:t>Otherwise, if </a:t>
            </a:r>
            <a:r>
              <a:rPr lang="en-US" sz="1800" dirty="0" err="1" smtClean="0"/>
              <a:t>LeftDir</a:t>
            </a:r>
            <a:r>
              <a:rPr lang="en-US" sz="1800" dirty="0" smtClean="0"/>
              <a:t>==</a:t>
            </a:r>
            <a:r>
              <a:rPr lang="en-US" sz="1800" dirty="0" err="1" smtClean="0"/>
              <a:t>AboveDir</a:t>
            </a:r>
            <a:r>
              <a:rPr lang="en-US" sz="1800" dirty="0" smtClean="0"/>
              <a:t>, </a:t>
            </a:r>
            <a:r>
              <a:rPr lang="en-US" sz="1800" dirty="0" err="1" smtClean="0"/>
              <a:t>AboveDir</a:t>
            </a:r>
            <a:r>
              <a:rPr lang="en-US" sz="1800" dirty="0" smtClean="0"/>
              <a:t>=</a:t>
            </a:r>
            <a:r>
              <a:rPr lang="en-US" sz="1800" dirty="0" err="1" smtClean="0"/>
              <a:t>CorDir</a:t>
            </a:r>
            <a:r>
              <a:rPr lang="en-US" sz="1800" dirty="0" smtClean="0"/>
              <a:t>.</a:t>
            </a:r>
            <a:endParaRPr lang="ko-KR" altLang="en-US" sz="1800" dirty="0" smtClean="0"/>
          </a:p>
          <a:p>
            <a:pPr lvl="1"/>
            <a:r>
              <a:rPr lang="en-US" sz="1800" dirty="0" smtClean="0"/>
              <a:t>same MPM setting process using </a:t>
            </a:r>
            <a:r>
              <a:rPr lang="en-US" sz="1800" dirty="0" err="1" smtClean="0"/>
              <a:t>LeftDir</a:t>
            </a:r>
            <a:r>
              <a:rPr lang="en-US" sz="1800" dirty="0" smtClean="0"/>
              <a:t> and </a:t>
            </a:r>
            <a:r>
              <a:rPr lang="en-US" sz="1800" dirty="0" err="1" smtClean="0"/>
              <a:t>AboveDir</a:t>
            </a:r>
            <a:r>
              <a:rPr lang="en-US" sz="1800" dirty="0" smtClean="0"/>
              <a:t> in SHM1.0 is used. </a:t>
            </a:r>
          </a:p>
          <a:p>
            <a:pPr lvl="1"/>
            <a:endParaRPr lang="en-US" altLang="ko-KR" sz="1800" dirty="0" smtClean="0"/>
          </a:p>
          <a:p>
            <a:pPr marL="266700" lvl="1" indent="-266700">
              <a:lnSpc>
                <a:spcPct val="125000"/>
              </a:lnSpc>
              <a:spcBef>
                <a:spcPct val="0"/>
              </a:spcBef>
              <a:buClr>
                <a:srgbClr val="000066"/>
              </a:buClr>
              <a:buBlip>
                <a:blip r:embed="rId2"/>
              </a:buBlip>
            </a:pPr>
            <a:r>
              <a:rPr lang="en-US" altLang="ko-KR" sz="2400" b="1" dirty="0" smtClean="0"/>
              <a:t>Both methods use left top position of the PU to get </a:t>
            </a:r>
            <a:r>
              <a:rPr lang="en-US" altLang="ko-KR" sz="2400" b="1" dirty="0" err="1" smtClean="0"/>
              <a:t>CorDir</a:t>
            </a:r>
            <a:r>
              <a:rPr lang="en-US" altLang="ko-KR" sz="2400" b="1" dirty="0" smtClean="0"/>
              <a:t>. </a:t>
            </a:r>
            <a:endParaRPr lang="ko-KR" altLang="en-US" sz="2400" b="1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Test results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2875" y="819150"/>
            <a:ext cx="2757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 smtClean="0"/>
              <a:t>Test result of method 1</a:t>
            </a:r>
            <a:endParaRPr lang="ko-KR" altLang="en-US" sz="1800" b="1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104900" y="1146877"/>
          <a:ext cx="7296148" cy="1769416"/>
        </p:xfrm>
        <a:graphic>
          <a:graphicData uri="http://schemas.openxmlformats.org/drawingml/2006/table">
            <a:tbl>
              <a:tblPr/>
              <a:tblGrid>
                <a:gridCol w="1817050"/>
                <a:gridCol w="913183"/>
                <a:gridCol w="913183"/>
                <a:gridCol w="913183"/>
                <a:gridCol w="913183"/>
                <a:gridCol w="913183"/>
                <a:gridCol w="913183"/>
              </a:tblGrid>
              <a:tr h="122708">
                <a:tc>
                  <a:txBody>
                    <a:bodyPr/>
                    <a:lstStyle/>
                    <a:p>
                      <a:pPr algn="ctr" fontAlgn="b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2708">
                <a:tc>
                  <a:txBody>
                    <a:bodyPr/>
                    <a:lstStyle/>
                    <a:p>
                      <a:pPr algn="ctr" fontAlgn="b"/>
                      <a:endParaRPr lang="ko-KR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7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27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7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5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7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106.3%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106.3%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27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27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Mem[%]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27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BL Match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28600" y="3086100"/>
            <a:ext cx="433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 smtClean="0"/>
              <a:t>Test result of method 1 with MDCS off</a:t>
            </a:r>
            <a:endParaRPr lang="ko-KR" altLang="en-US" sz="1800" b="1" dirty="0"/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895350" y="3728147"/>
          <a:ext cx="7696202" cy="1903270"/>
        </p:xfrm>
        <a:graphic>
          <a:graphicData uri="http://schemas.openxmlformats.org/drawingml/2006/table">
            <a:tbl>
              <a:tblPr/>
              <a:tblGrid>
                <a:gridCol w="1916678"/>
                <a:gridCol w="963254"/>
                <a:gridCol w="963254"/>
                <a:gridCol w="963254"/>
                <a:gridCol w="963254"/>
                <a:gridCol w="963254"/>
                <a:gridCol w="963254"/>
              </a:tblGrid>
              <a:tr h="152186">
                <a:tc>
                  <a:txBody>
                    <a:bodyPr/>
                    <a:lstStyle/>
                    <a:p>
                      <a:pPr algn="ctr" fontAlgn="b"/>
                      <a:endParaRPr lang="ko-KR" alt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2186">
                <a:tc>
                  <a:txBody>
                    <a:bodyPr/>
                    <a:lstStyle/>
                    <a:p>
                      <a:pPr algn="ctr" fontAlgn="b"/>
                      <a:endParaRPr lang="ko-KR" alt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1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1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1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30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1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1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21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21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Mem[%]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21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BL Match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Test results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2875" y="819150"/>
            <a:ext cx="2757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 smtClean="0"/>
              <a:t>Test result of method 2</a:t>
            </a:r>
            <a:endParaRPr lang="ko-KR" altLang="en-US" sz="1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7175" y="3228975"/>
            <a:ext cx="433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 smtClean="0"/>
              <a:t>Test result of method 2 with MDCS off</a:t>
            </a:r>
            <a:endParaRPr lang="ko-KR" altLang="en-US" sz="1800" b="1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419224" y="3985327"/>
          <a:ext cx="7134225" cy="1834447"/>
        </p:xfrm>
        <a:graphic>
          <a:graphicData uri="http://schemas.openxmlformats.org/drawingml/2006/table">
            <a:tbl>
              <a:tblPr/>
              <a:tblGrid>
                <a:gridCol w="1776723"/>
                <a:gridCol w="892917"/>
                <a:gridCol w="892917"/>
                <a:gridCol w="892917"/>
                <a:gridCol w="892917"/>
                <a:gridCol w="892917"/>
                <a:gridCol w="892917"/>
              </a:tblGrid>
              <a:tr h="157015">
                <a:tc>
                  <a:txBody>
                    <a:bodyPr/>
                    <a:lstStyle/>
                    <a:p>
                      <a:pPr algn="ctr" fontAlgn="b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7015">
                <a:tc>
                  <a:txBody>
                    <a:bodyPr/>
                    <a:lstStyle/>
                    <a:p>
                      <a:pPr algn="ctr" fontAlgn="b"/>
                      <a:endParaRPr lang="ko-KR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7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42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104.2%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7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7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Mem[%]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7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BL Match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1438275" y="1333500"/>
          <a:ext cx="7067551" cy="1811338"/>
        </p:xfrm>
        <a:graphic>
          <a:graphicData uri="http://schemas.openxmlformats.org/drawingml/2006/table">
            <a:tbl>
              <a:tblPr/>
              <a:tblGrid>
                <a:gridCol w="1760119"/>
                <a:gridCol w="884572"/>
                <a:gridCol w="884572"/>
                <a:gridCol w="884572"/>
                <a:gridCol w="884572"/>
                <a:gridCol w="884572"/>
                <a:gridCol w="884572"/>
              </a:tblGrid>
              <a:tr h="143669">
                <a:tc>
                  <a:txBody>
                    <a:bodyPr/>
                    <a:lstStyle/>
                    <a:p>
                      <a:pPr algn="ctr" fontAlgn="b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3669">
                <a:tc>
                  <a:txBody>
                    <a:bodyPr/>
                    <a:lstStyle/>
                    <a:p>
                      <a:pPr algn="ctr" fontAlgn="b"/>
                      <a:endParaRPr lang="ko-KR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3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3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3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Mem[%]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3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BL Match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" y="248552"/>
            <a:ext cx="8159750" cy="439224"/>
          </a:xfrm>
        </p:spPr>
        <p:txBody>
          <a:bodyPr/>
          <a:lstStyle/>
          <a:p>
            <a:r>
              <a:rPr lang="en-US" altLang="ko-KR" dirty="0" smtClean="0"/>
              <a:t>Conclusions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Proposed methods exploit intra </a:t>
            </a:r>
            <a:r>
              <a:rPr lang="en-US" sz="2000" dirty="0" err="1" smtClean="0"/>
              <a:t>pred</a:t>
            </a:r>
            <a:r>
              <a:rPr lang="en-US" sz="2000" dirty="0" smtClean="0"/>
              <a:t> modes from base layer (</a:t>
            </a:r>
            <a:r>
              <a:rPr lang="en-US" sz="2000" dirty="0" err="1" smtClean="0"/>
              <a:t>CorDir</a:t>
            </a:r>
            <a:r>
              <a:rPr lang="en-US" sz="2000" dirty="0" smtClean="0"/>
              <a:t>) in a different way depending on whether </a:t>
            </a:r>
            <a:r>
              <a:rPr lang="en-US" sz="2000" dirty="0" err="1" smtClean="0"/>
              <a:t>CorDir</a:t>
            </a:r>
            <a:r>
              <a:rPr lang="en-US" sz="2000" dirty="0" smtClean="0"/>
              <a:t> is angular or not. </a:t>
            </a:r>
          </a:p>
          <a:p>
            <a:pPr lvl="1"/>
            <a:r>
              <a:rPr lang="en-US" sz="1600" dirty="0" smtClean="0"/>
              <a:t>When </a:t>
            </a:r>
            <a:r>
              <a:rPr lang="en-US" sz="1600" dirty="0" err="1" smtClean="0"/>
              <a:t>CorDir</a:t>
            </a:r>
            <a:r>
              <a:rPr lang="en-US" sz="1600" dirty="0" smtClean="0"/>
              <a:t> is angular, there is no need to derive </a:t>
            </a:r>
            <a:r>
              <a:rPr lang="en-US" sz="1600" dirty="0" err="1" smtClean="0"/>
              <a:t>LeftDir</a:t>
            </a:r>
            <a:r>
              <a:rPr lang="en-US" sz="1600" dirty="0" smtClean="0"/>
              <a:t> and </a:t>
            </a:r>
            <a:r>
              <a:rPr lang="en-US" sz="1600" dirty="0" err="1" smtClean="0"/>
              <a:t>AboveDir</a:t>
            </a:r>
            <a:r>
              <a:rPr lang="en-US" sz="1600" dirty="0" smtClean="0"/>
              <a:t>. </a:t>
            </a:r>
          </a:p>
          <a:p>
            <a:r>
              <a:rPr lang="en-US" sz="2000" dirty="0" smtClean="0"/>
              <a:t>Proposed methods are consistent with previous SHEVC specification with minimal changes.</a:t>
            </a:r>
          </a:p>
          <a:p>
            <a:r>
              <a:rPr lang="en-US" sz="2000" dirty="0" smtClean="0"/>
              <a:t>Proposed methods provide -0.4%,-0.2%,-0.2% performance gains for AI 2x.</a:t>
            </a:r>
          </a:p>
          <a:p>
            <a:r>
              <a:rPr lang="en-US" sz="2000" dirty="0" smtClean="0"/>
              <a:t>We recommend to consider this proposed method for SCE1. </a:t>
            </a:r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r>
              <a:rPr lang="en-US" altLang="ko-KR" sz="2000" dirty="0" smtClean="0">
                <a:solidFill>
                  <a:srgbClr val="0B1FB5"/>
                </a:solidFill>
              </a:rPr>
              <a:t>We would like to thank TI for the crosscheck of this proposal. </a:t>
            </a:r>
            <a:endParaRPr lang="ko-KR" altLang="en-US" sz="2000" dirty="0">
              <a:solidFill>
                <a:srgbClr val="0B1FB5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4164" y="2057399"/>
            <a:ext cx="4659085" cy="981075"/>
          </a:xfrm>
        </p:spPr>
        <p:txBody>
          <a:bodyPr/>
          <a:lstStyle/>
          <a:p>
            <a:pPr>
              <a:buNone/>
            </a:pPr>
            <a:r>
              <a:rPr lang="en-US" sz="3200" dirty="0" smtClean="0"/>
              <a:t> additional test </a:t>
            </a:r>
            <a:r>
              <a:rPr lang="en-US" sz="3200" dirty="0" smtClean="0"/>
              <a:t>results</a:t>
            </a:r>
          </a:p>
          <a:p>
            <a:pPr>
              <a:buNone/>
            </a:pPr>
            <a:r>
              <a:rPr lang="en-US" sz="3200" dirty="0" smtClean="0"/>
              <a:t>(not crosschecked yet)</a:t>
            </a:r>
            <a:r>
              <a:rPr lang="en-US" sz="3200" dirty="0" smtClean="0"/>
              <a:t> </a:t>
            </a:r>
            <a:endParaRPr lang="ko-KR" alt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4" y="248552"/>
            <a:ext cx="7750175" cy="783934"/>
          </a:xfrm>
        </p:spPr>
        <p:txBody>
          <a:bodyPr/>
          <a:lstStyle/>
          <a:p>
            <a:r>
              <a:rPr lang="en-US" altLang="ko-KR" dirty="0" smtClean="0"/>
              <a:t>Test </a:t>
            </a:r>
            <a:r>
              <a:rPr lang="en-US" altLang="ko-KR" dirty="0" smtClean="0"/>
              <a:t>results (fast encoding for method 2)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2875" y="819150"/>
            <a:ext cx="2757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 smtClean="0"/>
              <a:t>Test result of method 2</a:t>
            </a:r>
            <a:endParaRPr lang="ko-KR" altLang="en-US" sz="1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7175" y="3228975"/>
            <a:ext cx="433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 smtClean="0"/>
              <a:t>Test result of method 2 with MDCS off</a:t>
            </a:r>
            <a:endParaRPr lang="ko-KR" altLang="en-US" sz="1800" b="1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962025" y="1413577"/>
          <a:ext cx="7010399" cy="1640829"/>
        </p:xfrm>
        <a:graphic>
          <a:graphicData uri="http://schemas.openxmlformats.org/drawingml/2006/table">
            <a:tbl>
              <a:tblPr/>
              <a:tblGrid>
                <a:gridCol w="1745885"/>
                <a:gridCol w="877419"/>
                <a:gridCol w="877419"/>
                <a:gridCol w="877419"/>
                <a:gridCol w="877419"/>
                <a:gridCol w="877419"/>
                <a:gridCol w="877419"/>
              </a:tblGrid>
              <a:tr h="134614">
                <a:tc>
                  <a:txBody>
                    <a:bodyPr/>
                    <a:lstStyle/>
                    <a:p>
                      <a:pPr algn="ctr" fontAlgn="b"/>
                      <a:endParaRPr lang="ko-KR" alt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4614">
                <a:tc>
                  <a:txBody>
                    <a:bodyPr/>
                    <a:lstStyle/>
                    <a:p>
                      <a:pPr algn="ctr" fontAlgn="b"/>
                      <a:endParaRPr lang="ko-KR" alt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46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92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6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46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46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Mem[%]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46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BL Match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971550" y="3937702"/>
          <a:ext cx="7505702" cy="1929697"/>
        </p:xfrm>
        <a:graphic>
          <a:graphicData uri="http://schemas.openxmlformats.org/drawingml/2006/table">
            <a:tbl>
              <a:tblPr/>
              <a:tblGrid>
                <a:gridCol w="1869236"/>
                <a:gridCol w="939411"/>
                <a:gridCol w="939411"/>
                <a:gridCol w="939411"/>
                <a:gridCol w="939411"/>
                <a:gridCol w="939411"/>
                <a:gridCol w="939411"/>
              </a:tblGrid>
              <a:tr h="160808">
                <a:tc>
                  <a:txBody>
                    <a:bodyPr/>
                    <a:lstStyle/>
                    <a:p>
                      <a:pPr algn="ctr" fontAlgn="b"/>
                      <a:endParaRPr lang="ko-KR" alt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0808">
                <a:tc>
                  <a:txBody>
                    <a:bodyPr/>
                    <a:lstStyle/>
                    <a:p>
                      <a:pPr algn="ctr" fontAlgn="b"/>
                      <a:endParaRPr lang="ko-KR" alt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0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16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0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0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Mem[%]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0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BL Match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_SAIT">
  <a:themeElements>
    <a:clrScheme name="6_SAI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6_SAIT">
      <a:majorFont>
        <a:latin typeface="맑은 고딕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2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accent1">
              <a:gamma/>
              <a:shade val="60000"/>
              <a:invGamma/>
            </a:schemeClr>
          </a:prstShdw>
        </a:effec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sz="12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6_SA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AI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100867</TotalTime>
  <Words>1167</Words>
  <Application>Microsoft Office PowerPoint</Application>
  <PresentationFormat>화면 슬라이드 쇼(4:3)</PresentationFormat>
  <Paragraphs>376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6_SAIT</vt:lpstr>
      <vt:lpstr>슬라이드 1</vt:lpstr>
      <vt:lpstr>Summary</vt:lpstr>
      <vt:lpstr>Approach</vt:lpstr>
      <vt:lpstr>Test results</vt:lpstr>
      <vt:lpstr>Test results</vt:lpstr>
      <vt:lpstr>Conclusions</vt:lpstr>
      <vt:lpstr>슬라이드 7</vt:lpstr>
      <vt:lpstr>Test results (fast encoding for method 2)</vt:lpstr>
    </vt:vector>
  </TitlesOfParts>
  <Company>삼성전자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ThunderBird</dc:creator>
  <cp:lastModifiedBy>jh643.min</cp:lastModifiedBy>
  <cp:revision>1970</cp:revision>
  <dcterms:created xsi:type="dcterms:W3CDTF">2006-11-22T03:19:05Z</dcterms:created>
  <dcterms:modified xsi:type="dcterms:W3CDTF">2013-04-17T09:28:49Z</dcterms:modified>
</cp:coreProperties>
</file>