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1" r:id="rId4"/>
    <p:sldId id="263" r:id="rId5"/>
    <p:sldId id="264"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1" y="4038600"/>
            <a:ext cx="6781800" cy="1295400"/>
          </a:xfrm>
        </p:spPr>
        <p:txBody>
          <a:bodyPr/>
          <a:lstStyle/>
          <a:p>
            <a:r>
              <a:rPr lang="en-US" dirty="0" smtClean="0"/>
              <a:t>JCTVC-M0298 </a:t>
            </a:r>
            <a:br>
              <a:rPr lang="en-US" dirty="0" smtClean="0"/>
            </a:br>
            <a:r>
              <a:rPr lang="en-US" dirty="0"/>
              <a:t/>
            </a:r>
            <a:br>
              <a:rPr lang="en-US" dirty="0"/>
            </a:br>
            <a:r>
              <a:rPr lang="en-US" dirty="0"/>
              <a:t>Bandwidth reduction for range extension</a:t>
            </a:r>
            <a:endParaRPr lang="en-US" sz="3200" dirty="0"/>
          </a:p>
        </p:txBody>
      </p:sp>
      <p:sp>
        <p:nvSpPr>
          <p:cNvPr id="3" name="Subtitle 2"/>
          <p:cNvSpPr>
            <a:spLocks noGrp="1"/>
          </p:cNvSpPr>
          <p:nvPr>
            <p:ph type="subTitle" idx="1"/>
          </p:nvPr>
        </p:nvSpPr>
        <p:spPr>
          <a:xfrm>
            <a:off x="1045030" y="5638800"/>
            <a:ext cx="7152446" cy="364390"/>
          </a:xfrm>
        </p:spPr>
        <p:txBody>
          <a:bodyPr/>
          <a:lstStyle/>
          <a:p>
            <a:r>
              <a:rPr lang="en-US" sz="1800" u="sng" dirty="0" smtClean="0"/>
              <a:t>Vadim Seregin</a:t>
            </a:r>
            <a:r>
              <a:rPr lang="en-US" sz="1800" dirty="0" smtClean="0"/>
              <a:t>, </a:t>
            </a:r>
            <a:r>
              <a:rPr lang="en-US" sz="1800" dirty="0" err="1" smtClean="0"/>
              <a:t>Xianglin</a:t>
            </a:r>
            <a:r>
              <a:rPr lang="en-US" sz="1800" dirty="0" smtClean="0"/>
              <a:t> Wang, Joel Sole</a:t>
            </a:r>
            <a:r>
              <a:rPr lang="en-US" sz="1800" smtClean="0"/>
              <a:t>, Marta </a:t>
            </a:r>
            <a:r>
              <a:rPr lang="en-US" sz="1800" dirty="0" smtClean="0"/>
              <a:t>Karczewicz</a:t>
            </a:r>
            <a:endParaRPr lang="en-US" sz="1800" dirty="0"/>
          </a:p>
        </p:txBody>
      </p:sp>
    </p:spTree>
    <p:extLst>
      <p:ext uri="{BB962C8B-B14F-4D97-AF65-F5344CB8AC3E}">
        <p14:creationId xmlns:p14="http://schemas.microsoft.com/office/powerpoint/2010/main" val="2575322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statement</a:t>
            </a:r>
            <a:endParaRPr lang="en-US" dirty="0"/>
          </a:p>
        </p:txBody>
      </p:sp>
      <p:sp>
        <p:nvSpPr>
          <p:cNvPr id="3" name="Content Placeholder 2"/>
          <p:cNvSpPr>
            <a:spLocks noGrp="1"/>
          </p:cNvSpPr>
          <p:nvPr>
            <p:ph idx="1"/>
          </p:nvPr>
        </p:nvSpPr>
        <p:spPr/>
        <p:txBody>
          <a:bodyPr/>
          <a:lstStyle/>
          <a:p>
            <a:r>
              <a:rPr lang="en-US" dirty="0" smtClean="0"/>
              <a:t>In HEVC, to reduce bandwidth, bi-prediction is restricted for 4x8 and 8x4 PUs</a:t>
            </a:r>
          </a:p>
          <a:p>
            <a:r>
              <a:rPr lang="en-US" dirty="0" smtClean="0"/>
              <a:t>Bandwidth goes up for YUV 4:4:4</a:t>
            </a:r>
          </a:p>
          <a:p>
            <a:r>
              <a:rPr lang="en-US" dirty="0"/>
              <a:t>B</a:t>
            </a:r>
            <a:r>
              <a:rPr lang="en-US" dirty="0" smtClean="0"/>
              <a:t>andwidth assessment from JCTVC-L0440 applied to 4:2:0 and 4:4:4:</a:t>
            </a:r>
          </a:p>
          <a:p>
            <a:endParaRPr lang="en-US" dirty="0" smtClean="0"/>
          </a:p>
          <a:p>
            <a:endParaRPr lang="en-US" dirty="0" smtClean="0"/>
          </a:p>
          <a:p>
            <a:endParaRPr lang="en-US" dirty="0"/>
          </a:p>
          <a:p>
            <a:endParaRPr lang="en-US" dirty="0" smtClean="0"/>
          </a:p>
          <a:p>
            <a:endParaRPr lang="en-US" dirty="0"/>
          </a:p>
          <a:p>
            <a:r>
              <a:rPr lang="en-US" dirty="0" smtClean="0"/>
              <a:t>For consumer applications using 4:4:4, it is desired to keep bandwidth requirement similar to YUV 4:2:0</a:t>
            </a:r>
          </a:p>
        </p:txBody>
      </p:sp>
      <p:graphicFrame>
        <p:nvGraphicFramePr>
          <p:cNvPr id="5" name="Table 4"/>
          <p:cNvGraphicFramePr>
            <a:graphicFrameLocks noGrp="1"/>
          </p:cNvGraphicFramePr>
          <p:nvPr>
            <p:extLst>
              <p:ext uri="{D42A27DB-BD31-4B8C-83A1-F6EECF244321}">
                <p14:modId xmlns:p14="http://schemas.microsoft.com/office/powerpoint/2010/main" val="1757283588"/>
              </p:ext>
            </p:extLst>
          </p:nvPr>
        </p:nvGraphicFramePr>
        <p:xfrm>
          <a:off x="914400" y="2590800"/>
          <a:ext cx="6781800" cy="1371600"/>
        </p:xfrm>
        <a:graphic>
          <a:graphicData uri="http://schemas.openxmlformats.org/drawingml/2006/table">
            <a:tbl>
              <a:tblPr firstRow="1" firstCol="1" bandRow="1">
                <a:tableStyleId>{5C22544A-7EE6-4342-B048-85BDC9FD1C3A}</a:tableStyleId>
              </a:tblPr>
              <a:tblGrid>
                <a:gridCol w="3129001"/>
                <a:gridCol w="1335531"/>
                <a:gridCol w="1386838"/>
                <a:gridCol w="930430"/>
              </a:tblGrid>
              <a:tr h="457200">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Memory configuration</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4:2:0</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4:4:4</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Ratio</a:t>
                      </a:r>
                      <a:endParaRPr lang="en-US" sz="1800">
                        <a:effectLst/>
                        <a:latin typeface="Times New Roman"/>
                        <a:ea typeface="Times New Roman"/>
                      </a:endParaRPr>
                    </a:p>
                  </a:txBody>
                  <a:tcPr marL="68580" marR="68580" marT="0" marB="0" anchor="ctr"/>
                </a:tc>
              </a:tr>
              <a:tr h="457200">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4×2</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15.0</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20.5</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137%</a:t>
                      </a:r>
                      <a:endParaRPr lang="en-US" sz="1800">
                        <a:effectLst/>
                        <a:latin typeface="Times New Roman"/>
                        <a:ea typeface="Times New Roman"/>
                      </a:endParaRPr>
                    </a:p>
                  </a:txBody>
                  <a:tcPr marL="68580" marR="68580" marT="0" marB="0" anchor="ctr"/>
                </a:tc>
              </a:tr>
              <a:tr h="457200">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8×2</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18.0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24.0</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133%</a:t>
                      </a:r>
                      <a:endParaRPr lang="en-US" sz="18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3855548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a:t>
            </a:r>
            <a:endParaRPr lang="en-US" dirty="0"/>
          </a:p>
        </p:txBody>
      </p:sp>
      <p:sp>
        <p:nvSpPr>
          <p:cNvPr id="3" name="Content Placeholder 2"/>
          <p:cNvSpPr>
            <a:spLocks noGrp="1"/>
          </p:cNvSpPr>
          <p:nvPr>
            <p:ph idx="1"/>
          </p:nvPr>
        </p:nvSpPr>
        <p:spPr/>
        <p:txBody>
          <a:bodyPr/>
          <a:lstStyle/>
          <a:p>
            <a:r>
              <a:rPr lang="en-US" dirty="0" smtClean="0"/>
              <a:t>Method 1</a:t>
            </a:r>
          </a:p>
          <a:p>
            <a:pPr lvl="1"/>
            <a:r>
              <a:rPr lang="en-US" dirty="0" smtClean="0"/>
              <a:t>Restrict bi-prediction for 8x8 CU</a:t>
            </a:r>
            <a:endParaRPr lang="en-US" dirty="0"/>
          </a:p>
          <a:p>
            <a:pPr lvl="1"/>
            <a:r>
              <a:rPr lang="en-US" dirty="0"/>
              <a:t>For merge mode, bi-directional MV candidate is converted to </a:t>
            </a:r>
            <a:r>
              <a:rPr lang="en-US" dirty="0" err="1"/>
              <a:t>uni</a:t>
            </a:r>
            <a:r>
              <a:rPr lang="en-US" dirty="0"/>
              <a:t>-directional motion vector from RefPicList0</a:t>
            </a:r>
          </a:p>
          <a:p>
            <a:pPr lvl="1"/>
            <a:r>
              <a:rPr lang="en-US" dirty="0"/>
              <a:t>For AMVP mode, only </a:t>
            </a:r>
            <a:r>
              <a:rPr lang="en-US" dirty="0" err="1"/>
              <a:t>uni</a:t>
            </a:r>
            <a:r>
              <a:rPr lang="en-US" dirty="0"/>
              <a:t>-directional MV can be chosen at encoder side and inter direction signaling is restricted to </a:t>
            </a:r>
            <a:r>
              <a:rPr lang="en-US" dirty="0" err="1" smtClean="0"/>
              <a:t>uni</a:t>
            </a:r>
            <a:r>
              <a:rPr lang="en-US" dirty="0" smtClean="0"/>
              <a:t>-direction only</a:t>
            </a:r>
            <a:endParaRPr lang="en-US" dirty="0"/>
          </a:p>
          <a:p>
            <a:r>
              <a:rPr lang="en-US" dirty="0" smtClean="0"/>
              <a:t>Method 2</a:t>
            </a:r>
          </a:p>
          <a:p>
            <a:pPr lvl="1"/>
            <a:r>
              <a:rPr lang="en-US" dirty="0" smtClean="0"/>
              <a:t>For 8x8 CU, restrict </a:t>
            </a:r>
            <a:r>
              <a:rPr lang="en-US" dirty="0"/>
              <a:t>bi-prediction </a:t>
            </a:r>
            <a:r>
              <a:rPr lang="en-US" dirty="0" smtClean="0"/>
              <a:t>for </a:t>
            </a:r>
            <a:r>
              <a:rPr lang="en-US" dirty="0" err="1" smtClean="0"/>
              <a:t>chroma</a:t>
            </a:r>
            <a:r>
              <a:rPr lang="en-US" dirty="0" smtClean="0"/>
              <a:t> component only</a:t>
            </a:r>
          </a:p>
          <a:p>
            <a:pPr lvl="1"/>
            <a:r>
              <a:rPr lang="en-US" dirty="0" smtClean="0"/>
              <a:t>Bi-directional </a:t>
            </a:r>
            <a:r>
              <a:rPr lang="en-US" dirty="0"/>
              <a:t>MV candidate is converted to </a:t>
            </a:r>
            <a:r>
              <a:rPr lang="en-US" dirty="0" err="1"/>
              <a:t>uni</a:t>
            </a:r>
            <a:r>
              <a:rPr lang="en-US" dirty="0"/>
              <a:t>-directional </a:t>
            </a:r>
            <a:r>
              <a:rPr lang="en-US" dirty="0" smtClean="0"/>
              <a:t>MV </a:t>
            </a:r>
            <a:r>
              <a:rPr lang="en-US" dirty="0"/>
              <a:t>from </a:t>
            </a:r>
            <a:r>
              <a:rPr lang="en-US" dirty="0" smtClean="0"/>
              <a:t>RefPicList0 during </a:t>
            </a:r>
            <a:r>
              <a:rPr lang="en-US" dirty="0" err="1" smtClean="0"/>
              <a:t>chroma</a:t>
            </a:r>
            <a:r>
              <a:rPr lang="en-US" dirty="0" smtClean="0"/>
              <a:t> motion compensation, </a:t>
            </a:r>
            <a:r>
              <a:rPr lang="en-CA" dirty="0"/>
              <a:t>while </a:t>
            </a:r>
            <a:r>
              <a:rPr lang="en-CA" dirty="0" err="1"/>
              <a:t>luma</a:t>
            </a:r>
            <a:r>
              <a:rPr lang="en-CA" dirty="0"/>
              <a:t> component is still bi-predicted</a:t>
            </a:r>
            <a:endParaRPr lang="en-US" dirty="0"/>
          </a:p>
          <a:p>
            <a:pPr lvl="1"/>
            <a:endParaRPr lang="en-US" dirty="0"/>
          </a:p>
          <a:p>
            <a:pPr lvl="1"/>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29292559"/>
              </p:ext>
            </p:extLst>
          </p:nvPr>
        </p:nvGraphicFramePr>
        <p:xfrm>
          <a:off x="1219200" y="4648200"/>
          <a:ext cx="7086601" cy="1524000"/>
        </p:xfrm>
        <a:graphic>
          <a:graphicData uri="http://schemas.openxmlformats.org/drawingml/2006/table">
            <a:tbl>
              <a:tblPr firstRow="1" firstCol="1" bandRow="1">
                <a:tableStyleId>{5C22544A-7EE6-4342-B048-85BDC9FD1C3A}</a:tableStyleId>
              </a:tblPr>
              <a:tblGrid>
                <a:gridCol w="2971800"/>
                <a:gridCol w="1426780"/>
                <a:gridCol w="1545020"/>
                <a:gridCol w="1143001"/>
              </a:tblGrid>
              <a:tr h="762000">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Memory configuration</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4:4:4</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Method 1/2</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Ratio</a:t>
                      </a:r>
                      <a:endParaRPr lang="en-US" sz="1800" dirty="0">
                        <a:effectLst/>
                        <a:latin typeface="Times New Roman"/>
                        <a:ea typeface="Times New Roman"/>
                      </a:endParaRPr>
                    </a:p>
                  </a:txBody>
                  <a:tcPr marL="68580" marR="68580" marT="0" marB="0" anchor="ctr"/>
                </a:tc>
              </a:tr>
              <a:tr h="381000">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4×2</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20.5</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16.3</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79%</a:t>
                      </a:r>
                      <a:endParaRPr lang="en-US" sz="1800">
                        <a:effectLst/>
                        <a:latin typeface="Times New Roman"/>
                        <a:ea typeface="Times New Roman"/>
                      </a:endParaRPr>
                    </a:p>
                  </a:txBody>
                  <a:tcPr marL="68580" marR="68580" marT="0" marB="0" anchor="ctr"/>
                </a:tc>
              </a:tr>
              <a:tr h="381000">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8×2</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24.0</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21.0</a:t>
                      </a:r>
                      <a:endParaRPr lang="en-US" sz="180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88%</a:t>
                      </a:r>
                      <a:endParaRPr lang="en-US" sz="18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31837415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sp>
        <p:nvSpPr>
          <p:cNvPr id="3" name="Content Placeholder 2"/>
          <p:cNvSpPr>
            <a:spLocks noGrp="1"/>
          </p:cNvSpPr>
          <p:nvPr>
            <p:ph idx="1"/>
          </p:nvPr>
        </p:nvSpPr>
        <p:spPr>
          <a:xfrm>
            <a:off x="163513" y="1162050"/>
            <a:ext cx="8712200" cy="5314950"/>
          </a:xfrm>
        </p:spPr>
        <p:txBody>
          <a:bodyPr/>
          <a:lstStyle/>
          <a:p>
            <a:r>
              <a:rPr lang="en-US" dirty="0" smtClean="0"/>
              <a:t>BD-rate using </a:t>
            </a:r>
            <a:r>
              <a:rPr lang="en-US" dirty="0" err="1" smtClean="0"/>
              <a:t>RExt</a:t>
            </a:r>
            <a:r>
              <a:rPr lang="en-US" dirty="0" smtClean="0"/>
              <a:t> common conditions (JCTVC-L1006)</a:t>
            </a:r>
          </a:p>
          <a:p>
            <a:r>
              <a:rPr lang="en-US" dirty="0"/>
              <a:t>Thanks to Samsung for </a:t>
            </a:r>
            <a:r>
              <a:rPr lang="en-US" dirty="0" smtClean="0"/>
              <a:t>cross-verification (JCTVC-M0345)</a:t>
            </a:r>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409991380"/>
              </p:ext>
            </p:extLst>
          </p:nvPr>
        </p:nvGraphicFramePr>
        <p:xfrm>
          <a:off x="381000" y="2133600"/>
          <a:ext cx="8382001" cy="3940751"/>
        </p:xfrm>
        <a:graphic>
          <a:graphicData uri="http://schemas.openxmlformats.org/drawingml/2006/table">
            <a:tbl>
              <a:tblPr firstRow="1" firstCol="1" bandRow="1">
                <a:tableStyleId>{5C22544A-7EE6-4342-B048-85BDC9FD1C3A}</a:tableStyleId>
              </a:tblPr>
              <a:tblGrid>
                <a:gridCol w="1603162"/>
                <a:gridCol w="1326404"/>
                <a:gridCol w="1371969"/>
                <a:gridCol w="1395593"/>
                <a:gridCol w="1312904"/>
                <a:gridCol w="1371969"/>
              </a:tblGrid>
              <a:tr h="576695">
                <a:tc>
                  <a:txBody>
                    <a:bodyPr/>
                    <a:lstStyle/>
                    <a:p>
                      <a:pPr marL="0" marR="0" algn="ctr" hangingPunct="0">
                        <a:spcBef>
                          <a:spcPts val="680"/>
                        </a:spcBef>
                        <a:spcAft>
                          <a:spcPts val="0"/>
                        </a:spcAft>
                        <a:tabLst>
                          <a:tab pos="228600" algn="l"/>
                          <a:tab pos="457200" algn="l"/>
                          <a:tab pos="685800" algn="l"/>
                          <a:tab pos="914400" algn="l"/>
                        </a:tabLst>
                      </a:pPr>
                      <a:r>
                        <a:rPr lang="en-US" sz="1800" dirty="0">
                          <a:effectLst/>
                        </a:rPr>
                        <a:t>Test</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800" dirty="0" smtClean="0">
                          <a:effectLst/>
                        </a:rPr>
                        <a:t>Chroma</a:t>
                      </a:r>
                      <a:r>
                        <a:rPr lang="en-US" sz="1800" baseline="0" dirty="0" smtClean="0">
                          <a:effectLst/>
                        </a:rPr>
                        <a:t> Format</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800" dirty="0" smtClean="0">
                          <a:effectLst/>
                        </a:rPr>
                        <a:t>RA HE Main</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800" dirty="0" smtClean="0">
                          <a:effectLst/>
                        </a:rPr>
                        <a:t>RA HE High</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800" dirty="0" smtClean="0">
                          <a:effectLst/>
                        </a:rPr>
                        <a:t>LB HE Main</a:t>
                      </a:r>
                      <a:endParaRPr lang="en-US" sz="18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800" dirty="0" smtClean="0">
                          <a:effectLst/>
                        </a:rPr>
                        <a:t>LB HE High</a:t>
                      </a:r>
                      <a:endParaRPr lang="en-US" sz="1800" dirty="0">
                        <a:effectLst/>
                        <a:latin typeface="Times New Roman"/>
                        <a:ea typeface="Times New Roman"/>
                      </a:endParaRPr>
                    </a:p>
                  </a:txBody>
                  <a:tcPr marL="68580" marR="68580" marT="0" marB="0" anchor="ctr"/>
                </a:tc>
              </a:tr>
              <a:tr h="560676">
                <a:tc rowSpan="3">
                  <a:txBody>
                    <a:bodyPr/>
                    <a:lstStyle/>
                    <a:p>
                      <a:pPr marL="0" marR="0" algn="ctr" hangingPunct="0">
                        <a:spcBef>
                          <a:spcPts val="680"/>
                        </a:spcBef>
                        <a:spcAft>
                          <a:spcPts val="0"/>
                        </a:spcAft>
                        <a:tabLst>
                          <a:tab pos="228600" algn="l"/>
                          <a:tab pos="457200" algn="l"/>
                          <a:tab pos="685800" algn="l"/>
                          <a:tab pos="914400" algn="l"/>
                        </a:tabLst>
                      </a:pPr>
                      <a:r>
                        <a:rPr lang="en-US" sz="2000" dirty="0" smtClean="0">
                          <a:effectLst/>
                        </a:rPr>
                        <a:t>Method1</a:t>
                      </a:r>
                      <a:endParaRPr lang="en-US" sz="2000" dirty="0">
                        <a:effectLst/>
                        <a:latin typeface="Times New Roman"/>
                        <a:ea typeface="Times New Roman"/>
                      </a:endParaRPr>
                    </a:p>
                  </a:txBody>
                  <a:tcPr marL="68580" marR="68580" marT="0" marB="0" anchor="ctr">
                    <a:lnB w="28575" cap="flat" cmpd="sng" algn="ctr">
                      <a:solidFill>
                        <a:schemeClr val="bg1"/>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RGB 4:4:4</a:t>
                      </a:r>
                      <a:endParaRPr lang="en-US" sz="2000" kern="1200" dirty="0">
                        <a:solidFill>
                          <a:schemeClr val="dk1"/>
                        </a:solidFill>
                        <a:effectLst/>
                        <a:latin typeface="+mn-lt"/>
                        <a:ea typeface="+mn-ea"/>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1.4</a:t>
                      </a:r>
                      <a:endParaRPr lang="en-US" sz="2000" kern="1200" dirty="0">
                        <a:solidFill>
                          <a:schemeClr val="dk1"/>
                        </a:solidFill>
                        <a:effectLst/>
                        <a:latin typeface="+mn-lt"/>
                        <a:ea typeface="+mn-ea"/>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1.6</a:t>
                      </a:r>
                      <a:endParaRPr lang="en-US" sz="2000" kern="1200" dirty="0">
                        <a:solidFill>
                          <a:schemeClr val="dk1"/>
                        </a:solidFill>
                        <a:effectLst/>
                        <a:latin typeface="+mn-lt"/>
                        <a:ea typeface="+mn-ea"/>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1.4</a:t>
                      </a:r>
                      <a:endParaRPr lang="en-US" sz="2000" kern="1200" dirty="0">
                        <a:solidFill>
                          <a:schemeClr val="dk1"/>
                        </a:solidFill>
                        <a:effectLst/>
                        <a:latin typeface="+mn-lt"/>
                        <a:ea typeface="+mn-ea"/>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2000" kern="1200" smtClean="0">
                          <a:solidFill>
                            <a:schemeClr val="dk1"/>
                          </a:solidFill>
                          <a:effectLst/>
                          <a:latin typeface="+mn-lt"/>
                          <a:ea typeface="+mn-ea"/>
                          <a:cs typeface="+mn-cs"/>
                        </a:rPr>
                        <a:t>1.4</a:t>
                      </a:r>
                      <a:endParaRPr lang="en-US" sz="2000" kern="1200" dirty="0">
                        <a:solidFill>
                          <a:schemeClr val="dk1"/>
                        </a:solidFill>
                        <a:effectLst/>
                        <a:latin typeface="+mn-lt"/>
                        <a:ea typeface="+mn-ea"/>
                        <a:cs typeface="+mn-cs"/>
                      </a:endParaRPr>
                    </a:p>
                  </a:txBody>
                  <a:tcPr marL="68580" marR="68580" marT="0" marB="0" anchor="ctr"/>
                </a:tc>
              </a:tr>
              <a:tr h="560676">
                <a:tc vMerge="1">
                  <a:txBody>
                    <a:bodyPr/>
                    <a:lstStyle/>
                    <a:p>
                      <a:pPr marL="0" marR="0" algn="ctr" hangingPunct="0">
                        <a:spcBef>
                          <a:spcPts val="680"/>
                        </a:spcBef>
                        <a:spcAft>
                          <a:spcPts val="0"/>
                        </a:spcAft>
                        <a:tabLst>
                          <a:tab pos="228600" algn="l"/>
                          <a:tab pos="457200" algn="l"/>
                          <a:tab pos="685800" algn="l"/>
                          <a:tab pos="914400" algn="l"/>
                        </a:tabLst>
                      </a:pPr>
                      <a:endParaRPr lang="en-US" sz="2000" dirty="0">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YUV 4:2:2</a:t>
                      </a:r>
                      <a:endParaRPr lang="en-US" sz="2000" kern="1200" dirty="0">
                        <a:solidFill>
                          <a:schemeClr val="dk1"/>
                        </a:solidFill>
                        <a:effectLst/>
                        <a:latin typeface="+mn-lt"/>
                        <a:ea typeface="+mn-ea"/>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0.6</a:t>
                      </a:r>
                      <a:endParaRPr lang="en-US" sz="2000" kern="1200" dirty="0">
                        <a:solidFill>
                          <a:schemeClr val="dk1"/>
                        </a:solidFill>
                        <a:effectLst/>
                        <a:latin typeface="+mn-lt"/>
                        <a:ea typeface="+mn-ea"/>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0.8</a:t>
                      </a:r>
                      <a:endParaRPr lang="en-US" sz="2000" kern="1200" dirty="0">
                        <a:solidFill>
                          <a:schemeClr val="dk1"/>
                        </a:solidFill>
                        <a:effectLst/>
                        <a:latin typeface="+mn-lt"/>
                        <a:ea typeface="+mn-ea"/>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0.7</a:t>
                      </a:r>
                      <a:endParaRPr lang="en-US" sz="2000" kern="1200" dirty="0">
                        <a:solidFill>
                          <a:schemeClr val="dk1"/>
                        </a:solidFill>
                        <a:effectLst/>
                        <a:latin typeface="+mn-lt"/>
                        <a:ea typeface="+mn-ea"/>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0.9</a:t>
                      </a:r>
                      <a:endParaRPr lang="en-US" sz="2000" kern="1200" dirty="0">
                        <a:solidFill>
                          <a:schemeClr val="dk1"/>
                        </a:solidFill>
                        <a:effectLst/>
                        <a:latin typeface="+mn-lt"/>
                        <a:ea typeface="+mn-ea"/>
                        <a:cs typeface="+mn-cs"/>
                      </a:endParaRPr>
                    </a:p>
                  </a:txBody>
                  <a:tcPr marL="68580" marR="68580" marT="0" marB="0" anchor="ctr"/>
                </a:tc>
              </a:tr>
              <a:tr h="560676">
                <a:tc vMerge="1">
                  <a:txBody>
                    <a:bodyPr/>
                    <a:lstStyle/>
                    <a:p>
                      <a:pPr marL="0" marR="0" algn="ctr" hangingPunct="0">
                        <a:spcBef>
                          <a:spcPts val="680"/>
                        </a:spcBef>
                        <a:spcAft>
                          <a:spcPts val="0"/>
                        </a:spcAft>
                        <a:tabLst>
                          <a:tab pos="228600" algn="l"/>
                          <a:tab pos="457200" algn="l"/>
                          <a:tab pos="685800" algn="l"/>
                          <a:tab pos="914400" algn="l"/>
                        </a:tabLst>
                      </a:pPr>
                      <a:endParaRPr lang="en-US" sz="2000" dirty="0">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YUV 4:4:4</a:t>
                      </a:r>
                      <a:endParaRPr lang="en-US" sz="2000" kern="1200" dirty="0">
                        <a:solidFill>
                          <a:schemeClr val="dk1"/>
                        </a:solidFill>
                        <a:effectLst/>
                        <a:latin typeface="+mn-lt"/>
                        <a:ea typeface="+mn-ea"/>
                        <a:cs typeface="+mn-cs"/>
                      </a:endParaRPr>
                    </a:p>
                  </a:txBody>
                  <a:tcPr marL="68580" marR="68580" marT="0" marB="0" anchor="ctr">
                    <a:lnB w="28575" cap="flat" cmpd="sng" algn="ctr">
                      <a:solidFill>
                        <a:schemeClr val="bg1"/>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0.8</a:t>
                      </a:r>
                      <a:endParaRPr lang="en-US" sz="2000" kern="1200" dirty="0">
                        <a:solidFill>
                          <a:schemeClr val="dk1"/>
                        </a:solidFill>
                        <a:effectLst/>
                        <a:latin typeface="+mn-lt"/>
                        <a:ea typeface="+mn-ea"/>
                        <a:cs typeface="+mn-cs"/>
                      </a:endParaRPr>
                    </a:p>
                  </a:txBody>
                  <a:tcPr marL="68580" marR="68580" marT="0" marB="0" anchor="ctr">
                    <a:lnB w="28575" cap="flat" cmpd="sng" algn="ctr">
                      <a:solidFill>
                        <a:schemeClr val="bg1"/>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1.1</a:t>
                      </a:r>
                      <a:endParaRPr lang="en-US" sz="2000" kern="1200" dirty="0">
                        <a:solidFill>
                          <a:schemeClr val="dk1"/>
                        </a:solidFill>
                        <a:effectLst/>
                        <a:latin typeface="+mn-lt"/>
                        <a:ea typeface="+mn-ea"/>
                        <a:cs typeface="+mn-cs"/>
                      </a:endParaRPr>
                    </a:p>
                  </a:txBody>
                  <a:tcPr marL="68580" marR="68580" marT="0" marB="0" anchor="ctr">
                    <a:lnB w="28575" cap="flat" cmpd="sng" algn="ctr">
                      <a:solidFill>
                        <a:schemeClr val="bg1"/>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0.6</a:t>
                      </a:r>
                      <a:endParaRPr lang="en-US" sz="2000" kern="1200" dirty="0">
                        <a:solidFill>
                          <a:schemeClr val="dk1"/>
                        </a:solidFill>
                        <a:effectLst/>
                        <a:latin typeface="+mn-lt"/>
                        <a:ea typeface="+mn-ea"/>
                        <a:cs typeface="+mn-cs"/>
                      </a:endParaRPr>
                    </a:p>
                  </a:txBody>
                  <a:tcPr marL="68580" marR="68580" marT="0" marB="0" anchor="ctr">
                    <a:lnB w="28575" cap="flat" cmpd="sng" algn="ctr">
                      <a:solidFill>
                        <a:schemeClr val="bg1"/>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0.9</a:t>
                      </a:r>
                      <a:endParaRPr lang="en-US" sz="2000" kern="1200" dirty="0">
                        <a:solidFill>
                          <a:schemeClr val="dk1"/>
                        </a:solidFill>
                        <a:effectLst/>
                        <a:latin typeface="+mn-lt"/>
                        <a:ea typeface="+mn-ea"/>
                        <a:cs typeface="+mn-cs"/>
                      </a:endParaRPr>
                    </a:p>
                  </a:txBody>
                  <a:tcPr marL="68580" marR="68580" marT="0" marB="0" anchor="ctr">
                    <a:lnB w="28575" cap="flat" cmpd="sng" algn="ctr">
                      <a:solidFill>
                        <a:schemeClr val="bg1"/>
                      </a:solidFill>
                      <a:prstDash val="solid"/>
                      <a:round/>
                      <a:headEnd type="none" w="med" len="med"/>
                      <a:tailEnd type="none" w="med" len="med"/>
                    </a:lnB>
                  </a:tcPr>
                </a:tc>
              </a:tr>
              <a:tr h="560676">
                <a:tc rowSpan="3">
                  <a:txBody>
                    <a:bodyPr/>
                    <a:lstStyle/>
                    <a:p>
                      <a:pPr marL="0" marR="0" algn="ctr" hangingPunct="0">
                        <a:spcBef>
                          <a:spcPts val="680"/>
                        </a:spcBef>
                        <a:spcAft>
                          <a:spcPts val="0"/>
                        </a:spcAft>
                        <a:tabLst>
                          <a:tab pos="228600" algn="l"/>
                          <a:tab pos="457200" algn="l"/>
                          <a:tab pos="685800" algn="l"/>
                          <a:tab pos="914400" algn="l"/>
                        </a:tabLst>
                      </a:pPr>
                      <a:r>
                        <a:rPr lang="en-US" sz="2000" dirty="0" smtClean="0">
                          <a:effectLst/>
                        </a:rPr>
                        <a:t>Method2</a:t>
                      </a:r>
                      <a:endParaRPr lang="en-US" sz="2000" dirty="0">
                        <a:effectLst/>
                        <a:latin typeface="Times New Roman"/>
                        <a:ea typeface="Times New Roman"/>
                      </a:endParaRPr>
                    </a:p>
                  </a:txBody>
                  <a:tcPr marL="68580" marR="68580" marT="0" marB="0" anchor="ctr">
                    <a:lnT w="28575" cap="flat" cmpd="sng" algn="ctr">
                      <a:solidFill>
                        <a:schemeClr val="bg1"/>
                      </a:solidFill>
                      <a:prstDash val="solid"/>
                      <a:round/>
                      <a:headEnd type="none" w="med" len="med"/>
                      <a:tailEnd type="none" w="med" len="med"/>
                    </a:lnT>
                  </a:tcP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RGB 4:4:4</a:t>
                      </a:r>
                      <a:endParaRPr lang="en-US" sz="2000" kern="1200" dirty="0">
                        <a:solidFill>
                          <a:schemeClr val="dk1"/>
                        </a:solidFill>
                        <a:effectLst/>
                        <a:latin typeface="+mn-lt"/>
                        <a:ea typeface="+mn-ea"/>
                        <a:cs typeface="+mn-cs"/>
                      </a:endParaRPr>
                    </a:p>
                  </a:txBody>
                  <a:tcPr marL="68580" marR="68580" marT="0" marB="0" anchor="ctr">
                    <a:lnT w="28575" cap="flat" cmpd="sng" algn="ctr">
                      <a:solidFill>
                        <a:schemeClr val="bg1"/>
                      </a:solidFill>
                      <a:prstDash val="solid"/>
                      <a:round/>
                      <a:headEnd type="none" w="med" len="med"/>
                      <a:tailEnd type="none" w="med" len="med"/>
                    </a:lnT>
                  </a:tcP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1.2</a:t>
                      </a:r>
                      <a:endParaRPr lang="en-US" sz="2000" kern="1200" dirty="0">
                        <a:solidFill>
                          <a:schemeClr val="dk1"/>
                        </a:solidFill>
                        <a:effectLst/>
                        <a:latin typeface="+mn-lt"/>
                        <a:ea typeface="+mn-ea"/>
                        <a:cs typeface="+mn-cs"/>
                      </a:endParaRPr>
                    </a:p>
                  </a:txBody>
                  <a:tcPr marL="68580" marR="68580" marT="0" marB="0" anchor="ctr">
                    <a:lnT w="28575" cap="flat" cmpd="sng" algn="ctr">
                      <a:solidFill>
                        <a:schemeClr val="bg1"/>
                      </a:solidFill>
                      <a:prstDash val="solid"/>
                      <a:round/>
                      <a:headEnd type="none" w="med" len="med"/>
                      <a:tailEnd type="none" w="med" len="med"/>
                    </a:lnT>
                  </a:tcP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1.3</a:t>
                      </a:r>
                      <a:endParaRPr lang="en-US" sz="2000" kern="1200" dirty="0">
                        <a:solidFill>
                          <a:schemeClr val="dk1"/>
                        </a:solidFill>
                        <a:effectLst/>
                        <a:latin typeface="+mn-lt"/>
                        <a:ea typeface="+mn-ea"/>
                        <a:cs typeface="+mn-cs"/>
                      </a:endParaRPr>
                    </a:p>
                  </a:txBody>
                  <a:tcPr marL="68580" marR="68580" marT="0" marB="0" anchor="ctr">
                    <a:lnT w="28575" cap="flat" cmpd="sng" algn="ctr">
                      <a:solidFill>
                        <a:schemeClr val="bg1"/>
                      </a:solidFill>
                      <a:prstDash val="solid"/>
                      <a:round/>
                      <a:headEnd type="none" w="med" len="med"/>
                      <a:tailEnd type="none" w="med" len="med"/>
                    </a:lnT>
                  </a:tcP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1.3</a:t>
                      </a:r>
                      <a:endParaRPr lang="en-US" sz="2000" kern="1200" dirty="0">
                        <a:solidFill>
                          <a:schemeClr val="dk1"/>
                        </a:solidFill>
                        <a:effectLst/>
                        <a:latin typeface="+mn-lt"/>
                        <a:ea typeface="+mn-ea"/>
                        <a:cs typeface="+mn-cs"/>
                      </a:endParaRPr>
                    </a:p>
                  </a:txBody>
                  <a:tcPr marL="68580" marR="68580" marT="0" marB="0" anchor="ctr">
                    <a:lnT w="28575" cap="flat" cmpd="sng" algn="ctr">
                      <a:solidFill>
                        <a:schemeClr val="bg1"/>
                      </a:solidFill>
                      <a:prstDash val="solid"/>
                      <a:round/>
                      <a:headEnd type="none" w="med" len="med"/>
                      <a:tailEnd type="none" w="med" len="med"/>
                    </a:lnT>
                  </a:tcP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1.3</a:t>
                      </a:r>
                      <a:endParaRPr lang="en-US" sz="2000" kern="1200" dirty="0">
                        <a:solidFill>
                          <a:schemeClr val="dk1"/>
                        </a:solidFill>
                        <a:effectLst/>
                        <a:latin typeface="+mn-lt"/>
                        <a:ea typeface="+mn-ea"/>
                        <a:cs typeface="+mn-cs"/>
                      </a:endParaRPr>
                    </a:p>
                  </a:txBody>
                  <a:tcPr marL="68580" marR="68580" marT="0" marB="0" anchor="ctr">
                    <a:lnT w="28575" cap="flat" cmpd="sng" algn="ctr">
                      <a:solidFill>
                        <a:schemeClr val="bg1"/>
                      </a:solidFill>
                      <a:prstDash val="solid"/>
                      <a:round/>
                      <a:headEnd type="none" w="med" len="med"/>
                      <a:tailEnd type="none" w="med" len="med"/>
                    </a:lnT>
                  </a:tcPr>
                </a:tc>
              </a:tr>
              <a:tr h="560676">
                <a:tc vMerge="1">
                  <a:txBody>
                    <a:bodyPr/>
                    <a:lstStyle/>
                    <a:p>
                      <a:pPr marL="0" marR="0" algn="ctr" hangingPunct="0">
                        <a:spcBef>
                          <a:spcPts val="680"/>
                        </a:spcBef>
                        <a:spcAft>
                          <a:spcPts val="0"/>
                        </a:spcAft>
                        <a:tabLst>
                          <a:tab pos="228600" algn="l"/>
                          <a:tab pos="457200" algn="l"/>
                          <a:tab pos="685800" algn="l"/>
                          <a:tab pos="914400" algn="l"/>
                        </a:tabLst>
                      </a:pPr>
                      <a:endParaRPr lang="en-US" sz="2000" dirty="0">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YUV 4:2:2</a:t>
                      </a:r>
                      <a:endParaRPr lang="en-US" sz="2000" kern="1200" dirty="0">
                        <a:solidFill>
                          <a:schemeClr val="dk1"/>
                        </a:solidFill>
                        <a:effectLst/>
                        <a:latin typeface="+mn-lt"/>
                        <a:ea typeface="+mn-ea"/>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0.2</a:t>
                      </a:r>
                      <a:endParaRPr lang="en-US" sz="2000" kern="1200" dirty="0">
                        <a:solidFill>
                          <a:schemeClr val="dk1"/>
                        </a:solidFill>
                        <a:effectLst/>
                        <a:latin typeface="+mn-lt"/>
                        <a:ea typeface="+mn-ea"/>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0.4</a:t>
                      </a:r>
                      <a:endParaRPr lang="en-US" sz="2000" kern="1200" dirty="0">
                        <a:solidFill>
                          <a:schemeClr val="dk1"/>
                        </a:solidFill>
                        <a:effectLst/>
                        <a:latin typeface="+mn-lt"/>
                        <a:ea typeface="+mn-ea"/>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0.2</a:t>
                      </a:r>
                      <a:endParaRPr lang="en-US" sz="2000" kern="1200" dirty="0">
                        <a:solidFill>
                          <a:schemeClr val="dk1"/>
                        </a:solidFill>
                        <a:effectLst/>
                        <a:latin typeface="+mn-lt"/>
                        <a:ea typeface="+mn-ea"/>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0.4</a:t>
                      </a:r>
                      <a:endParaRPr lang="en-US" sz="2000" kern="1200" dirty="0">
                        <a:solidFill>
                          <a:schemeClr val="dk1"/>
                        </a:solidFill>
                        <a:effectLst/>
                        <a:latin typeface="+mn-lt"/>
                        <a:ea typeface="+mn-ea"/>
                        <a:cs typeface="+mn-cs"/>
                      </a:endParaRPr>
                    </a:p>
                  </a:txBody>
                  <a:tcPr marL="68580" marR="68580" marT="0" marB="0" anchor="ctr"/>
                </a:tc>
              </a:tr>
              <a:tr h="560676">
                <a:tc vMerge="1">
                  <a:txBody>
                    <a:bodyPr/>
                    <a:lstStyle/>
                    <a:p>
                      <a:pPr marL="0" marR="0" algn="ctr" hangingPunct="0">
                        <a:spcBef>
                          <a:spcPts val="680"/>
                        </a:spcBef>
                        <a:spcAft>
                          <a:spcPts val="0"/>
                        </a:spcAft>
                        <a:tabLst>
                          <a:tab pos="228600" algn="l"/>
                          <a:tab pos="457200" algn="l"/>
                          <a:tab pos="685800" algn="l"/>
                          <a:tab pos="914400" algn="l"/>
                        </a:tabLst>
                      </a:pPr>
                      <a:endParaRPr lang="en-US" sz="2000" dirty="0">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YUV 4:4:4</a:t>
                      </a:r>
                      <a:endParaRPr lang="en-US" sz="2000" kern="1200" dirty="0">
                        <a:solidFill>
                          <a:schemeClr val="dk1"/>
                        </a:solidFill>
                        <a:effectLst/>
                        <a:latin typeface="+mn-lt"/>
                        <a:ea typeface="+mn-ea"/>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0.2</a:t>
                      </a:r>
                      <a:endParaRPr lang="en-US" sz="2000" kern="1200" dirty="0">
                        <a:solidFill>
                          <a:schemeClr val="dk1"/>
                        </a:solidFill>
                        <a:effectLst/>
                        <a:latin typeface="+mn-lt"/>
                        <a:ea typeface="+mn-ea"/>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0.4</a:t>
                      </a:r>
                      <a:endParaRPr lang="en-US" sz="2000" kern="1200" dirty="0">
                        <a:solidFill>
                          <a:schemeClr val="dk1"/>
                        </a:solidFill>
                        <a:effectLst/>
                        <a:latin typeface="+mn-lt"/>
                        <a:ea typeface="+mn-ea"/>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0.2</a:t>
                      </a:r>
                      <a:endParaRPr lang="en-US" sz="2000" kern="1200" dirty="0">
                        <a:solidFill>
                          <a:schemeClr val="dk1"/>
                        </a:solidFill>
                        <a:effectLst/>
                        <a:latin typeface="+mn-lt"/>
                        <a:ea typeface="+mn-ea"/>
                        <a:cs typeface="+mn-cs"/>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2000" kern="1200" dirty="0" smtClean="0">
                          <a:solidFill>
                            <a:schemeClr val="dk1"/>
                          </a:solidFill>
                          <a:effectLst/>
                          <a:latin typeface="+mn-lt"/>
                          <a:ea typeface="+mn-ea"/>
                          <a:cs typeface="+mn-cs"/>
                        </a:rPr>
                        <a:t>0.3</a:t>
                      </a:r>
                      <a:endParaRPr lang="en-US" sz="2000" kern="1200" dirty="0">
                        <a:solidFill>
                          <a:schemeClr val="dk1"/>
                        </a:solidFill>
                        <a:effectLst/>
                        <a:latin typeface="+mn-lt"/>
                        <a:ea typeface="+mn-ea"/>
                        <a:cs typeface="+mn-cs"/>
                      </a:endParaRPr>
                    </a:p>
                  </a:txBody>
                  <a:tcPr marL="68580" marR="68580" marT="0" marB="0" anchor="ctr"/>
                </a:tc>
              </a:tr>
            </a:tbl>
          </a:graphicData>
        </a:graphic>
      </p:graphicFrame>
    </p:spTree>
    <p:extLst>
      <p:ext uri="{BB962C8B-B14F-4D97-AF65-F5344CB8AC3E}">
        <p14:creationId xmlns:p14="http://schemas.microsoft.com/office/powerpoint/2010/main" val="2242613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Two methods are suggested to reduce bandwidth for YUV 4:4:4</a:t>
            </a:r>
          </a:p>
          <a:p>
            <a:r>
              <a:rPr lang="en-US" dirty="0" smtClean="0"/>
              <a:t>Second method provides smaller </a:t>
            </a:r>
            <a:r>
              <a:rPr lang="en-US" smtClean="0"/>
              <a:t>performance penalty</a:t>
            </a:r>
            <a:endParaRPr lang="en-US" dirty="0"/>
          </a:p>
        </p:txBody>
      </p:sp>
    </p:spTree>
    <p:extLst>
      <p:ext uri="{BB962C8B-B14F-4D97-AF65-F5344CB8AC3E}">
        <p14:creationId xmlns:p14="http://schemas.microsoft.com/office/powerpoint/2010/main" val="2400041559"/>
      </p:ext>
    </p:extLst>
  </p:cSld>
  <p:clrMapOvr>
    <a:masterClrMapping/>
  </p:clrMapOvr>
</p:sld>
</file>

<file path=ppt/theme/theme1.xml><?xml version="1.0" encoding="utf-8"?>
<a:theme xmlns:a="http://schemas.openxmlformats.org/drawingml/2006/main" name="Theme1">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Theme1</Template>
  <TotalTime>168</TotalTime>
  <Words>259</Words>
  <Application>Microsoft Office PowerPoint</Application>
  <PresentationFormat>On-screen Show (4:3)</PresentationFormat>
  <Paragraphs>89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Theme1</vt:lpstr>
      <vt:lpstr>JCTVC-M0298   Bandwidth reduction for range extension</vt:lpstr>
      <vt:lpstr>Problem statement</vt:lpstr>
      <vt:lpstr>Solutions</vt:lpstr>
      <vt:lpstr>Experimental results</vt:lpstr>
      <vt:lpstr>Conclusion</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JCTVC-M0297 “Non-SCE3: Bandwidth reduction for combined inter mode”</dc:title>
  <dc:creator>Vadim Seregin</dc:creator>
  <cp:lastModifiedBy>Vadim Seregin</cp:lastModifiedBy>
  <cp:revision>38</cp:revision>
  <dcterms:created xsi:type="dcterms:W3CDTF">2013-04-16T20:58:21Z</dcterms:created>
  <dcterms:modified xsi:type="dcterms:W3CDTF">2013-04-20T22:54:25Z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-1362048592</vt:i4>
  </property>
  <property fmtid="{D5CDD505-2E9C-101B-9397-08002B2CF9AE}" pid="3" name="_NewReviewCycle">
    <vt:lpwstr/>
  </property>
  <property fmtid="{D5CDD505-2E9C-101B-9397-08002B2CF9AE}" pid="4" name="_EmailSubject">
    <vt:lpwstr>crosscheck of M298</vt:lpwstr>
  </property>
  <property fmtid="{D5CDD505-2E9C-101B-9397-08002B2CF9AE}" pid="5" name="_AuthorEmail">
    <vt:lpwstr>joels@qti.qualcomm.com</vt:lpwstr>
  </property>
  <property fmtid="{D5CDD505-2E9C-101B-9397-08002B2CF9AE}" pid="6" name="_AuthorEmailDisplayName">
    <vt:lpwstr>Sole Rojals, Joel</vt:lpwstr>
  </property>
  <property fmtid="{D5CDD505-2E9C-101B-9397-08002B2CF9AE}" pid="7" name="_PreviousAdHocReviewCycleID">
    <vt:i4>-457681288</vt:i4>
  </property>
</Properties>
</file>