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2" r:id="rId4"/>
    <p:sldId id="261" r:id="rId5"/>
    <p:sldId id="264"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962400"/>
            <a:ext cx="8715755" cy="1295400"/>
          </a:xfrm>
        </p:spPr>
        <p:txBody>
          <a:bodyPr/>
          <a:lstStyle/>
          <a:p>
            <a:r>
              <a:rPr lang="en-US" dirty="0"/>
              <a:t>JCTVC-M0297 </a:t>
            </a:r>
            <a:r>
              <a:rPr lang="en-US" dirty="0" smtClean="0"/>
              <a:t/>
            </a:r>
            <a:br>
              <a:rPr lang="en-US" dirty="0" smtClean="0"/>
            </a:br>
            <a:r>
              <a:rPr lang="en-US" dirty="0"/>
              <a:t/>
            </a:r>
            <a:br>
              <a:rPr lang="en-US" dirty="0"/>
            </a:br>
            <a:r>
              <a:rPr lang="en-US" sz="2400" dirty="0" smtClean="0"/>
              <a:t>Non-SCE3</a:t>
            </a:r>
            <a:r>
              <a:rPr lang="en-US" sz="2400" dirty="0"/>
              <a:t>: Bandwidth reduction for combined inter </a:t>
            </a:r>
            <a:r>
              <a:rPr lang="en-US" sz="2400" dirty="0" smtClean="0"/>
              <a:t>mode</a:t>
            </a:r>
            <a:endParaRPr lang="en-US" dirty="0"/>
          </a:p>
        </p:txBody>
      </p:sp>
      <p:sp>
        <p:nvSpPr>
          <p:cNvPr id="3" name="Subtitle 2"/>
          <p:cNvSpPr>
            <a:spLocks noGrp="1"/>
          </p:cNvSpPr>
          <p:nvPr>
            <p:ph type="subTitle" idx="1"/>
          </p:nvPr>
        </p:nvSpPr>
        <p:spPr>
          <a:xfrm>
            <a:off x="2209800" y="5715000"/>
            <a:ext cx="5704646" cy="364390"/>
          </a:xfrm>
        </p:spPr>
        <p:txBody>
          <a:bodyPr/>
          <a:lstStyle/>
          <a:p>
            <a:r>
              <a:rPr lang="en-US" sz="1800" u="sng" dirty="0" smtClean="0"/>
              <a:t>Vadim Seregin </a:t>
            </a:r>
            <a:r>
              <a:rPr lang="en-US" sz="1800" dirty="0" smtClean="0"/>
              <a:t>and Marta Karczewicz</a:t>
            </a:r>
            <a:endParaRPr lang="en-US" sz="1800" dirty="0"/>
          </a:p>
        </p:txBody>
      </p:sp>
    </p:spTree>
    <p:extLst>
      <p:ext uri="{BB962C8B-B14F-4D97-AF65-F5344CB8AC3E}">
        <p14:creationId xmlns:p14="http://schemas.microsoft.com/office/powerpoint/2010/main" val="2575322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inter prediction tested in SCE3.2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CU based inter mode</a:t>
                </a:r>
              </a:p>
              <a:p>
                <a:r>
                  <a:rPr lang="en-US" dirty="0" smtClean="0"/>
                  <a:t>One context is added for combined inter mode flag </a:t>
                </a:r>
              </a:p>
              <a:p>
                <a:r>
                  <a:rPr lang="en-US" dirty="0" smtClean="0"/>
                  <a:t>Applied only to </a:t>
                </a:r>
                <a:r>
                  <a:rPr lang="en-US" dirty="0" err="1" smtClean="0"/>
                  <a:t>luma</a:t>
                </a:r>
                <a:r>
                  <a:rPr lang="en-US" dirty="0" smtClean="0"/>
                  <a:t> component</a:t>
                </a:r>
              </a:p>
              <a:p>
                <a:endParaRPr lang="en-US" dirty="0"/>
              </a:p>
              <a:p>
                <a:endParaRPr lang="en-US" dirty="0" smtClean="0"/>
              </a:p>
              <a:p>
                <a:pPr lvl="1"/>
                <a14:m>
                  <m:oMath xmlns:m="http://schemas.openxmlformats.org/officeDocument/2006/math">
                    <m:sSub>
                      <m:sSubPr>
                        <m:ctrlPr>
                          <a:rPr lang="en-US" i="1">
                            <a:latin typeface="Cambria Math"/>
                          </a:rPr>
                        </m:ctrlPr>
                      </m:sSubPr>
                      <m:e>
                        <m:r>
                          <m:rPr>
                            <m:sty m:val="p"/>
                          </m:rPr>
                          <a:rPr lang="en-US">
                            <a:latin typeface="Cambria Math"/>
                          </a:rPr>
                          <m:t>P</m:t>
                        </m:r>
                      </m:e>
                      <m:sub>
                        <m:r>
                          <a:rPr lang="en-US" i="1">
                            <a:latin typeface="Cambria Math"/>
                          </a:rPr>
                          <m:t>𝑒𝑙</m:t>
                        </m:r>
                      </m:sub>
                    </m:sSub>
                  </m:oMath>
                </a14:m>
                <a:r>
                  <a:rPr lang="en-US" dirty="0" smtClean="0"/>
                  <a:t>– inter prediction</a:t>
                </a:r>
              </a:p>
              <a:p>
                <a:pPr lvl="1"/>
                <a14:m>
                  <m:oMath xmlns:m="http://schemas.openxmlformats.org/officeDocument/2006/math">
                    <m:sSub>
                      <m:sSubPr>
                        <m:ctrlPr>
                          <a:rPr lang="en-US" i="1">
                            <a:latin typeface="Cambria Math"/>
                          </a:rPr>
                        </m:ctrlPr>
                      </m:sSubPr>
                      <m:e>
                        <m:r>
                          <m:rPr>
                            <m:sty m:val="p"/>
                          </m:rPr>
                          <a:rPr lang="en-US">
                            <a:latin typeface="Cambria Math"/>
                          </a:rPr>
                          <m:t>P</m:t>
                        </m:r>
                      </m:e>
                      <m:sub>
                        <m:r>
                          <a:rPr lang="en-US" b="0" i="1" smtClean="0">
                            <a:latin typeface="Cambria Math"/>
                          </a:rPr>
                          <m:t>𝑏</m:t>
                        </m:r>
                        <m:r>
                          <a:rPr lang="en-US" i="1">
                            <a:latin typeface="Cambria Math"/>
                          </a:rPr>
                          <m:t>𝑙</m:t>
                        </m:r>
                      </m:sub>
                    </m:sSub>
                  </m:oMath>
                </a14:m>
                <a:r>
                  <a:rPr lang="en-US" dirty="0" smtClean="0"/>
                  <a:t> – Intra-BL prediction</a:t>
                </a:r>
              </a:p>
              <a:p>
                <a:r>
                  <a:rPr lang="en-US" dirty="0" smtClean="0"/>
                  <a:t>Chroma is predicted with normal inter prediction</a:t>
                </a:r>
              </a:p>
              <a:p>
                <a:endParaRPr lang="en-US" dirty="0" smtClean="0"/>
              </a:p>
              <a:p>
                <a:r>
                  <a:rPr lang="en-US" dirty="0" smtClean="0"/>
                  <a:t>33% bandwidth increase in the worst case comparing with HEVC</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630" t="-8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981325" y="2274332"/>
                <a:ext cx="2235419" cy="369332"/>
              </a:xfrm>
              <a:prstGeom prst="rect">
                <a:avLst/>
              </a:prstGeom>
            </p:spPr>
            <p:txBody>
              <a:bodyPr wrap="none">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a:rPr>
                        <m:t>P</m:t>
                      </m:r>
                      <m:r>
                        <a:rPr lang="en-US" b="0" i="1">
                          <a:latin typeface="Cambria Math"/>
                        </a:rPr>
                        <m:t>=</m:t>
                      </m:r>
                      <m:sSub>
                        <m:sSubPr>
                          <m:ctrlPr>
                            <a:rPr lang="en-US" i="1">
                              <a:latin typeface="Cambria Math"/>
                            </a:rPr>
                          </m:ctrlPr>
                        </m:sSubPr>
                        <m:e>
                          <m:r>
                            <a:rPr lang="en-US" b="0" i="1">
                              <a:latin typeface="Cambria Math"/>
                            </a:rPr>
                            <m:t>(</m:t>
                          </m:r>
                          <m:r>
                            <m:rPr>
                              <m:sty m:val="p"/>
                            </m:rPr>
                            <a:rPr lang="en-US" b="0" i="0">
                              <a:latin typeface="Cambria Math"/>
                            </a:rPr>
                            <m:t>P</m:t>
                          </m:r>
                        </m:e>
                        <m:sub>
                          <m:r>
                            <a:rPr lang="en-US" b="0" i="1">
                              <a:latin typeface="Cambria Math"/>
                            </a:rPr>
                            <m:t>𝑒</m:t>
                          </m:r>
                          <m:r>
                            <a:rPr lang="en-US" b="0" i="1" smtClean="0">
                              <a:latin typeface="Cambria Math"/>
                            </a:rPr>
                            <m:t>𝑙</m:t>
                          </m:r>
                        </m:sub>
                      </m:sSub>
                      <m:r>
                        <a:rPr lang="en-US" b="0" i="1">
                          <a:latin typeface="Cambria Math"/>
                        </a:rPr>
                        <m:t>+</m:t>
                      </m:r>
                      <m:sSub>
                        <m:sSubPr>
                          <m:ctrlPr>
                            <a:rPr lang="en-US" i="1">
                              <a:latin typeface="Cambria Math"/>
                            </a:rPr>
                          </m:ctrlPr>
                        </m:sSubPr>
                        <m:e>
                          <m:r>
                            <m:rPr>
                              <m:sty m:val="p"/>
                            </m:rPr>
                            <a:rPr lang="en-US" b="0" i="0">
                              <a:latin typeface="Cambria Math"/>
                            </a:rPr>
                            <m:t>P</m:t>
                          </m:r>
                        </m:e>
                        <m:sub>
                          <m:r>
                            <a:rPr lang="en-US" b="0" i="1">
                              <a:latin typeface="Cambria Math"/>
                            </a:rPr>
                            <m:t>𝑏</m:t>
                          </m:r>
                          <m:r>
                            <a:rPr lang="en-US" b="0" i="1" smtClean="0">
                              <a:latin typeface="Cambria Math"/>
                            </a:rPr>
                            <m:t>𝑙</m:t>
                          </m:r>
                        </m:sub>
                      </m:sSub>
                      <m:r>
                        <a:rPr lang="en-US" b="0" i="1">
                          <a:latin typeface="Cambria Math"/>
                        </a:rPr>
                        <m:t>+1)/2</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2981325" y="2274332"/>
                <a:ext cx="2235419" cy="369332"/>
              </a:xfrm>
              <a:prstGeom prst="rect">
                <a:avLst/>
              </a:prstGeom>
              <a:blipFill rotWithShape="1">
                <a:blip r:embed="rId3"/>
                <a:stretch>
                  <a:fillRect b="-13115"/>
                </a:stretch>
              </a:blipFill>
            </p:spPr>
            <p:txBody>
              <a:bodyPr/>
              <a:lstStyle/>
              <a:p>
                <a:r>
                  <a:rPr lang="en-US">
                    <a:noFill/>
                  </a:rP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1670324405"/>
              </p:ext>
            </p:extLst>
          </p:nvPr>
        </p:nvGraphicFramePr>
        <p:xfrm>
          <a:off x="990600" y="4876800"/>
          <a:ext cx="7086600" cy="1295401"/>
        </p:xfrm>
        <a:graphic>
          <a:graphicData uri="http://schemas.openxmlformats.org/drawingml/2006/table">
            <a:tbl>
              <a:tblPr firstRow="1" firstCol="1" bandRow="1">
                <a:tableStyleId>{5C22544A-7EE6-4342-B048-85BDC9FD1C3A}</a:tableStyleId>
              </a:tblPr>
              <a:tblGrid>
                <a:gridCol w="2657484"/>
                <a:gridCol w="1419843"/>
                <a:gridCol w="2020104"/>
                <a:gridCol w="989169"/>
              </a:tblGrid>
              <a:tr h="425907">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Memory configuration</a:t>
                      </a:r>
                      <a:endParaRPr lang="en-US" sz="18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SHM1.0</a:t>
                      </a:r>
                      <a:endParaRPr lang="en-US" sz="18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Combined Mode</a:t>
                      </a:r>
                      <a:endParaRPr lang="en-US" sz="18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Ratio</a:t>
                      </a:r>
                      <a:endParaRPr lang="en-US" sz="1800" dirty="0">
                        <a:effectLst/>
                        <a:latin typeface="Times New Roman"/>
                        <a:ea typeface="Times New Roman"/>
                      </a:endParaRPr>
                    </a:p>
                  </a:txBody>
                  <a:tcPr marL="68580" marR="68580" marT="0" marB="0"/>
                </a:tc>
              </a:tr>
              <a:tr h="443587">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4x2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15.0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20.0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133%</a:t>
                      </a:r>
                      <a:endParaRPr lang="en-US" sz="1800" dirty="0">
                        <a:effectLst/>
                        <a:latin typeface="Times New Roman"/>
                        <a:ea typeface="Times New Roman"/>
                      </a:endParaRPr>
                    </a:p>
                  </a:txBody>
                  <a:tcPr marL="68580" marR="68580" marT="0" marB="0" anchor="ctr"/>
                </a:tc>
              </a:tr>
              <a:tr h="425907">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8x2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18.0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24.0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133%</a:t>
                      </a:r>
                      <a:endParaRPr lang="en-US" sz="1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855548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Bandwidth reduction</a:t>
            </a:r>
            <a:endParaRPr lang="en-US" dirty="0"/>
          </a:p>
        </p:txBody>
      </p:sp>
      <p:sp>
        <p:nvSpPr>
          <p:cNvPr id="3" name="Content Placeholder 2"/>
          <p:cNvSpPr>
            <a:spLocks noGrp="1"/>
          </p:cNvSpPr>
          <p:nvPr>
            <p:ph idx="1"/>
          </p:nvPr>
        </p:nvSpPr>
        <p:spPr/>
        <p:txBody>
          <a:bodyPr/>
          <a:lstStyle/>
          <a:p>
            <a:r>
              <a:rPr lang="en-US" dirty="0" smtClean="0"/>
              <a:t>No combined mode for non-2Nx2N 8x8 CU</a:t>
            </a:r>
          </a:p>
          <a:p>
            <a:r>
              <a:rPr lang="en-US" dirty="0" smtClean="0"/>
              <a:t>Restrict bi-prediction with combined mode similar to 8x4 and 4x8 PUs in HEVC:</a:t>
            </a:r>
          </a:p>
          <a:p>
            <a:pPr lvl="1"/>
            <a:r>
              <a:rPr lang="en-US" dirty="0" smtClean="0"/>
              <a:t>For </a:t>
            </a:r>
            <a:r>
              <a:rPr lang="en-US" dirty="0"/>
              <a:t>merge </a:t>
            </a:r>
            <a:r>
              <a:rPr lang="en-US" dirty="0" smtClean="0"/>
              <a:t>mode, </a:t>
            </a:r>
            <a:r>
              <a:rPr lang="en-US" dirty="0"/>
              <a:t>bi-directional MV candidate is converted to </a:t>
            </a:r>
            <a:r>
              <a:rPr lang="en-US" dirty="0" err="1"/>
              <a:t>uni</a:t>
            </a:r>
            <a:r>
              <a:rPr lang="en-US" dirty="0"/>
              <a:t>-directional motion vector from </a:t>
            </a:r>
            <a:r>
              <a:rPr lang="en-US" dirty="0" smtClean="0"/>
              <a:t>RefPicList0</a:t>
            </a:r>
          </a:p>
          <a:p>
            <a:pPr lvl="1"/>
            <a:r>
              <a:rPr lang="en-US" dirty="0"/>
              <a:t>For AMVP mode, only </a:t>
            </a:r>
            <a:r>
              <a:rPr lang="en-US" dirty="0" err="1"/>
              <a:t>uni</a:t>
            </a:r>
            <a:r>
              <a:rPr lang="en-US" dirty="0"/>
              <a:t>-directional MV can be chosen at encoder side and inter direction signaling is restricted to the </a:t>
            </a:r>
            <a:r>
              <a:rPr lang="en-US" dirty="0" err="1"/>
              <a:t>uni</a:t>
            </a:r>
            <a:r>
              <a:rPr lang="en-US" dirty="0"/>
              <a:t>-direction only</a:t>
            </a:r>
          </a:p>
        </p:txBody>
      </p:sp>
      <p:graphicFrame>
        <p:nvGraphicFramePr>
          <p:cNvPr id="4" name="Table 3"/>
          <p:cNvGraphicFramePr>
            <a:graphicFrameLocks noGrp="1"/>
          </p:cNvGraphicFramePr>
          <p:nvPr>
            <p:extLst>
              <p:ext uri="{D42A27DB-BD31-4B8C-83A1-F6EECF244321}">
                <p14:modId xmlns:p14="http://schemas.microsoft.com/office/powerpoint/2010/main" val="3316177263"/>
              </p:ext>
            </p:extLst>
          </p:nvPr>
        </p:nvGraphicFramePr>
        <p:xfrm>
          <a:off x="609600" y="3505200"/>
          <a:ext cx="8081010" cy="2397760"/>
        </p:xfrm>
        <a:graphic>
          <a:graphicData uri="http://schemas.openxmlformats.org/drawingml/2006/table">
            <a:tbl>
              <a:tblPr firstRow="1" bandRow="1">
                <a:tableStyleId>{5C22544A-7EE6-4342-B048-85BDC9FD1C3A}</a:tableStyleId>
              </a:tblPr>
              <a:tblGrid>
                <a:gridCol w="1198880"/>
                <a:gridCol w="1516380"/>
                <a:gridCol w="944880"/>
                <a:gridCol w="881380"/>
                <a:gridCol w="1516380"/>
                <a:gridCol w="944880"/>
                <a:gridCol w="1078230"/>
              </a:tblGrid>
              <a:tr h="457200">
                <a:tc>
                  <a:txBody>
                    <a:bodyPr/>
                    <a:lstStyle/>
                    <a:p>
                      <a:pPr algn="ctr"/>
                      <a:endParaRPr lang="en-US" dirty="0"/>
                    </a:p>
                  </a:txBody>
                  <a:tcPr/>
                </a:tc>
                <a:tc gridSpan="2">
                  <a:txBody>
                    <a:bodyPr/>
                    <a:lstStyle/>
                    <a:p>
                      <a:pPr algn="ctr"/>
                      <a:r>
                        <a:rPr lang="en-US" dirty="0" smtClean="0"/>
                        <a:t>8x8</a:t>
                      </a:r>
                      <a:endParaRPr lang="en-US" dirty="0"/>
                    </a:p>
                  </a:txBody>
                  <a:tcPr/>
                </a:tc>
                <a:tc hMerge="1">
                  <a:txBody>
                    <a:bodyPr/>
                    <a:lstStyle/>
                    <a:p>
                      <a:endParaRPr lang="en-US" dirty="0"/>
                    </a:p>
                  </a:txBody>
                  <a:tcPr/>
                </a:tc>
                <a:tc gridSpan="3">
                  <a:txBody>
                    <a:bodyPr/>
                    <a:lstStyle/>
                    <a:p>
                      <a:pPr algn="ctr"/>
                      <a:r>
                        <a:rPr lang="en-US" dirty="0" smtClean="0"/>
                        <a:t>16x16</a:t>
                      </a:r>
                      <a:endParaRPr lang="en-US" dirty="0"/>
                    </a:p>
                  </a:txBody>
                  <a:tcPr/>
                </a:tc>
                <a:tc hMerge="1">
                  <a:txBody>
                    <a:bodyPr/>
                    <a:lstStyle/>
                    <a:p>
                      <a:endParaRPr lang="en-US" dirty="0"/>
                    </a:p>
                  </a:txBody>
                  <a:tcPr/>
                </a:tc>
                <a:tc hMerge="1">
                  <a:txBody>
                    <a:bodyPr/>
                    <a:lstStyle/>
                    <a:p>
                      <a:endParaRPr lang="en-US" dirty="0"/>
                    </a:p>
                  </a:txBody>
                  <a:tcPr/>
                </a:tc>
                <a:tc>
                  <a:txBody>
                    <a:bodyPr/>
                    <a:lstStyle/>
                    <a:p>
                      <a:pPr algn="ctr"/>
                      <a:r>
                        <a:rPr lang="en-US" dirty="0" smtClean="0"/>
                        <a:t>&gt; 16x16</a:t>
                      </a:r>
                      <a:endParaRPr lang="en-US" dirty="0"/>
                    </a:p>
                  </a:txBody>
                  <a:tcPr/>
                </a:tc>
              </a:tr>
              <a:tr h="457200">
                <a:tc>
                  <a:txBody>
                    <a:bodyPr/>
                    <a:lstStyle/>
                    <a:p>
                      <a:endParaRPr lang="en-US"/>
                    </a:p>
                  </a:txBody>
                  <a:tcPr/>
                </a:tc>
                <a:tc>
                  <a:txBody>
                    <a:bodyPr/>
                    <a:lstStyle/>
                    <a:p>
                      <a:r>
                        <a:rPr lang="en-US" i="1" dirty="0" smtClean="0"/>
                        <a:t>2NxN,</a:t>
                      </a:r>
                      <a:r>
                        <a:rPr lang="en-US" i="1" baseline="0" dirty="0" smtClean="0"/>
                        <a:t> Nx2N</a:t>
                      </a:r>
                      <a:endParaRPr lang="en-US" i="1" dirty="0"/>
                    </a:p>
                  </a:txBody>
                  <a:tcPr/>
                </a:tc>
                <a:tc>
                  <a:txBody>
                    <a:bodyPr/>
                    <a:lstStyle/>
                    <a:p>
                      <a:r>
                        <a:rPr lang="en-US" i="1" dirty="0" smtClean="0"/>
                        <a:t>2Nx2N</a:t>
                      </a:r>
                      <a:endParaRPr lang="en-US" i="1" dirty="0"/>
                    </a:p>
                  </a:txBody>
                  <a:tcPr/>
                </a:tc>
                <a:tc>
                  <a:txBody>
                    <a:bodyPr/>
                    <a:lstStyle/>
                    <a:p>
                      <a:r>
                        <a:rPr lang="en-US" i="1" dirty="0" err="1" smtClean="0"/>
                        <a:t>NxN</a:t>
                      </a:r>
                      <a:endParaRPr lang="en-US" i="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2NxN,</a:t>
                      </a:r>
                      <a:r>
                        <a:rPr lang="en-US" i="1" baseline="0" dirty="0" smtClean="0"/>
                        <a:t> Nx2N</a:t>
                      </a:r>
                      <a:endParaRPr lang="en-US" i="1" dirty="0"/>
                    </a:p>
                  </a:txBody>
                  <a:tcPr/>
                </a:tc>
                <a:tc>
                  <a:txBody>
                    <a:bodyPr/>
                    <a:lstStyle/>
                    <a:p>
                      <a:r>
                        <a:rPr lang="en-US" i="1" dirty="0" smtClean="0"/>
                        <a:t>2Nx2N</a:t>
                      </a:r>
                      <a:endParaRPr lang="en-US" i="1" dirty="0"/>
                    </a:p>
                  </a:txBody>
                  <a:tcPr/>
                </a:tc>
                <a:tc>
                  <a:txBody>
                    <a:bodyPr/>
                    <a:lstStyle/>
                    <a:p>
                      <a:endParaRPr lang="en-US"/>
                    </a:p>
                  </a:txBody>
                  <a:tcPr/>
                </a:tc>
              </a:tr>
              <a:tr h="370840">
                <a:tc>
                  <a:txBody>
                    <a:bodyPr/>
                    <a:lstStyle/>
                    <a:p>
                      <a:r>
                        <a:rPr lang="en-US" dirty="0" smtClean="0"/>
                        <a:t>SCE3.2</a:t>
                      </a:r>
                      <a:endParaRPr lang="en-US" dirty="0"/>
                    </a:p>
                  </a:txBody>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r>
              <a:tr h="370840">
                <a:tc>
                  <a:txBody>
                    <a:bodyPr/>
                    <a:lstStyle/>
                    <a:p>
                      <a:r>
                        <a:rPr lang="en-US" dirty="0" smtClean="0"/>
                        <a:t>Method 3</a:t>
                      </a:r>
                      <a:endParaRPr lang="en-US" dirty="0"/>
                    </a:p>
                  </a:txBody>
                  <a:tcPr/>
                </a:tc>
                <a:tc>
                  <a:txBody>
                    <a:bodyPr/>
                    <a:lstStyle/>
                    <a:p>
                      <a:r>
                        <a:rPr lang="en-US" dirty="0" smtClean="0"/>
                        <a:t>X</a:t>
                      </a:r>
                      <a:endParaRPr lang="en-US" dirty="0"/>
                    </a:p>
                  </a:txBody>
                  <a:tcPr>
                    <a:solidFill>
                      <a:schemeClr val="accent2">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r>
              <a:tr h="370840">
                <a:tc>
                  <a:txBody>
                    <a:bodyPr/>
                    <a:lstStyle/>
                    <a:p>
                      <a:r>
                        <a:rPr lang="en-US" dirty="0" smtClean="0"/>
                        <a:t>Method 1</a:t>
                      </a:r>
                      <a:endParaRPr lang="en-US" dirty="0"/>
                    </a:p>
                  </a:txBody>
                  <a:tcPr/>
                </a:tc>
                <a:tc>
                  <a:txBody>
                    <a:bodyPr/>
                    <a:lstStyle/>
                    <a:p>
                      <a:r>
                        <a:rPr lang="en-US" dirty="0" smtClean="0"/>
                        <a:t>X</a:t>
                      </a:r>
                      <a:endParaRPr lang="en-US" dirty="0"/>
                    </a:p>
                  </a:txBody>
                  <a:tcPr>
                    <a:solidFill>
                      <a:schemeClr val="accent2">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c>
                  <a:txBody>
                    <a:bodyPr/>
                    <a:lstStyle/>
                    <a:p>
                      <a:r>
                        <a:rPr lang="en-US" dirty="0" smtClean="0"/>
                        <a:t>bi</a:t>
                      </a:r>
                      <a:endParaRPr lang="en-US" dirty="0"/>
                    </a:p>
                  </a:txBody>
                  <a:tcPr>
                    <a:solidFill>
                      <a:schemeClr val="accent4">
                        <a:lumMod val="20000"/>
                        <a:lumOff val="80000"/>
                      </a:schemeClr>
                    </a:solidFill>
                  </a:tcPr>
                </a:tc>
              </a:tr>
              <a:tr h="370840">
                <a:tc>
                  <a:txBody>
                    <a:bodyPr/>
                    <a:lstStyle/>
                    <a:p>
                      <a:r>
                        <a:rPr lang="en-US" dirty="0" smtClean="0"/>
                        <a:t>Method 2</a:t>
                      </a:r>
                      <a:endParaRPr lang="en-US" dirty="0"/>
                    </a:p>
                  </a:txBody>
                  <a:tcPr/>
                </a:tc>
                <a:tc>
                  <a:txBody>
                    <a:bodyPr/>
                    <a:lstStyle/>
                    <a:p>
                      <a:r>
                        <a:rPr lang="en-US" dirty="0" smtClean="0"/>
                        <a:t>X</a:t>
                      </a:r>
                      <a:endParaRPr lang="en-US" dirty="0"/>
                    </a:p>
                  </a:txBody>
                  <a:tcPr>
                    <a:solidFill>
                      <a:schemeClr val="accent2">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c>
                  <a:txBody>
                    <a:bodyPr/>
                    <a:lstStyle/>
                    <a:p>
                      <a:r>
                        <a:rPr lang="en-US" dirty="0" err="1" smtClean="0"/>
                        <a:t>uni</a:t>
                      </a:r>
                      <a:endParaRPr lang="en-US" dirty="0"/>
                    </a:p>
                  </a:txBody>
                  <a:tcPr>
                    <a:solidFill>
                      <a:schemeClr val="accent3">
                        <a:lumMod val="20000"/>
                        <a:lumOff val="80000"/>
                      </a:schemeClr>
                    </a:solidFill>
                  </a:tcPr>
                </a:tc>
              </a:tr>
            </a:tbl>
          </a:graphicData>
        </a:graphic>
      </p:graphicFrame>
    </p:spTree>
    <p:extLst>
      <p:ext uri="{BB962C8B-B14F-4D97-AF65-F5344CB8AC3E}">
        <p14:creationId xmlns:p14="http://schemas.microsoft.com/office/powerpoint/2010/main" val="3235554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r>
              <a:rPr lang="en-US" dirty="0" err="1" smtClean="0"/>
              <a:t>Luma</a:t>
            </a:r>
            <a:r>
              <a:rPr lang="en-US" dirty="0" smtClean="0"/>
              <a:t> component</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Chroma component on average</a:t>
            </a:r>
          </a:p>
          <a:p>
            <a:endParaRPr lang="en-US" dirty="0"/>
          </a:p>
          <a:p>
            <a:endParaRPr lang="en-US" dirty="0" smtClean="0"/>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29399487"/>
              </p:ext>
            </p:extLst>
          </p:nvPr>
        </p:nvGraphicFramePr>
        <p:xfrm>
          <a:off x="381000" y="1447800"/>
          <a:ext cx="8382001" cy="2057400"/>
        </p:xfrm>
        <a:graphic>
          <a:graphicData uri="http://schemas.openxmlformats.org/drawingml/2006/table">
            <a:tbl>
              <a:tblPr firstRow="1" firstCol="1" bandRow="1">
                <a:tableStyleId>{5C22544A-7EE6-4342-B048-85BDC9FD1C3A}</a:tableStyleId>
              </a:tblPr>
              <a:tblGrid>
                <a:gridCol w="831548"/>
                <a:gridCol w="687996"/>
                <a:gridCol w="711630"/>
                <a:gridCol w="723884"/>
                <a:gridCol w="680994"/>
                <a:gridCol w="711630"/>
                <a:gridCol w="724759"/>
                <a:gridCol w="673991"/>
                <a:gridCol w="711630"/>
                <a:gridCol w="724759"/>
                <a:gridCol w="599590"/>
                <a:gridCol w="599590"/>
              </a:tblGrid>
              <a:tr h="411480">
                <a:tc>
                  <a:txBody>
                    <a:bodyPr/>
                    <a:lstStyle/>
                    <a:p>
                      <a:pPr marL="0" marR="0" algn="ctr" hangingPunct="0">
                        <a:spcBef>
                          <a:spcPts val="680"/>
                        </a:spcBef>
                        <a:spcAft>
                          <a:spcPts val="0"/>
                        </a:spcAft>
                        <a:tabLst>
                          <a:tab pos="228600" algn="l"/>
                          <a:tab pos="457200" algn="l"/>
                          <a:tab pos="685800" algn="l"/>
                          <a:tab pos="914400" algn="l"/>
                        </a:tabLst>
                      </a:pPr>
                      <a:r>
                        <a:rPr lang="en-US" sz="1200" dirty="0">
                          <a:effectLst/>
                        </a:rPr>
                        <a:t>Test</a:t>
                      </a:r>
                      <a:endParaRPr lang="en-US" sz="16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RA 2x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RA 1.5x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RA SNR</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LB 2x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LB 1.5x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dirty="0">
                          <a:effectLst/>
                        </a:rPr>
                        <a:t>LB SNR</a:t>
                      </a:r>
                      <a:endParaRPr lang="en-US" sz="16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LP 2x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LP 1.5x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LP SNR</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Enc</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dirty="0">
                          <a:effectLst/>
                        </a:rPr>
                        <a:t>Dec</a:t>
                      </a:r>
                      <a:endParaRPr lang="en-US" sz="1600" dirty="0">
                        <a:effectLst/>
                        <a:latin typeface="Times New Roman"/>
                        <a:ea typeface="Times New Roman"/>
                      </a:endParaRPr>
                    </a:p>
                  </a:txBody>
                  <a:tcPr marL="68580" marR="68580" marT="0" marB="0" anchor="ctr"/>
                </a:tc>
              </a:tr>
              <a:tr h="411480">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SCE3.2</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-0.28</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-0.44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-0.72</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-0.45</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-0.31</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-0.79</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-1.30</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-1.38</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-2.55</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effectLst/>
                        </a:rPr>
                        <a:t>113%</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100%</a:t>
                      </a:r>
                      <a:endParaRPr lang="en-US" sz="1800" dirty="0">
                        <a:effectLst/>
                        <a:latin typeface="Times New Roman"/>
                        <a:ea typeface="Times New Roman"/>
                      </a:endParaRPr>
                    </a:p>
                  </a:txBody>
                  <a:tcPr marL="68580" marR="68580" marT="0" marB="0" anchor="ctr"/>
                </a:tc>
              </a:tr>
              <a:tr h="411480">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Method3</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-0.28</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-0.42</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-0.67</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-0.42</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-0.29</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-0.71</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-1.30</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-1.38</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-2.55</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108%</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97%</a:t>
                      </a:r>
                      <a:endParaRPr lang="en-US" sz="1800" dirty="0">
                        <a:effectLst/>
                        <a:latin typeface="Times New Roman"/>
                        <a:ea typeface="Times New Roman"/>
                      </a:endParaRPr>
                    </a:p>
                  </a:txBody>
                  <a:tcPr marL="68580" marR="68580" marT="0" marB="0" anchor="ctr"/>
                </a:tc>
              </a:tr>
              <a:tr h="411480">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Method1</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-0.25</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-0.40</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-0.63</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-0.40</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-0.27</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-0.68</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-1.30</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-1.38</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-2.55</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effectLst/>
                        </a:rPr>
                        <a:t>109%</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98%</a:t>
                      </a:r>
                      <a:endParaRPr lang="en-US" sz="1800" dirty="0">
                        <a:effectLst/>
                        <a:latin typeface="Times New Roman"/>
                        <a:ea typeface="Times New Roman"/>
                      </a:endParaRPr>
                    </a:p>
                  </a:txBody>
                  <a:tcPr marL="68580" marR="68580" marT="0" marB="0" anchor="ctr"/>
                </a:tc>
              </a:tr>
              <a:tr h="411480">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Method2</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-0.21</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-0.31</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-0.38</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-0.34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-0.21</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-0.44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-1.30</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-1.38</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-2.55</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effectLst/>
                        </a:rPr>
                        <a:t>106%</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99%</a:t>
                      </a:r>
                      <a:endParaRPr lang="en-US" sz="1800" dirty="0">
                        <a:effectLst/>
                        <a:latin typeface="Times New Roman"/>
                        <a:ea typeface="Times New Roman"/>
                      </a:endParaRPr>
                    </a:p>
                  </a:txBody>
                  <a:tcPr marL="68580" marR="68580" marT="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10587244"/>
              </p:ext>
            </p:extLst>
          </p:nvPr>
        </p:nvGraphicFramePr>
        <p:xfrm>
          <a:off x="380999" y="4114800"/>
          <a:ext cx="8382002" cy="2103120"/>
        </p:xfrm>
        <a:graphic>
          <a:graphicData uri="http://schemas.openxmlformats.org/drawingml/2006/table">
            <a:tbl>
              <a:tblPr firstRow="1" firstCol="1" bandRow="1">
                <a:tableStyleId>{5C22544A-7EE6-4342-B048-85BDC9FD1C3A}</a:tableStyleId>
              </a:tblPr>
              <a:tblGrid>
                <a:gridCol w="831548"/>
                <a:gridCol w="687996"/>
                <a:gridCol w="711630"/>
                <a:gridCol w="723885"/>
                <a:gridCol w="680994"/>
                <a:gridCol w="711630"/>
                <a:gridCol w="724759"/>
                <a:gridCol w="673991"/>
                <a:gridCol w="711630"/>
                <a:gridCol w="724759"/>
                <a:gridCol w="599590"/>
                <a:gridCol w="599590"/>
              </a:tblGrid>
              <a:tr h="457200">
                <a:tc>
                  <a:txBody>
                    <a:bodyPr/>
                    <a:lstStyle/>
                    <a:p>
                      <a:pPr marL="0" marR="0" algn="ctr" hangingPunct="0">
                        <a:spcBef>
                          <a:spcPts val="680"/>
                        </a:spcBef>
                        <a:spcAft>
                          <a:spcPts val="0"/>
                        </a:spcAft>
                        <a:tabLst>
                          <a:tab pos="228600" algn="l"/>
                          <a:tab pos="457200" algn="l"/>
                          <a:tab pos="685800" algn="l"/>
                          <a:tab pos="914400" algn="l"/>
                        </a:tabLst>
                      </a:pPr>
                      <a:r>
                        <a:rPr lang="en-US" sz="1200" dirty="0">
                          <a:effectLst/>
                        </a:rPr>
                        <a:t>Test</a:t>
                      </a:r>
                      <a:endParaRPr lang="en-US" sz="16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RA 2x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RA 1.5x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RA SNR</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LB 2x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LB 1.5x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LB SNR</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LP 2x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LP 1.5x</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LP SNR</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Enc</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Dec</a:t>
                      </a:r>
                      <a:endParaRPr lang="en-US" sz="1600">
                        <a:effectLst/>
                        <a:latin typeface="Times New Roman"/>
                        <a:ea typeface="Times New Roman"/>
                      </a:endParaRPr>
                    </a:p>
                  </a:txBody>
                  <a:tcPr marL="68580" marR="68580" marT="0" marB="0" anchor="ctr"/>
                </a:tc>
              </a:tr>
              <a:tr h="411480">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SCE3.2</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-2.63</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-3.18</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-4.51</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-2.59</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-3.39</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-4.65</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-4.10</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-5.87</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-8.23</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effectLst/>
                        </a:rPr>
                        <a:t>113%</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effectLst/>
                        </a:rPr>
                        <a:t>100%</a:t>
                      </a:r>
                      <a:endParaRPr lang="en-US" sz="1800">
                        <a:effectLst/>
                        <a:latin typeface="Times New Roman"/>
                        <a:ea typeface="Times New Roman"/>
                      </a:endParaRPr>
                    </a:p>
                  </a:txBody>
                  <a:tcPr marL="68580" marR="68580" marT="0" marB="0" anchor="ctr"/>
                </a:tc>
              </a:tr>
              <a:tr h="411480">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Method3</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-2.58</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-3.14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-4.49</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-2.63</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-3.48</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-4.78</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-4.04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-5.87</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-8.14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108%</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97%</a:t>
                      </a:r>
                      <a:endParaRPr lang="en-US" sz="1800" dirty="0">
                        <a:effectLst/>
                        <a:latin typeface="Times New Roman"/>
                        <a:ea typeface="Times New Roman"/>
                      </a:endParaRPr>
                    </a:p>
                  </a:txBody>
                  <a:tcPr marL="68580" marR="68580" marT="0" marB="0" anchor="ctr"/>
                </a:tc>
              </a:tr>
              <a:tr h="411480">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Method1</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-2.39</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-2.97</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-4.23</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-2.50</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-3.33</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-4.53</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-4.04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-5.87</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-8.14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effectLst/>
                        </a:rPr>
                        <a:t>109%</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98%</a:t>
                      </a:r>
                      <a:endParaRPr lang="en-US" sz="1800" dirty="0">
                        <a:effectLst/>
                        <a:latin typeface="Times New Roman"/>
                        <a:ea typeface="Times New Roman"/>
                      </a:endParaRPr>
                    </a:p>
                  </a:txBody>
                  <a:tcPr marL="68580" marR="68580" marT="0" marB="0" anchor="ctr"/>
                </a:tc>
              </a:tr>
              <a:tr h="411480">
                <a:tc>
                  <a:txBody>
                    <a:bodyPr/>
                    <a:lstStyle/>
                    <a:p>
                      <a:pPr marL="0" marR="0" algn="ctr" hangingPunct="0">
                        <a:spcBef>
                          <a:spcPts val="680"/>
                        </a:spcBef>
                        <a:spcAft>
                          <a:spcPts val="0"/>
                        </a:spcAft>
                        <a:tabLst>
                          <a:tab pos="228600" algn="l"/>
                          <a:tab pos="457200" algn="l"/>
                          <a:tab pos="685800" algn="l"/>
                          <a:tab pos="914400" algn="l"/>
                        </a:tabLst>
                      </a:pPr>
                      <a:r>
                        <a:rPr lang="en-US" sz="1200">
                          <a:effectLst/>
                        </a:rPr>
                        <a:t>Method2</a:t>
                      </a:r>
                      <a:endParaRPr lang="en-US" sz="16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-1.60</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-1.83</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a:effectLst/>
                        </a:rPr>
                        <a:t>-2.36</a:t>
                      </a:r>
                      <a:endParaRPr lang="en-US" sz="20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-1.89</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-2.41</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-2.95</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-4.04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-5.87</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a:effectLst/>
                        </a:rPr>
                        <a:t>-8.14</a:t>
                      </a:r>
                      <a:endParaRPr lang="en-US" sz="20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effectLst/>
                        </a:rPr>
                        <a:t>106%</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99%</a:t>
                      </a:r>
                      <a:endParaRPr lang="en-US" sz="1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1160007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Average for RA, LB, and LP</a:t>
            </a:r>
            <a:endParaRPr lang="en-US" dirty="0" smtClean="0"/>
          </a:p>
          <a:p>
            <a:endParaRPr lang="en-US" dirty="0" smtClean="0"/>
          </a:p>
          <a:p>
            <a:endParaRPr lang="en-US" dirty="0" smtClean="0"/>
          </a:p>
          <a:p>
            <a:endParaRPr lang="en-US" dirty="0"/>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1866449807"/>
              </p:ext>
            </p:extLst>
          </p:nvPr>
        </p:nvGraphicFramePr>
        <p:xfrm>
          <a:off x="381000" y="1447800"/>
          <a:ext cx="8285692" cy="2952552"/>
        </p:xfrm>
        <a:graphic>
          <a:graphicData uri="http://schemas.openxmlformats.org/drawingml/2006/table">
            <a:tbl>
              <a:tblPr firstRow="1" firstCol="1" bandRow="1">
                <a:tableStyleId>{5C22544A-7EE6-4342-B048-85BDC9FD1C3A}</a:tableStyleId>
              </a:tblPr>
              <a:tblGrid>
                <a:gridCol w="908685"/>
                <a:gridCol w="705410"/>
                <a:gridCol w="729641"/>
                <a:gridCol w="729641"/>
                <a:gridCol w="668000"/>
                <a:gridCol w="794529"/>
                <a:gridCol w="781286"/>
                <a:gridCol w="668000"/>
                <a:gridCol w="691050"/>
                <a:gridCol w="804725"/>
                <a:gridCol w="804725"/>
              </a:tblGrid>
              <a:tr h="257810">
                <a:tc rowSpan="2">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Test</a:t>
                      </a:r>
                      <a:endParaRPr lang="en-US" sz="1800" dirty="0">
                        <a:effectLst/>
                        <a:latin typeface="Times New Roman"/>
                        <a:ea typeface="Times New Roman"/>
                      </a:endParaRPr>
                    </a:p>
                  </a:txBody>
                  <a:tcPr marL="68580" marR="68580" marT="0" marB="0" anchor="ctr"/>
                </a:tc>
                <a:tc rowSpan="2">
                  <a:txBody>
                    <a:bodyPr/>
                    <a:lstStyle/>
                    <a:p>
                      <a:pPr marL="0" marR="0" algn="ctr" hangingPunct="0">
                        <a:spcBef>
                          <a:spcPts val="680"/>
                        </a:spcBef>
                        <a:spcAft>
                          <a:spcPts val="0"/>
                        </a:spcAft>
                        <a:tabLst>
                          <a:tab pos="228600" algn="l"/>
                          <a:tab pos="457200" algn="l"/>
                          <a:tab pos="685800" algn="l"/>
                          <a:tab pos="914400" algn="l"/>
                        </a:tabLst>
                      </a:pPr>
                      <a:r>
                        <a:rPr lang="en-US" sz="1400" dirty="0" smtClean="0">
                          <a:effectLst/>
                        </a:rPr>
                        <a:t>BD-Y</a:t>
                      </a:r>
                      <a:endParaRPr lang="en-US" sz="1800" dirty="0">
                        <a:effectLst/>
                        <a:latin typeface="Times New Roman"/>
                        <a:ea typeface="Times New Roman"/>
                      </a:endParaRPr>
                    </a:p>
                  </a:txBody>
                  <a:tcPr marL="68580" marR="68580" marT="0" marB="0" anchor="ctr"/>
                </a:tc>
                <a:tc rowSpan="2">
                  <a:txBody>
                    <a:bodyPr/>
                    <a:lstStyle/>
                    <a:p>
                      <a:pPr marL="0" marR="0" algn="ctr" hangingPunct="0">
                        <a:spcBef>
                          <a:spcPts val="680"/>
                        </a:spcBef>
                        <a:spcAft>
                          <a:spcPts val="0"/>
                        </a:spcAft>
                        <a:tabLst>
                          <a:tab pos="228600" algn="l"/>
                          <a:tab pos="457200" algn="l"/>
                          <a:tab pos="685800" algn="l"/>
                          <a:tab pos="914400" algn="l"/>
                        </a:tabLst>
                      </a:pPr>
                      <a:r>
                        <a:rPr lang="en-US" sz="1400" dirty="0" smtClean="0">
                          <a:effectLst/>
                        </a:rPr>
                        <a:t>BD-UV</a:t>
                      </a:r>
                      <a:endParaRPr lang="en-US" sz="1800" dirty="0">
                        <a:effectLst/>
                        <a:latin typeface="Times New Roman"/>
                        <a:ea typeface="Times New Roman"/>
                      </a:endParaRPr>
                    </a:p>
                  </a:txBody>
                  <a:tcPr marL="68580" marR="68580" marT="0" marB="0" anchor="ctr">
                    <a:lnR w="28575" cap="flat" cmpd="sng" algn="ctr">
                      <a:solidFill>
                        <a:schemeClr val="bg1"/>
                      </a:solidFill>
                      <a:prstDash val="solid"/>
                      <a:round/>
                      <a:headEnd type="none" w="med" len="med"/>
                      <a:tailEnd type="none" w="med" len="med"/>
                    </a:lnR>
                  </a:tcPr>
                </a:tc>
                <a:tc rowSpan="2">
                  <a:txBody>
                    <a:bodyPr/>
                    <a:lstStyle/>
                    <a:p>
                      <a:pPr marL="0" marR="0" algn="ctr" hangingPunct="0">
                        <a:spcBef>
                          <a:spcPts val="680"/>
                        </a:spcBef>
                        <a:spcAft>
                          <a:spcPts val="0"/>
                        </a:spcAft>
                        <a:tabLst>
                          <a:tab pos="228600" algn="l"/>
                          <a:tab pos="457200" algn="l"/>
                          <a:tab pos="685800" algn="l"/>
                          <a:tab pos="914400" algn="l"/>
                        </a:tabLst>
                      </a:pPr>
                      <a:r>
                        <a:rPr lang="en-US" sz="1400" b="1" kern="1200" dirty="0" smtClean="0">
                          <a:solidFill>
                            <a:schemeClr val="lt1"/>
                          </a:solidFill>
                          <a:effectLst/>
                          <a:latin typeface="+mn-lt"/>
                          <a:ea typeface="+mn-ea"/>
                          <a:cs typeface="+mn-cs"/>
                        </a:rPr>
                        <a:t>Worst</a:t>
                      </a:r>
                    </a:p>
                    <a:p>
                      <a:pPr marL="0" marR="0" algn="ctr" hangingPunct="0">
                        <a:spcBef>
                          <a:spcPts val="680"/>
                        </a:spcBef>
                        <a:spcAft>
                          <a:spcPts val="0"/>
                        </a:spcAft>
                        <a:tabLst>
                          <a:tab pos="228600" algn="l"/>
                          <a:tab pos="457200" algn="l"/>
                          <a:tab pos="685800" algn="l"/>
                          <a:tab pos="914400" algn="l"/>
                        </a:tabLst>
                      </a:pPr>
                      <a:r>
                        <a:rPr lang="en-US" sz="1400" b="1" kern="1200" dirty="0" err="1" smtClean="0">
                          <a:solidFill>
                            <a:schemeClr val="lt1"/>
                          </a:solidFill>
                          <a:effectLst/>
                          <a:latin typeface="+mn-lt"/>
                          <a:ea typeface="+mn-ea"/>
                          <a:cs typeface="+mn-cs"/>
                        </a:rPr>
                        <a:t>Mult</a:t>
                      </a:r>
                      <a:endParaRPr lang="en-US" sz="1400" b="1" kern="1200" dirty="0">
                        <a:solidFill>
                          <a:schemeClr val="lt1"/>
                        </a:solidFill>
                        <a:effectLst/>
                        <a:latin typeface="+mn-lt"/>
                        <a:ea typeface="+mn-ea"/>
                        <a:cs typeface="+mn-cs"/>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gridSpan="5">
                  <a:txBody>
                    <a:bodyPr/>
                    <a:lstStyle/>
                    <a:p>
                      <a:pPr algn="ctr"/>
                      <a:r>
                        <a:rPr lang="en-US" sz="1400" b="1" kern="1200" dirty="0" smtClean="0">
                          <a:solidFill>
                            <a:schemeClr val="lt1"/>
                          </a:solidFill>
                          <a:effectLst/>
                          <a:latin typeface="+mn-lt"/>
                          <a:ea typeface="+mn-ea"/>
                          <a:cs typeface="+mn-cs"/>
                        </a:rPr>
                        <a:t>Average</a:t>
                      </a:r>
                      <a:endParaRPr lang="en-US" sz="1400" b="1" kern="1200" dirty="0">
                        <a:solidFill>
                          <a:schemeClr val="lt1"/>
                        </a:solidFill>
                        <a:effectLst/>
                        <a:latin typeface="+mn-lt"/>
                        <a:ea typeface="+mn-ea"/>
                        <a:cs typeface="+mn-cs"/>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US"/>
                    </a:p>
                  </a:txBody>
                  <a:tcPr marL="0" marR="0" marT="0" marB="0" anchor="ctr">
                    <a:lnB w="12700" cap="flat" cmpd="sng" algn="ctr">
                      <a:solidFill>
                        <a:schemeClr val="bg1"/>
                      </a:solidFill>
                      <a:prstDash val="solid"/>
                      <a:round/>
                      <a:headEnd type="none" w="med" len="med"/>
                      <a:tailEnd type="none" w="med" len="med"/>
                    </a:lnB>
                  </a:tcPr>
                </a:tc>
                <a:tc hMerge="1">
                  <a:txBody>
                    <a:bodyPr/>
                    <a:lstStyle/>
                    <a:p>
                      <a:endParaRPr lang="en-US"/>
                    </a:p>
                  </a:txBody>
                  <a:tcPr marL="0" marR="0" marT="0" marB="0" anchor="ctr">
                    <a:lnB w="12700" cap="flat" cmpd="sng" algn="ctr">
                      <a:solidFill>
                        <a:schemeClr val="bg1"/>
                      </a:solidFill>
                      <a:prstDash val="solid"/>
                      <a:round/>
                      <a:headEnd type="none" w="med" len="med"/>
                      <a:tailEnd type="none" w="med" len="med"/>
                    </a:lnB>
                  </a:tcPr>
                </a:tc>
                <a:tc hMerge="1">
                  <a:txBody>
                    <a:bodyPr/>
                    <a:lstStyle/>
                    <a:p>
                      <a:endParaRPr lang="en-US"/>
                    </a:p>
                  </a:txBody>
                  <a:tcPr marL="0" marR="0" marT="0" marB="0" anchor="ctr">
                    <a:lnB w="12700" cap="flat" cmpd="sng" algn="ctr">
                      <a:solidFill>
                        <a:schemeClr val="bg1"/>
                      </a:solidFill>
                      <a:prstDash val="solid"/>
                      <a:round/>
                      <a:headEnd type="none" w="med" len="med"/>
                      <a:tailEnd type="none" w="med" len="med"/>
                    </a:lnB>
                  </a:tcPr>
                </a:tc>
                <a:tc hMerge="1">
                  <a:txBody>
                    <a:bodyPr/>
                    <a:lstStyle/>
                    <a:p>
                      <a:endParaRPr lang="en-US" dirty="0"/>
                    </a:p>
                  </a:txBody>
                  <a:tcPr marL="0" marR="0" marT="0" marB="0" anchor="ctr">
                    <a:lnR w="28575"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rowSpan="2">
                  <a:txBody>
                    <a:bodyPr/>
                    <a:lstStyle/>
                    <a:p>
                      <a:pPr marL="0" marR="0" algn="ctr" hangingPunct="0">
                        <a:spcBef>
                          <a:spcPts val="680"/>
                        </a:spcBef>
                        <a:spcAft>
                          <a:spcPts val="0"/>
                        </a:spcAft>
                        <a:tabLst>
                          <a:tab pos="228600" algn="l"/>
                          <a:tab pos="457200" algn="l"/>
                          <a:tab pos="685800" algn="l"/>
                          <a:tab pos="914400" algn="l"/>
                        </a:tabLst>
                      </a:pPr>
                      <a:r>
                        <a:rPr lang="en-US" sz="1400" dirty="0" err="1">
                          <a:effectLst/>
                        </a:rPr>
                        <a:t>Enc</a:t>
                      </a:r>
                      <a:endParaRPr lang="en-US" sz="1800" dirty="0">
                        <a:effectLst/>
                        <a:latin typeface="Times New Roman"/>
                        <a:ea typeface="Times New Roman"/>
                      </a:endParaRPr>
                    </a:p>
                  </a:txBody>
                  <a:tcPr marL="68580" marR="68580" marT="0" marB="0" anchor="ctr">
                    <a:lnL w="28575" cap="flat" cmpd="sng" algn="ctr">
                      <a:solidFill>
                        <a:schemeClr val="bg1"/>
                      </a:solidFill>
                      <a:prstDash val="solid"/>
                      <a:round/>
                      <a:headEnd type="none" w="med" len="med"/>
                      <a:tailEnd type="none" w="med" len="med"/>
                    </a:lnL>
                  </a:tcPr>
                </a:tc>
                <a:tc rowSpan="2">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Dec</a:t>
                      </a:r>
                      <a:endParaRPr lang="en-US" sz="1800" dirty="0">
                        <a:effectLst/>
                        <a:latin typeface="Times New Roman"/>
                        <a:ea typeface="Times New Roman"/>
                      </a:endParaRPr>
                    </a:p>
                  </a:txBody>
                  <a:tcPr marL="68580" marR="68580" marT="0" marB="0" anchor="ctr"/>
                </a:tc>
              </a:tr>
              <a:tr h="41148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b"/>
                      <a:r>
                        <a:rPr lang="en-US" sz="1400" b="1" kern="1200" dirty="0">
                          <a:solidFill>
                            <a:schemeClr val="lt1"/>
                          </a:solidFill>
                          <a:effectLst/>
                          <a:latin typeface="+mn-lt"/>
                          <a:ea typeface="+mn-ea"/>
                          <a:cs typeface="+mn-cs"/>
                        </a:rPr>
                        <a:t>8b/8b</a:t>
                      </a:r>
                    </a:p>
                  </a:txBody>
                  <a:tcPr marL="0" marR="0" marT="0" marB="0" anchor="ctr">
                    <a:lnL w="28575"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1"/>
                    </a:solidFill>
                  </a:tcPr>
                </a:tc>
                <a:tc>
                  <a:txBody>
                    <a:bodyPr/>
                    <a:lstStyle/>
                    <a:p>
                      <a:pPr algn="ctr" fontAlgn="b"/>
                      <a:r>
                        <a:rPr lang="en-US" sz="1400" b="1" kern="1200" dirty="0">
                          <a:solidFill>
                            <a:schemeClr val="lt1"/>
                          </a:solidFill>
                          <a:effectLst/>
                          <a:latin typeface="+mn-lt"/>
                          <a:ea typeface="+mn-ea"/>
                          <a:cs typeface="+mn-cs"/>
                        </a:rPr>
                        <a:t>64b/256b</a:t>
                      </a:r>
                    </a:p>
                  </a:txBody>
                  <a:tcPr marL="0" marR="0" marT="0" marB="0" anchor="ctr">
                    <a:lnT w="12700" cap="flat" cmpd="sng" algn="ctr">
                      <a:solidFill>
                        <a:schemeClr val="bg1"/>
                      </a:solidFill>
                      <a:prstDash val="solid"/>
                      <a:round/>
                      <a:headEnd type="none" w="med" len="med"/>
                      <a:tailEnd type="none" w="med" len="med"/>
                    </a:lnT>
                    <a:solidFill>
                      <a:schemeClr val="accent1"/>
                    </a:solidFill>
                  </a:tcPr>
                </a:tc>
                <a:tc>
                  <a:txBody>
                    <a:bodyPr/>
                    <a:lstStyle/>
                    <a:p>
                      <a:pPr algn="ctr" fontAlgn="b"/>
                      <a:r>
                        <a:rPr lang="en-US" sz="1400" b="1" kern="1200" dirty="0">
                          <a:solidFill>
                            <a:schemeClr val="lt1"/>
                          </a:solidFill>
                          <a:effectLst/>
                          <a:latin typeface="+mn-lt"/>
                          <a:ea typeface="+mn-ea"/>
                          <a:cs typeface="+mn-cs"/>
                        </a:rPr>
                        <a:t>64b/512b</a:t>
                      </a:r>
                    </a:p>
                  </a:txBody>
                  <a:tcPr marL="0" marR="0" marT="0" marB="0" anchor="ctr">
                    <a:lnT w="12700" cap="flat" cmpd="sng" algn="ctr">
                      <a:solidFill>
                        <a:schemeClr val="bg1"/>
                      </a:solidFill>
                      <a:prstDash val="solid"/>
                      <a:round/>
                      <a:headEnd type="none" w="med" len="med"/>
                      <a:tailEnd type="none" w="med" len="med"/>
                    </a:lnT>
                    <a:solidFill>
                      <a:schemeClr val="accent1"/>
                    </a:solidFill>
                  </a:tcPr>
                </a:tc>
                <a:tc>
                  <a:txBody>
                    <a:bodyPr/>
                    <a:lstStyle/>
                    <a:p>
                      <a:pPr algn="ctr" fontAlgn="b"/>
                      <a:r>
                        <a:rPr lang="en-US" sz="1400" b="1" kern="1200" dirty="0" err="1">
                          <a:solidFill>
                            <a:schemeClr val="lt1"/>
                          </a:solidFill>
                          <a:effectLst/>
                          <a:latin typeface="+mn-lt"/>
                          <a:ea typeface="+mn-ea"/>
                          <a:cs typeface="+mn-cs"/>
                        </a:rPr>
                        <a:t>Mults</a:t>
                      </a:r>
                      <a:endParaRPr lang="en-US" sz="1400" b="1" kern="1200" dirty="0">
                        <a:solidFill>
                          <a:schemeClr val="lt1"/>
                        </a:solidFill>
                        <a:effectLst/>
                        <a:latin typeface="+mn-lt"/>
                        <a:ea typeface="+mn-ea"/>
                        <a:cs typeface="+mn-cs"/>
                      </a:endParaRPr>
                    </a:p>
                  </a:txBody>
                  <a:tcPr marL="0" marR="0" marT="0" marB="0" anchor="ctr">
                    <a:lnT w="12700" cap="flat" cmpd="sng" algn="ctr">
                      <a:solidFill>
                        <a:schemeClr val="bg1"/>
                      </a:solidFill>
                      <a:prstDash val="solid"/>
                      <a:round/>
                      <a:headEnd type="none" w="med" len="med"/>
                      <a:tailEnd type="none" w="med" len="med"/>
                    </a:lnT>
                    <a:solidFill>
                      <a:schemeClr val="accent1"/>
                    </a:solidFill>
                  </a:tcPr>
                </a:tc>
                <a:tc>
                  <a:txBody>
                    <a:bodyPr/>
                    <a:lstStyle/>
                    <a:p>
                      <a:pPr algn="ctr" fontAlgn="b"/>
                      <a:r>
                        <a:rPr lang="en-US" sz="1400" b="1" kern="1200" dirty="0">
                          <a:solidFill>
                            <a:schemeClr val="lt1"/>
                          </a:solidFill>
                          <a:effectLst/>
                          <a:latin typeface="+mn-lt"/>
                          <a:ea typeface="+mn-ea"/>
                          <a:cs typeface="+mn-cs"/>
                        </a:rPr>
                        <a:t>Adds</a:t>
                      </a:r>
                    </a:p>
                  </a:txBody>
                  <a:tcPr marL="0" marR="0" marT="0" marB="0" anchor="ctr">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vMerge="1">
                  <a:txBody>
                    <a:bodyPr/>
                    <a:lstStyle/>
                    <a:p>
                      <a:endParaRPr lang="en-US"/>
                    </a:p>
                  </a:txBody>
                  <a:tcPr/>
                </a:tc>
                <a:tc vMerge="1">
                  <a:txBody>
                    <a:bodyPr/>
                    <a:lstStyle/>
                    <a:p>
                      <a:endParaRPr lang="en-US"/>
                    </a:p>
                  </a:txBody>
                  <a:tcPr/>
                </a:tc>
              </a:tr>
              <a:tr h="658879">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SCE3.2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-0.91</a:t>
                      </a:r>
                      <a:endParaRPr lang="en-US" sz="1800" kern="1200" dirty="0">
                        <a:solidFill>
                          <a:schemeClr val="dk1"/>
                        </a:solidFill>
                        <a:effectLst/>
                        <a:latin typeface="+mn-lt"/>
                        <a:ea typeface="Times New Roman"/>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-4.35</a:t>
                      </a:r>
                      <a:endParaRPr lang="en-US" sz="1800" kern="1200" dirty="0">
                        <a:solidFill>
                          <a:schemeClr val="dk1"/>
                        </a:solidFill>
                        <a:effectLst/>
                        <a:latin typeface="+mn-lt"/>
                        <a:ea typeface="Times New Roman"/>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145%</a:t>
                      </a:r>
                      <a:endParaRPr lang="en-US" sz="1800" kern="1200" dirty="0">
                        <a:solidFill>
                          <a:schemeClr val="dk1"/>
                        </a:solidFill>
                        <a:effectLst/>
                        <a:latin typeface="+mn-lt"/>
                        <a:ea typeface="Times New Roman"/>
                        <a:cs typeface="+mn-cs"/>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a:txBody>
                    <a:bodyPr/>
                    <a:lstStyle/>
                    <a:p>
                      <a:pPr algn="ctr" fontAlgn="b"/>
                      <a:r>
                        <a:rPr lang="en-US" sz="1800" kern="1200" dirty="0">
                          <a:solidFill>
                            <a:schemeClr val="dk1"/>
                          </a:solidFill>
                          <a:effectLst/>
                          <a:latin typeface="+mn-lt"/>
                          <a:ea typeface="Times New Roman"/>
                          <a:cs typeface="+mn-cs"/>
                        </a:rPr>
                        <a:t>106%</a:t>
                      </a:r>
                    </a:p>
                  </a:txBody>
                  <a:tcPr marL="0" marR="0" marT="0" marB="0" anchor="ctr">
                    <a:lnL w="28575" cap="flat" cmpd="sng" algn="ctr">
                      <a:solidFill>
                        <a:schemeClr val="bg1"/>
                      </a:solidFill>
                      <a:prstDash val="solid"/>
                      <a:round/>
                      <a:headEnd type="none" w="med" len="med"/>
                      <a:tailEnd type="none" w="med" len="med"/>
                    </a:lnL>
                  </a:tcPr>
                </a:tc>
                <a:tc>
                  <a:txBody>
                    <a:bodyPr/>
                    <a:lstStyle/>
                    <a:p>
                      <a:pPr algn="ctr" fontAlgn="b"/>
                      <a:r>
                        <a:rPr lang="en-US" sz="1800" kern="1200" dirty="0">
                          <a:solidFill>
                            <a:schemeClr val="dk1"/>
                          </a:solidFill>
                          <a:effectLst/>
                          <a:latin typeface="+mn-lt"/>
                          <a:ea typeface="Times New Roman"/>
                          <a:cs typeface="+mn-cs"/>
                        </a:rPr>
                        <a:t>105%</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105%</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106%</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107%</a:t>
                      </a:r>
                    </a:p>
                  </a:txBody>
                  <a:tcPr marL="0" marR="0" marT="0" marB="0" anchor="ctr">
                    <a:lnR w="28575" cap="flat" cmpd="sng" algn="ctr">
                      <a:solidFill>
                        <a:schemeClr val="bg1"/>
                      </a:solidFill>
                      <a:prstDash val="solid"/>
                      <a:round/>
                      <a:headEnd type="none" w="med" len="med"/>
                      <a:tailEnd type="none" w="med" len="med"/>
                    </a:lnR>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113%</a:t>
                      </a:r>
                      <a:endParaRPr lang="en-US" sz="1800" kern="1200" dirty="0">
                        <a:solidFill>
                          <a:schemeClr val="dk1"/>
                        </a:solidFill>
                        <a:effectLst/>
                        <a:latin typeface="+mn-lt"/>
                        <a:ea typeface="Times New Roman"/>
                        <a:cs typeface="+mn-cs"/>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100%</a:t>
                      </a:r>
                      <a:endParaRPr lang="en-US" sz="1800" kern="1200" dirty="0">
                        <a:solidFill>
                          <a:schemeClr val="dk1"/>
                        </a:solidFill>
                        <a:effectLst/>
                        <a:latin typeface="+mn-lt"/>
                        <a:ea typeface="Times New Roman"/>
                        <a:cs typeface="+mn-cs"/>
                      </a:endParaRPr>
                    </a:p>
                  </a:txBody>
                  <a:tcPr marL="68580" marR="68580" marT="0" marB="0" anchor="ctr"/>
                </a:tc>
              </a:tr>
              <a:tr h="549370">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Method3</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-0.89</a:t>
                      </a:r>
                      <a:endParaRPr lang="en-US" sz="1800" kern="1200" dirty="0">
                        <a:solidFill>
                          <a:schemeClr val="dk1"/>
                        </a:solidFill>
                        <a:effectLst/>
                        <a:latin typeface="+mn-lt"/>
                        <a:ea typeface="Times New Roman"/>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-4.35</a:t>
                      </a:r>
                      <a:endParaRPr lang="en-US" sz="1800" kern="1200" dirty="0">
                        <a:solidFill>
                          <a:schemeClr val="dk1"/>
                        </a:solidFill>
                        <a:effectLst/>
                        <a:latin typeface="+mn-lt"/>
                        <a:ea typeface="Times New Roman"/>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123%</a:t>
                      </a:r>
                      <a:endParaRPr lang="en-US" sz="1800" kern="1200" dirty="0">
                        <a:solidFill>
                          <a:schemeClr val="dk1"/>
                        </a:solidFill>
                        <a:effectLst/>
                        <a:latin typeface="+mn-lt"/>
                        <a:ea typeface="Times New Roman"/>
                        <a:cs typeface="+mn-cs"/>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a:txBody>
                    <a:bodyPr/>
                    <a:lstStyle/>
                    <a:p>
                      <a:pPr algn="ctr" fontAlgn="b"/>
                      <a:r>
                        <a:rPr lang="en-US" sz="1800" kern="1200" dirty="0">
                          <a:solidFill>
                            <a:schemeClr val="dk1"/>
                          </a:solidFill>
                          <a:effectLst/>
                          <a:latin typeface="+mn-lt"/>
                          <a:ea typeface="Times New Roman"/>
                          <a:cs typeface="+mn-cs"/>
                        </a:rPr>
                        <a:t>105%</a:t>
                      </a:r>
                    </a:p>
                  </a:txBody>
                  <a:tcPr marL="0" marR="0" marT="0" marB="0" anchor="ctr">
                    <a:lnL w="28575" cap="flat" cmpd="sng" algn="ctr">
                      <a:solidFill>
                        <a:schemeClr val="bg1"/>
                      </a:solidFill>
                      <a:prstDash val="solid"/>
                      <a:round/>
                      <a:headEnd type="none" w="med" len="med"/>
                      <a:tailEnd type="none" w="med" len="med"/>
                    </a:lnL>
                  </a:tcPr>
                </a:tc>
                <a:tc>
                  <a:txBody>
                    <a:bodyPr/>
                    <a:lstStyle/>
                    <a:p>
                      <a:pPr algn="ctr" fontAlgn="b"/>
                      <a:r>
                        <a:rPr lang="en-US" sz="1800" kern="1200" dirty="0">
                          <a:solidFill>
                            <a:schemeClr val="dk1"/>
                          </a:solidFill>
                          <a:effectLst/>
                          <a:latin typeface="+mn-lt"/>
                          <a:ea typeface="Times New Roman"/>
                          <a:cs typeface="+mn-cs"/>
                        </a:rPr>
                        <a:t>104%</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104%</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105%</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107%</a:t>
                      </a:r>
                    </a:p>
                  </a:txBody>
                  <a:tcPr marL="0" marR="0" marT="0" marB="0" anchor="ctr">
                    <a:lnR w="28575" cap="flat" cmpd="sng" algn="ctr">
                      <a:solidFill>
                        <a:schemeClr val="bg1"/>
                      </a:solidFill>
                      <a:prstDash val="solid"/>
                      <a:round/>
                      <a:headEnd type="none" w="med" len="med"/>
                      <a:tailEnd type="none" w="med" len="med"/>
                    </a:lnR>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a:solidFill>
                            <a:schemeClr val="dk1"/>
                          </a:solidFill>
                          <a:effectLst/>
                          <a:latin typeface="+mn-lt"/>
                          <a:ea typeface="Times New Roman"/>
                          <a:cs typeface="+mn-cs"/>
                        </a:rPr>
                        <a:t>108%</a:t>
                      </a: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a:solidFill>
                            <a:schemeClr val="dk1"/>
                          </a:solidFill>
                          <a:effectLst/>
                          <a:latin typeface="+mn-lt"/>
                          <a:ea typeface="Times New Roman"/>
                          <a:cs typeface="+mn-cs"/>
                        </a:rPr>
                        <a:t>97%</a:t>
                      </a:r>
                    </a:p>
                  </a:txBody>
                  <a:tcPr marL="68580" marR="68580" marT="0" marB="0" anchor="ctr"/>
                </a:tc>
              </a:tr>
              <a:tr h="606862">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Method1</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-0.87</a:t>
                      </a:r>
                      <a:endParaRPr lang="en-US" sz="1800" kern="1200" dirty="0">
                        <a:solidFill>
                          <a:schemeClr val="dk1"/>
                        </a:solidFill>
                        <a:effectLst/>
                        <a:latin typeface="+mn-lt"/>
                        <a:ea typeface="Times New Roman"/>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-4.22</a:t>
                      </a:r>
                      <a:endParaRPr lang="en-US" sz="1800" kern="1200" dirty="0">
                        <a:solidFill>
                          <a:schemeClr val="dk1"/>
                        </a:solidFill>
                        <a:effectLst/>
                        <a:latin typeface="+mn-lt"/>
                        <a:ea typeface="Times New Roman"/>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112%</a:t>
                      </a:r>
                      <a:endParaRPr lang="en-US" sz="1800" kern="1200" dirty="0">
                        <a:solidFill>
                          <a:schemeClr val="dk1"/>
                        </a:solidFill>
                        <a:effectLst/>
                        <a:latin typeface="+mn-lt"/>
                        <a:ea typeface="Times New Roman"/>
                        <a:cs typeface="+mn-cs"/>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a:txBody>
                    <a:bodyPr/>
                    <a:lstStyle/>
                    <a:p>
                      <a:pPr algn="ctr" fontAlgn="b"/>
                      <a:r>
                        <a:rPr lang="en-US" sz="1800" kern="1200" dirty="0">
                          <a:solidFill>
                            <a:schemeClr val="dk1"/>
                          </a:solidFill>
                          <a:effectLst/>
                          <a:latin typeface="+mn-lt"/>
                          <a:ea typeface="Times New Roman"/>
                          <a:cs typeface="+mn-cs"/>
                        </a:rPr>
                        <a:t>105%</a:t>
                      </a:r>
                    </a:p>
                  </a:txBody>
                  <a:tcPr marL="0" marR="0" marT="0" marB="0" anchor="ctr">
                    <a:lnL w="28575" cap="flat" cmpd="sng" algn="ctr">
                      <a:solidFill>
                        <a:schemeClr val="bg1"/>
                      </a:solidFill>
                      <a:prstDash val="solid"/>
                      <a:round/>
                      <a:headEnd type="none" w="med" len="med"/>
                      <a:tailEnd type="none" w="med" len="med"/>
                    </a:lnL>
                  </a:tcPr>
                </a:tc>
                <a:tc>
                  <a:txBody>
                    <a:bodyPr/>
                    <a:lstStyle/>
                    <a:p>
                      <a:pPr algn="ctr" fontAlgn="b"/>
                      <a:r>
                        <a:rPr lang="en-US" sz="1800" kern="1200" dirty="0">
                          <a:solidFill>
                            <a:schemeClr val="dk1"/>
                          </a:solidFill>
                          <a:effectLst/>
                          <a:latin typeface="+mn-lt"/>
                          <a:ea typeface="Times New Roman"/>
                          <a:cs typeface="+mn-cs"/>
                        </a:rPr>
                        <a:t>104%</a:t>
                      </a:r>
                    </a:p>
                  </a:txBody>
                  <a:tcPr marL="0" marR="0" marT="0" marB="0" anchor="ctr"/>
                </a:tc>
                <a:tc>
                  <a:txBody>
                    <a:bodyPr/>
                    <a:lstStyle/>
                    <a:p>
                      <a:pPr algn="ctr" fontAlgn="b"/>
                      <a:r>
                        <a:rPr lang="en-US" sz="1800" kern="1200">
                          <a:solidFill>
                            <a:schemeClr val="dk1"/>
                          </a:solidFill>
                          <a:effectLst/>
                          <a:latin typeface="+mn-lt"/>
                          <a:ea typeface="Times New Roman"/>
                          <a:cs typeface="+mn-cs"/>
                        </a:rPr>
                        <a:t>104%</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105%</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106%</a:t>
                      </a:r>
                    </a:p>
                  </a:txBody>
                  <a:tcPr marL="0" marR="0" marT="0" marB="0" anchor="ctr">
                    <a:lnR w="28575" cap="flat" cmpd="sng" algn="ctr">
                      <a:solidFill>
                        <a:schemeClr val="bg1"/>
                      </a:solidFill>
                      <a:prstDash val="solid"/>
                      <a:round/>
                      <a:headEnd type="none" w="med" len="med"/>
                      <a:tailEnd type="none" w="med" len="med"/>
                    </a:lnR>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a:solidFill>
                            <a:schemeClr val="dk1"/>
                          </a:solidFill>
                          <a:effectLst/>
                          <a:latin typeface="+mn-lt"/>
                          <a:ea typeface="Times New Roman"/>
                          <a:cs typeface="+mn-cs"/>
                        </a:rPr>
                        <a:t>109%</a:t>
                      </a: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a:solidFill>
                            <a:schemeClr val="dk1"/>
                          </a:solidFill>
                          <a:effectLst/>
                          <a:latin typeface="+mn-lt"/>
                          <a:ea typeface="Times New Roman"/>
                          <a:cs typeface="+mn-cs"/>
                        </a:rPr>
                        <a:t>98%</a:t>
                      </a:r>
                    </a:p>
                  </a:txBody>
                  <a:tcPr marL="68580" marR="68580" marT="0" marB="0" anchor="ctr"/>
                </a:tc>
              </a:tr>
              <a:tr h="468151">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rPr>
                        <a:t>Method2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-0.79</a:t>
                      </a:r>
                      <a:endParaRPr lang="en-US" sz="1800" kern="1200" dirty="0">
                        <a:solidFill>
                          <a:schemeClr val="dk1"/>
                        </a:solidFill>
                        <a:effectLst/>
                        <a:latin typeface="+mn-lt"/>
                        <a:ea typeface="Times New Roman"/>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-3.45</a:t>
                      </a:r>
                      <a:endParaRPr lang="en-US" sz="1800" kern="1200" dirty="0">
                        <a:solidFill>
                          <a:schemeClr val="dk1"/>
                        </a:solidFill>
                        <a:effectLst/>
                        <a:latin typeface="+mn-lt"/>
                        <a:ea typeface="Times New Roman"/>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smtClean="0">
                          <a:solidFill>
                            <a:schemeClr val="dk1"/>
                          </a:solidFill>
                          <a:effectLst/>
                          <a:latin typeface="+mn-lt"/>
                          <a:ea typeface="Times New Roman"/>
                          <a:cs typeface="+mn-cs"/>
                        </a:rPr>
                        <a:t>100%</a:t>
                      </a:r>
                      <a:endParaRPr lang="en-US" sz="1800" kern="1200" dirty="0">
                        <a:solidFill>
                          <a:schemeClr val="dk1"/>
                        </a:solidFill>
                        <a:effectLst/>
                        <a:latin typeface="+mn-lt"/>
                        <a:ea typeface="Times New Roman"/>
                        <a:cs typeface="+mn-cs"/>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a:txBody>
                    <a:bodyPr/>
                    <a:lstStyle/>
                    <a:p>
                      <a:pPr algn="ctr" fontAlgn="b"/>
                      <a:r>
                        <a:rPr lang="en-US" sz="1800" kern="1200">
                          <a:solidFill>
                            <a:schemeClr val="dk1"/>
                          </a:solidFill>
                          <a:effectLst/>
                          <a:latin typeface="+mn-lt"/>
                          <a:ea typeface="Times New Roman"/>
                          <a:cs typeface="+mn-cs"/>
                        </a:rPr>
                        <a:t>103%</a:t>
                      </a:r>
                    </a:p>
                  </a:txBody>
                  <a:tcPr marL="0" marR="0" marT="0" marB="0" anchor="ctr">
                    <a:lnL w="28575" cap="flat" cmpd="sng" algn="ctr">
                      <a:solidFill>
                        <a:schemeClr val="bg1"/>
                      </a:solidFill>
                      <a:prstDash val="solid"/>
                      <a:round/>
                      <a:headEnd type="none" w="med" len="med"/>
                      <a:tailEnd type="none" w="med" len="med"/>
                    </a:lnL>
                  </a:tcPr>
                </a:tc>
                <a:tc>
                  <a:txBody>
                    <a:bodyPr/>
                    <a:lstStyle/>
                    <a:p>
                      <a:pPr algn="ctr" fontAlgn="b"/>
                      <a:r>
                        <a:rPr lang="en-US" sz="1800" kern="1200" dirty="0">
                          <a:solidFill>
                            <a:schemeClr val="dk1"/>
                          </a:solidFill>
                          <a:effectLst/>
                          <a:latin typeface="+mn-lt"/>
                          <a:ea typeface="Times New Roman"/>
                          <a:cs typeface="+mn-cs"/>
                        </a:rPr>
                        <a:t>102%</a:t>
                      </a:r>
                    </a:p>
                  </a:txBody>
                  <a:tcPr marL="0" marR="0" marT="0" marB="0" anchor="ctr"/>
                </a:tc>
                <a:tc>
                  <a:txBody>
                    <a:bodyPr/>
                    <a:lstStyle/>
                    <a:p>
                      <a:pPr algn="ctr" fontAlgn="b"/>
                      <a:r>
                        <a:rPr lang="en-US" sz="1800" kern="1200">
                          <a:solidFill>
                            <a:schemeClr val="dk1"/>
                          </a:solidFill>
                          <a:effectLst/>
                          <a:latin typeface="+mn-lt"/>
                          <a:ea typeface="Times New Roman"/>
                          <a:cs typeface="+mn-cs"/>
                        </a:rPr>
                        <a:t>102%</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104%</a:t>
                      </a:r>
                    </a:p>
                  </a:txBody>
                  <a:tcPr marL="0" marR="0" marT="0" marB="0" anchor="ctr"/>
                </a:tc>
                <a:tc>
                  <a:txBody>
                    <a:bodyPr/>
                    <a:lstStyle/>
                    <a:p>
                      <a:pPr algn="ctr" fontAlgn="b"/>
                      <a:r>
                        <a:rPr lang="en-US" sz="1800" kern="1200" dirty="0">
                          <a:solidFill>
                            <a:schemeClr val="dk1"/>
                          </a:solidFill>
                          <a:effectLst/>
                          <a:latin typeface="+mn-lt"/>
                          <a:ea typeface="Times New Roman"/>
                          <a:cs typeface="+mn-cs"/>
                        </a:rPr>
                        <a:t>105%</a:t>
                      </a:r>
                    </a:p>
                  </a:txBody>
                  <a:tcPr marL="0" marR="0" marT="0" marB="0" anchor="ctr">
                    <a:lnR w="28575" cap="flat" cmpd="sng" algn="ctr">
                      <a:solidFill>
                        <a:schemeClr val="bg1"/>
                      </a:solidFill>
                      <a:prstDash val="solid"/>
                      <a:round/>
                      <a:headEnd type="none" w="med" len="med"/>
                      <a:tailEnd type="none" w="med" len="med"/>
                    </a:lnR>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a:solidFill>
                            <a:schemeClr val="dk1"/>
                          </a:solidFill>
                          <a:effectLst/>
                          <a:latin typeface="+mn-lt"/>
                          <a:ea typeface="Times New Roman"/>
                          <a:cs typeface="+mn-cs"/>
                        </a:rPr>
                        <a:t>106%</a:t>
                      </a: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hangingPunct="0">
                        <a:spcBef>
                          <a:spcPts val="680"/>
                        </a:spcBef>
                        <a:spcAft>
                          <a:spcPts val="0"/>
                        </a:spcAft>
                        <a:tabLst>
                          <a:tab pos="228600" algn="l"/>
                          <a:tab pos="457200" algn="l"/>
                          <a:tab pos="685800" algn="l"/>
                          <a:tab pos="914400" algn="l"/>
                        </a:tabLst>
                      </a:pPr>
                      <a:r>
                        <a:rPr lang="en-US" sz="1800" kern="1200" dirty="0">
                          <a:solidFill>
                            <a:schemeClr val="dk1"/>
                          </a:solidFill>
                          <a:effectLst/>
                          <a:latin typeface="+mn-lt"/>
                          <a:ea typeface="Times New Roman"/>
                          <a:cs typeface="+mn-cs"/>
                        </a:rPr>
                        <a:t>99%</a:t>
                      </a:r>
                    </a:p>
                  </a:txBody>
                  <a:tcPr marL="68580" marR="68580" marT="0" marB="0" anchor="ctr"/>
                </a:tc>
              </a:tr>
            </a:tbl>
          </a:graphicData>
        </a:graphic>
      </p:graphicFrame>
      <p:sp>
        <p:nvSpPr>
          <p:cNvPr id="2" name="Title 1"/>
          <p:cNvSpPr>
            <a:spLocks noGrp="1"/>
          </p:cNvSpPr>
          <p:nvPr>
            <p:ph type="title"/>
          </p:nvPr>
        </p:nvSpPr>
        <p:spPr/>
        <p:txBody>
          <a:bodyPr/>
          <a:lstStyle/>
          <a:p>
            <a:r>
              <a:rPr lang="en-US" dirty="0" smtClean="0"/>
              <a:t>Results on average</a:t>
            </a:r>
            <a:endParaRPr lang="en-US" dirty="0"/>
          </a:p>
        </p:txBody>
      </p:sp>
    </p:spTree>
    <p:extLst>
      <p:ext uri="{BB962C8B-B14F-4D97-AF65-F5344CB8AC3E}">
        <p14:creationId xmlns:p14="http://schemas.microsoft.com/office/powerpoint/2010/main" val="3918275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Three methods are suggested to reduce bandwidth for combined mode</a:t>
            </a:r>
          </a:p>
          <a:p>
            <a:r>
              <a:rPr lang="en-US" dirty="0" smtClean="0"/>
              <a:t>Method 3 has almost same performance comparing to combined mode test from </a:t>
            </a:r>
            <a:r>
              <a:rPr lang="en-US" dirty="0" smtClean="0"/>
              <a:t>SCE3, while method 2 does not use bi-prediction for combined mode input</a:t>
            </a:r>
            <a:endParaRPr lang="en-US" dirty="0"/>
          </a:p>
          <a:p>
            <a:endParaRPr lang="en-US" dirty="0" smtClean="0"/>
          </a:p>
          <a:p>
            <a:endParaRPr lang="en-US" dirty="0"/>
          </a:p>
          <a:p>
            <a:r>
              <a:rPr lang="en-US" dirty="0" smtClean="0"/>
              <a:t>Thanks </a:t>
            </a:r>
            <a:r>
              <a:rPr lang="en-US" dirty="0"/>
              <a:t>to Samsung </a:t>
            </a:r>
            <a:r>
              <a:rPr lang="en-US" dirty="0" smtClean="0"/>
              <a:t>(JCTVC-M0347) and </a:t>
            </a:r>
            <a:r>
              <a:rPr lang="en-US" dirty="0" err="1" smtClean="0"/>
              <a:t>Mediatek</a:t>
            </a:r>
            <a:r>
              <a:rPr lang="en-US" dirty="0" smtClean="0"/>
              <a:t> </a:t>
            </a:r>
            <a:r>
              <a:rPr lang="en-US" dirty="0"/>
              <a:t>(</a:t>
            </a:r>
            <a:r>
              <a:rPr lang="en-US" dirty="0" smtClean="0"/>
              <a:t>JCTVC-M0396) </a:t>
            </a:r>
            <a:r>
              <a:rPr lang="en-US" dirty="0"/>
              <a:t>for </a:t>
            </a:r>
            <a:r>
              <a:rPr lang="en-US" dirty="0" smtClean="0"/>
              <a:t>cross-verification</a:t>
            </a:r>
          </a:p>
        </p:txBody>
      </p:sp>
    </p:spTree>
    <p:extLst>
      <p:ext uri="{BB962C8B-B14F-4D97-AF65-F5344CB8AC3E}">
        <p14:creationId xmlns:p14="http://schemas.microsoft.com/office/powerpoint/2010/main" val="2477707710"/>
      </p:ext>
    </p:extLst>
  </p:cSld>
  <p:clrMapOvr>
    <a:masterClrMapping/>
  </p:clrMapOvr>
</p:sld>
</file>

<file path=ppt/theme/theme1.xml><?xml version="1.0" encoding="utf-8"?>
<a:theme xmlns:a="http://schemas.openxmlformats.org/drawingml/2006/main" name="Theme1">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Theme1</Template>
  <TotalTime>968</TotalTime>
  <Words>588</Words>
  <Application>Microsoft Office PowerPoint</Application>
  <PresentationFormat>On-screen Show (4:3)</PresentationFormat>
  <Paragraphs>265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Theme1</vt:lpstr>
      <vt:lpstr>JCTVC-M0297   Non-SCE3: Bandwidth reduction for combined inter mode</vt:lpstr>
      <vt:lpstr>Combined inter prediction tested in SCE3.2</vt:lpstr>
      <vt:lpstr>Bandwidth reduction</vt:lpstr>
      <vt:lpstr>Experimental results</vt:lpstr>
      <vt:lpstr>Results on average</vt:lpstr>
      <vt:lpstr>Conclusion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JCTVC-M0297 “Non-SCE3: Bandwidth reduction for combined inter mode”</dc:title>
  <dc:creator>Vadim Seregin</dc:creator>
  <cp:lastModifiedBy>Vadim Seregin</cp:lastModifiedBy>
  <cp:revision>43</cp:revision>
  <dcterms:created xsi:type="dcterms:W3CDTF">2013-04-16T20:58:21Z</dcterms:created>
  <dcterms:modified xsi:type="dcterms:W3CDTF">2013-04-19T00:30:52Z</dcterms:modified>
</cp:coreProperties>
</file>