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86" r:id="rId2"/>
    <p:sldId id="487" r:id="rId3"/>
    <p:sldId id="488" r:id="rId4"/>
    <p:sldId id="489" r:id="rId5"/>
    <p:sldId id="490" r:id="rId6"/>
    <p:sldId id="491" r:id="rId7"/>
    <p:sldId id="492" r:id="rId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CFF"/>
    <a:srgbClr val="FFFF00"/>
    <a:srgbClr val="99FF66"/>
    <a:srgbClr val="FF9900"/>
    <a:srgbClr val="FF66FF"/>
    <a:srgbClr val="3399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7" autoAdjust="0"/>
    <p:restoredTop sz="99893" autoAdjust="0"/>
  </p:normalViewPr>
  <p:slideViewPr>
    <p:cSldViewPr>
      <p:cViewPr>
        <p:scale>
          <a:sx n="40" d="100"/>
          <a:sy n="40" d="100"/>
        </p:scale>
        <p:origin x="-2160" y="-624"/>
      </p:cViewPr>
      <p:guideLst>
        <p:guide orient="horz" pos="3960"/>
        <p:guide pos="56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422C12F-D5D8-425D-8A31-36AB367947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4691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E52DDBA-5467-487D-9D26-0F91FE8D10C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7538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E5EB-A5E0-423B-9D5B-DA7F4631685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altLang="zh-CN" smtClean="0"/>
            </a:lvl1pPr>
          </a:lstStyle>
          <a:p>
            <a:r>
              <a:rPr lang="en-US" smtClean="0"/>
              <a:t>JCTVC-M0290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FB814-0B57-4BEE-BDAF-C33A4C502B65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3487A-0FD1-4423-B621-B8FB9753D6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JCTVC-M0290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15F3A-9C8B-4EEA-BE71-0B957F8C9BEC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05A2C-F870-4526-9838-CD35316AC5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JCTVC-M0290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A4E8B-3E65-4541-AAFB-32DE027653DE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516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5A5AD-2B98-4B4E-8660-B9499D5E6C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smtClean="0"/>
              <a:t>JCTVC-M0290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2FF8B-4FAD-4780-B074-3CA0094603B0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CB3D-A229-4A68-A9EC-3A19751AC70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smtClean="0"/>
              <a:t>JCTVC-M0290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489D0-696F-4F73-B4E0-7D27436D9CB6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AD0F0-9B05-4D11-98EB-1B45A184A3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smtClean="0"/>
              <a:t>JCTVC-M0290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2C317-A6B4-4492-9180-118C4C7B424C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6F63D-9691-4F44-96CD-58326866CB9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altLang="zh-CN" smtClean="0"/>
            </a:lvl1pPr>
          </a:lstStyle>
          <a:p>
            <a:r>
              <a:rPr lang="en-US" smtClean="0"/>
              <a:t>JCTVC-M0290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52642-3DE1-4CCF-8575-CFB9C0E8871C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02222-FE48-4CEC-B01F-61CD277F1FC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JCTVC-M0290</a:t>
            </a: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61855-68BD-44EC-B654-C8CA8453858A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6A986-8A1D-47EC-87D2-2310BC06213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JCTVC-M0290</a:t>
            </a:r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876C3-048A-4A44-92F6-0D8FC6C839EB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B5683-FDB1-4580-B543-3AC7BEAD284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JCTVC-M0290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41812-21E1-4E70-B597-17F2A4B989CD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006C-8BF5-47D2-8BF8-5CCD1D5E033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JCTVC-M0290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31A19-5EBB-4520-A4D9-AFC5439F4563}" type="datetime1">
              <a:rPr lang="en-US" smtClean="0"/>
              <a:t>4/19/2013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7801CEDC-8412-4650-A484-E18C286CFA4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2000">
                <a:solidFill>
                  <a:schemeClr val="bg1"/>
                </a:solidFill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smtClean="0"/>
              <a:t>JCTVC-M0290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1068F9DA-D19A-47AE-96CC-31B81DFC5952}" type="datetime1">
              <a:rPr lang="en-US" smtClean="0"/>
              <a:t>4/19/2013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95942"/>
            <a:ext cx="7772400" cy="1938992"/>
          </a:xfrm>
        </p:spPr>
        <p:txBody>
          <a:bodyPr/>
          <a:lstStyle/>
          <a:p>
            <a:r>
              <a:rPr lang="en-US" dirty="0" smtClean="0"/>
              <a:t>Non-SCE1: Complexity reduction in intra prediction of enhancement layer in SHVC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26322"/>
            <a:ext cx="6400800" cy="1752600"/>
          </a:xfrm>
        </p:spPr>
        <p:txBody>
          <a:bodyPr/>
          <a:lstStyle/>
          <a:p>
            <a:r>
              <a:rPr lang="en-US" dirty="0" smtClean="0"/>
              <a:t>Jun Xu and Cheung </a:t>
            </a:r>
            <a:r>
              <a:rPr lang="en-US" dirty="0" err="1" smtClean="0"/>
              <a:t>Auyeung</a:t>
            </a:r>
            <a:endParaRPr lang="en-US" dirty="0" smtClean="0"/>
          </a:p>
          <a:p>
            <a:r>
              <a:rPr lang="en-US" dirty="0" smtClean="0"/>
              <a:t>Sony Electronics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</p:spPr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JCTVC-M0290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7013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 SHM-1.0 software, intra prediction of enhancement layer reuses the filtering process of reference pixels and boundary samples from HEVC. In particular, when some conditions are met, filtering is applied to the followings:</a:t>
            </a:r>
          </a:p>
          <a:p>
            <a:pPr lvl="1"/>
            <a:r>
              <a:rPr lang="en-US" sz="1800" dirty="0" smtClean="0"/>
              <a:t>Reference pixels for some intra prediction modes and  transform block sizes.</a:t>
            </a:r>
          </a:p>
          <a:p>
            <a:pPr lvl="1"/>
            <a:r>
              <a:rPr lang="en-US" sz="1800" dirty="0" smtClean="0"/>
              <a:t>Top row and left column of DC prediction.</a:t>
            </a:r>
          </a:p>
          <a:p>
            <a:pPr lvl="1"/>
            <a:r>
              <a:rPr lang="en-US" sz="1800" dirty="0" smtClean="0"/>
              <a:t>Top row of horizontal prediction.</a:t>
            </a:r>
          </a:p>
          <a:p>
            <a:pPr lvl="1"/>
            <a:r>
              <a:rPr lang="en-US" sz="1800" dirty="0" smtClean="0"/>
              <a:t>Left column of vertical prediction.</a:t>
            </a:r>
          </a:p>
          <a:p>
            <a:r>
              <a:rPr lang="en-US" sz="2400" dirty="0"/>
              <a:t>This contribution </a:t>
            </a:r>
            <a:r>
              <a:rPr lang="en-US" sz="2400" dirty="0" smtClean="0"/>
              <a:t>proposes to remove these filtering processes in the enhancement layer for intra prediction with the following results:</a:t>
            </a:r>
          </a:p>
          <a:p>
            <a:pPr lvl="1"/>
            <a:r>
              <a:rPr lang="en-US" sz="1800" dirty="0" smtClean="0"/>
              <a:t>Complexity reduction.</a:t>
            </a:r>
          </a:p>
          <a:p>
            <a:pPr lvl="1"/>
            <a:r>
              <a:rPr lang="en-US" sz="1800" dirty="0" smtClean="0"/>
              <a:t>-0.03% BDR for both AI 2x and AI 1.5x.</a:t>
            </a:r>
          </a:p>
          <a:p>
            <a:pPr lvl="1"/>
            <a:endParaRPr lang="en-US" sz="1200" dirty="0"/>
          </a:p>
          <a:p>
            <a:pPr lvl="1"/>
            <a:endParaRPr lang="en-US" sz="1600" dirty="0" smtClean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JCTVC-M0290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9178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18819"/>
            <a:ext cx="9144000" cy="1323439"/>
          </a:xfrm>
        </p:spPr>
        <p:txBody>
          <a:bodyPr/>
          <a:lstStyle/>
          <a:p>
            <a:r>
              <a:rPr lang="en-US" dirty="0" smtClean="0"/>
              <a:t>Filtering in SHM-1.0 Intra Prediction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85800" y="1600200"/>
            <a:ext cx="1828800" cy="1828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Some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Intra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aseline="0" dirty="0" smtClean="0"/>
              <a:t>Prediction</a:t>
            </a:r>
            <a:r>
              <a:rPr lang="en-US" dirty="0" smtClean="0"/>
              <a:t> Modes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nd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Transform Block Sizes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57200" y="1371600"/>
            <a:ext cx="3886200" cy="228600"/>
          </a:xfrm>
          <a:prstGeom prst="rect">
            <a:avLst/>
          </a:prstGeom>
          <a:pattFill prst="divot">
            <a:fgClr>
              <a:schemeClr val="tx1"/>
            </a:fgClr>
            <a:bgClr>
              <a:srgbClr val="99CCFF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Mode Dependent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Smoothing of Reference Samples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57200" y="1371600"/>
            <a:ext cx="228600" cy="3886200"/>
          </a:xfrm>
          <a:prstGeom prst="rect">
            <a:avLst/>
          </a:prstGeom>
          <a:pattFill prst="divot">
            <a:fgClr>
              <a:schemeClr val="tx1"/>
            </a:fgClr>
            <a:bgClr>
              <a:srgbClr val="99CCFF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6394450" y="1371600"/>
            <a:ext cx="1835150" cy="2057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Luma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DC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Prediction</a:t>
            </a:r>
            <a:r>
              <a:rPr lang="en-US" dirty="0"/>
              <a:t> </a:t>
            </a:r>
            <a:r>
              <a:rPr lang="en-US" dirty="0" smtClean="0"/>
              <a:t>Block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Transform Size &lt; 32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172200" y="1371600"/>
            <a:ext cx="20574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172200" y="1371600"/>
            <a:ext cx="228600" cy="2057400"/>
          </a:xfrm>
          <a:prstGeom prst="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6400800" y="1600200"/>
            <a:ext cx="1828800" cy="228600"/>
          </a:xfrm>
          <a:prstGeom prst="roundRect">
            <a:avLst/>
          </a:prstGeom>
          <a:pattFill prst="diagBrick">
            <a:fgClr>
              <a:schemeClr val="tx1"/>
            </a:fgClr>
            <a:bgClr>
              <a:schemeClr val="accent1"/>
            </a:bgClr>
          </a:patt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Filtering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6400800" y="1600200"/>
            <a:ext cx="228600" cy="1828800"/>
          </a:xfrm>
          <a:prstGeom prst="roundRect">
            <a:avLst/>
          </a:prstGeom>
          <a:pattFill prst="diagBrick">
            <a:fgClr>
              <a:schemeClr val="tx1"/>
            </a:fgClr>
            <a:bgClr>
              <a:schemeClr val="accent1"/>
            </a:bgClr>
          </a:patt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Filtering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3086100" y="4343400"/>
            <a:ext cx="1828800" cy="1828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/>
              <a:t>Luma</a:t>
            </a:r>
            <a:r>
              <a:rPr lang="en-US" dirty="0" smtClean="0"/>
              <a:t> Vertical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Prediction Block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Transform Size &lt; 32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857500" y="4114800"/>
            <a:ext cx="20574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2857500" y="4114800"/>
            <a:ext cx="228600" cy="2057400"/>
          </a:xfrm>
          <a:prstGeom prst="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 bwMode="auto">
          <a:xfrm rot="10800000">
            <a:off x="3086100" y="4343400"/>
            <a:ext cx="228600" cy="1828800"/>
          </a:xfrm>
          <a:prstGeom prst="roundRect">
            <a:avLst/>
          </a:prstGeom>
          <a:pattFill prst="diagBrick">
            <a:fgClr>
              <a:schemeClr val="tx1"/>
            </a:fgClr>
            <a:bgClr>
              <a:schemeClr val="accent1"/>
            </a:bgClr>
          </a:patt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Filtering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 bwMode="auto">
          <a:xfrm>
            <a:off x="6400800" y="4343400"/>
            <a:ext cx="1828800" cy="1828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/>
              <a:t>Luma</a:t>
            </a:r>
            <a:r>
              <a:rPr lang="en-US" dirty="0" smtClean="0"/>
              <a:t> Horizontal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Prediction Block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Transform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Size &lt; 32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6172200" y="4114800"/>
            <a:ext cx="20574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 bwMode="auto">
          <a:xfrm>
            <a:off x="6172200" y="4114800"/>
            <a:ext cx="228600" cy="2057400"/>
          </a:xfrm>
          <a:prstGeom prst="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2" name="Rounded Rectangle 31"/>
          <p:cNvSpPr/>
          <p:nvPr/>
        </p:nvSpPr>
        <p:spPr bwMode="auto">
          <a:xfrm>
            <a:off x="6400800" y="4343400"/>
            <a:ext cx="1828800" cy="228600"/>
          </a:xfrm>
          <a:prstGeom prst="roundRect">
            <a:avLst/>
          </a:prstGeom>
          <a:pattFill prst="diagBrick">
            <a:fgClr>
              <a:schemeClr val="tx1"/>
            </a:fgClr>
            <a:bgClr>
              <a:schemeClr val="accent1"/>
            </a:bgClr>
          </a:patt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Filtering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JCTVC-M0290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8092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1043"/>
            <a:ext cx="7772400" cy="707886"/>
          </a:xfrm>
        </p:spPr>
        <p:txBody>
          <a:bodyPr/>
          <a:lstStyle/>
          <a:p>
            <a:r>
              <a:rPr lang="en-US" dirty="0" smtClean="0"/>
              <a:t>Propose to Remove Filtering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85800" y="1600200"/>
            <a:ext cx="1828800" cy="1828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Some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Intra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aseline="0" dirty="0" smtClean="0"/>
              <a:t>Prediction</a:t>
            </a:r>
            <a:r>
              <a:rPr lang="en-US" dirty="0" smtClean="0"/>
              <a:t> Modes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nd some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Transform Block Sizes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57200" y="1371600"/>
            <a:ext cx="38862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457200" y="1371600"/>
            <a:ext cx="228600" cy="3886200"/>
          </a:xfrm>
          <a:prstGeom prst="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6400800" y="1600200"/>
            <a:ext cx="1828800" cy="1828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Luma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DC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Prediction</a:t>
            </a:r>
            <a:r>
              <a:rPr lang="en-US" dirty="0"/>
              <a:t> </a:t>
            </a:r>
            <a:r>
              <a:rPr lang="en-US" dirty="0" smtClean="0"/>
              <a:t>Block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  <a:p>
            <a:pPr algn="ctr"/>
            <a:r>
              <a:rPr lang="en-US" dirty="0"/>
              <a:t>Transform Size &lt; 32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172200" y="1371600"/>
            <a:ext cx="20574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172200" y="1371600"/>
            <a:ext cx="228600" cy="2057400"/>
          </a:xfrm>
          <a:prstGeom prst="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086100" y="4343400"/>
            <a:ext cx="1828800" cy="1828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/>
              <a:t>Luma</a:t>
            </a:r>
            <a:r>
              <a:rPr lang="en-US" dirty="0" smtClean="0"/>
              <a:t> Vertical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Prediction Block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algn="ctr"/>
            <a:r>
              <a:rPr lang="en-US" dirty="0"/>
              <a:t>Transform Size &lt; 32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857500" y="4114800"/>
            <a:ext cx="20574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2857500" y="4114800"/>
            <a:ext cx="228600" cy="2057400"/>
          </a:xfrm>
          <a:prstGeom prst="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6400800" y="4343400"/>
            <a:ext cx="1828800" cy="1828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/>
              <a:t>Luma</a:t>
            </a:r>
            <a:r>
              <a:rPr lang="en-US" dirty="0" smtClean="0"/>
              <a:t> Horizontal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Prediction Block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algn="ctr"/>
            <a:r>
              <a:rPr lang="en-US" dirty="0"/>
              <a:t>Transform Size &lt; 32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6172200" y="4114800"/>
            <a:ext cx="20574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 bwMode="auto">
          <a:xfrm>
            <a:off x="6172200" y="4114800"/>
            <a:ext cx="228600" cy="2057400"/>
          </a:xfrm>
          <a:prstGeom prst="re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JCTVC-M0290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8038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with SHM1.0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SHM1.0 with proposed contributions</a:t>
            </a:r>
          </a:p>
          <a:p>
            <a:pPr lvl="1"/>
            <a:r>
              <a:rPr lang="en-US" sz="2000" dirty="0" smtClean="0"/>
              <a:t>Encoding was performed in a Microsoft HPC 64 bits computer cluster.</a:t>
            </a:r>
          </a:p>
          <a:p>
            <a:pPr lvl="1"/>
            <a:r>
              <a:rPr lang="en-US" sz="2000" dirty="0" smtClean="0"/>
              <a:t>Decoding was performed with a dedicated Windows 7 64 bits machine with two Intel Xeon X5365 CPUs (8 cores) in a single thread and no other application processes.</a:t>
            </a:r>
          </a:p>
          <a:p>
            <a:pPr lvl="1"/>
            <a:r>
              <a:rPr lang="en-US" sz="2000" dirty="0" smtClean="0"/>
              <a:t>Would like to thank TI for cross-checking in JCTVC-M0376.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479641"/>
              </p:ext>
            </p:extLst>
          </p:nvPr>
        </p:nvGraphicFramePr>
        <p:xfrm>
          <a:off x="942759" y="3774642"/>
          <a:ext cx="7258485" cy="2346960"/>
        </p:xfrm>
        <a:graphic>
          <a:graphicData uri="http://schemas.openxmlformats.org/drawingml/2006/table">
            <a:tbl>
              <a:tblPr/>
              <a:tblGrid>
                <a:gridCol w="2413305"/>
                <a:gridCol w="807530"/>
                <a:gridCol w="807530"/>
                <a:gridCol w="807530"/>
                <a:gridCol w="807530"/>
                <a:gridCol w="807530"/>
                <a:gridCol w="807530"/>
              </a:tblGrid>
              <a:tr h="151873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12.48%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13.19%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10.27%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9.26%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Mem[%]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BL Match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JCTVC-M0290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4809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with SCE1 2.4+2.5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SCE 1 Category 2.4+2.5 with proposed contribution</a:t>
            </a:r>
          </a:p>
          <a:p>
            <a:pPr lvl="1"/>
            <a:r>
              <a:rPr lang="en-US" sz="2000" dirty="0" smtClean="0"/>
              <a:t>Removed filtering of reference pixels of intra prediction, </a:t>
            </a:r>
            <a:r>
              <a:rPr lang="en-US" sz="2000" smtClean="0"/>
              <a:t>filtering of horizontal </a:t>
            </a:r>
            <a:r>
              <a:rPr lang="en-US" sz="2000" dirty="0" smtClean="0"/>
              <a:t>and vertical intra prediction.</a:t>
            </a:r>
          </a:p>
          <a:p>
            <a:pPr lvl="1"/>
            <a:r>
              <a:rPr lang="en-US" sz="2000" dirty="0" smtClean="0"/>
              <a:t>Encoding was performed in a Microsoft HPC 64 bits computer cluster.</a:t>
            </a:r>
          </a:p>
          <a:p>
            <a:pPr lvl="1"/>
            <a:r>
              <a:rPr lang="en-US" sz="2000" dirty="0" smtClean="0"/>
              <a:t>Decoding was performed with a dedicated Windows 7 64 bits machine with two </a:t>
            </a:r>
            <a:r>
              <a:rPr lang="en-US" sz="2000" dirty="0"/>
              <a:t>Intel Xeon X5365 CPUs </a:t>
            </a:r>
            <a:r>
              <a:rPr lang="en-US" sz="2000" dirty="0" smtClean="0"/>
              <a:t>(8 cores) in a single thread and no other application processes.</a:t>
            </a:r>
          </a:p>
          <a:p>
            <a:pPr lvl="1"/>
            <a:r>
              <a:rPr lang="en-US" sz="2000" dirty="0" smtClean="0"/>
              <a:t>Would like to thank LG for cross-checking in JCTVC-M0385.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897739"/>
              </p:ext>
            </p:extLst>
          </p:nvPr>
        </p:nvGraphicFramePr>
        <p:xfrm>
          <a:off x="942759" y="4282440"/>
          <a:ext cx="7258485" cy="2346960"/>
        </p:xfrm>
        <a:graphic>
          <a:graphicData uri="http://schemas.openxmlformats.org/drawingml/2006/table">
            <a:tbl>
              <a:tblPr/>
              <a:tblGrid>
                <a:gridCol w="2413305"/>
                <a:gridCol w="807530"/>
                <a:gridCol w="807530"/>
                <a:gridCol w="807530"/>
                <a:gridCol w="807530"/>
                <a:gridCol w="807530"/>
                <a:gridCol w="807530"/>
              </a:tblGrid>
              <a:tr h="151873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11.90%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12.60%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11.97%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10.18%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8.77%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0.45%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Mem[%]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BL Match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JCTVC-M0290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1866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contribution </a:t>
            </a:r>
            <a:r>
              <a:rPr lang="en-US" smtClean="0"/>
              <a:t>reduced the complexity </a:t>
            </a:r>
            <a:r>
              <a:rPr lang="en-US" dirty="0" smtClean="0"/>
              <a:t>in SHVC with negligible coding gain by removing the filtering process in the intra prediction processes of</a:t>
            </a:r>
            <a:endParaRPr lang="en-US" b="1" dirty="0" smtClean="0"/>
          </a:p>
          <a:p>
            <a:pPr lvl="1"/>
            <a:r>
              <a:rPr lang="en-US" dirty="0" smtClean="0"/>
              <a:t>Reference samples </a:t>
            </a:r>
          </a:p>
          <a:p>
            <a:pPr lvl="1"/>
            <a:r>
              <a:rPr lang="en-US" dirty="0" smtClean="0"/>
              <a:t>DC, horizontal, and vertical prediction</a:t>
            </a:r>
          </a:p>
          <a:p>
            <a:r>
              <a:rPr lang="en-US" dirty="0" smtClean="0"/>
              <a:t>Propose to be adopted to SHVC.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7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JCTVC-M0290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5576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201346</TotalTime>
  <Words>682</Words>
  <Application>Microsoft Office PowerPoint</Application>
  <PresentationFormat>On-screen Show (4:3)</PresentationFormat>
  <Paragraphs>199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Non-SCE1: Complexity reduction in intra prediction of enhancement layer in SHVC</vt:lpstr>
      <vt:lpstr>Introduction</vt:lpstr>
      <vt:lpstr>Filtering in SHM-1.0 Intra Prediction</vt:lpstr>
      <vt:lpstr>Propose to Remove Filtering</vt:lpstr>
      <vt:lpstr>Results with SHM1.0</vt:lpstr>
      <vt:lpstr>Results with SCE1 2.4+2.5</vt:lpstr>
      <vt:lpstr>Conclusions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Auyeung, Cheung</cp:lastModifiedBy>
  <cp:revision>7834</cp:revision>
  <dcterms:created xsi:type="dcterms:W3CDTF">2006-02-22T01:05:12Z</dcterms:created>
  <dcterms:modified xsi:type="dcterms:W3CDTF">2013-04-18T22:54:02Z</dcterms:modified>
</cp:coreProperties>
</file>