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9" r:id="rId4"/>
    <p:sldId id="260" r:id="rId5"/>
    <p:sldId id="262" r:id="rId6"/>
    <p:sldId id="263" r:id="rId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949" autoAdjust="0"/>
  </p:normalViewPr>
  <p:slideViewPr>
    <p:cSldViewPr>
      <p:cViewPr varScale="1">
        <p:scale>
          <a:sx n="37" d="100"/>
          <a:sy n="37" d="100"/>
        </p:scale>
        <p:origin x="-14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1CA5CB-73D2-478C-BCA2-25BBA3D541C5}" type="datetimeFigureOut">
              <a:rPr lang="ko-KR" altLang="en-US" smtClean="0"/>
              <a:t>2013-04-19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6C897B-4565-44D0-8A39-8C016CD0FA06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6C897B-4565-44D0-8A39-8C016CD0FA06}" type="slidenum">
              <a:rPr lang="ko-KR" altLang="en-US" smtClean="0"/>
              <a:t>5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/>
              <a:pPr/>
              <a:t>2013-04-19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/>
              <a:pPr/>
              <a:t>2013-04-19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/>
              <a:pPr/>
              <a:t>2013-04-19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/>
              <a:pPr/>
              <a:t>2013-04-19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/>
              <a:pPr/>
              <a:t>2013-04-19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/>
              <a:pPr/>
              <a:t>2013-04-19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/>
              <a:pPr/>
              <a:t>2013-04-19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/>
              <a:pPr/>
              <a:t>2013-04-19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/>
              <a:pPr/>
              <a:t>2013-04-19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/>
              <a:pPr/>
              <a:t>2013-04-19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/>
              <a:pPr/>
              <a:t>2013-04-19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30EDBD-1C2D-4C1E-B459-B60219FAB484}" type="datetimeFigureOut">
              <a:rPr lang="ko-KR" altLang="en-US" smtClean="0"/>
              <a:pPr/>
              <a:t>2013-04-19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CA" altLang="ko-KR" b="1" dirty="0" smtClean="0"/>
              <a:t>JCTVC-M2087</a:t>
            </a:r>
            <a:br>
              <a:rPr lang="en-CA" altLang="ko-KR" b="1" dirty="0" smtClean="0"/>
            </a:br>
            <a:r>
              <a:rPr lang="en-CA" altLang="ko-KR" b="1" dirty="0" smtClean="0"/>
              <a:t>Non-SCE5 : Replacement of TMVP candidates with BL MV candidates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4124672"/>
            <a:ext cx="6400800" cy="1752600"/>
          </a:xfrm>
        </p:spPr>
        <p:txBody>
          <a:bodyPr/>
          <a:lstStyle/>
          <a:p>
            <a:r>
              <a:rPr lang="en-US" altLang="ko-KR" dirty="0" err="1" smtClean="0"/>
              <a:t>Joonyoung</a:t>
            </a:r>
            <a:r>
              <a:rPr lang="en-US" altLang="ko-KR" dirty="0" smtClean="0"/>
              <a:t> Park</a:t>
            </a:r>
          </a:p>
          <a:p>
            <a:r>
              <a:rPr lang="en-US" altLang="ko-KR" dirty="0" smtClean="0"/>
              <a:t>LG </a:t>
            </a:r>
            <a:r>
              <a:rPr lang="en-US" altLang="ko-KR" dirty="0" err="1" smtClean="0"/>
              <a:t>electornics</a:t>
            </a:r>
            <a:endParaRPr lang="ko-KR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en-US" altLang="ko-KR" dirty="0" smtClean="0"/>
              <a:t>Introduction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/>
          </a:bodyPr>
          <a:lstStyle/>
          <a:p>
            <a:r>
              <a:rPr lang="en-US" altLang="ko-KR" sz="2400" dirty="0" smtClean="0"/>
              <a:t>Proposals in SCE 5.2, </a:t>
            </a:r>
          </a:p>
          <a:p>
            <a:pPr lvl="1"/>
            <a:r>
              <a:rPr lang="en-US" altLang="ko-KR" sz="2000" dirty="0" smtClean="0"/>
              <a:t>Disabling TMVP</a:t>
            </a:r>
          </a:p>
          <a:p>
            <a:pPr lvl="1"/>
            <a:r>
              <a:rPr lang="en-US" altLang="ko-KR" sz="2000" dirty="0" smtClean="0"/>
              <a:t>Postponing compressing BL MV</a:t>
            </a:r>
          </a:p>
          <a:p>
            <a:r>
              <a:rPr lang="en-US" altLang="ko-KR" sz="2400" dirty="0" smtClean="0"/>
              <a:t>Proposals in this contribution (on top of SCE 5.2)</a:t>
            </a:r>
          </a:p>
          <a:p>
            <a:pPr lvl="1"/>
            <a:r>
              <a:rPr lang="en-US" altLang="ko-KR" sz="2000" dirty="0" smtClean="0"/>
              <a:t>Putting BL MV candidate at the position of TMVP instead of the first position for Merge and AMVP list</a:t>
            </a:r>
          </a:p>
          <a:p>
            <a:pPr lvl="1"/>
            <a:r>
              <a:rPr lang="en-US" altLang="ko-KR" sz="2000" dirty="0" smtClean="0"/>
              <a:t>No additional pruning compared with HEVC</a:t>
            </a:r>
          </a:p>
          <a:p>
            <a:pPr lvl="1"/>
            <a:endParaRPr lang="en-US" altLang="ko-KR" sz="2000" dirty="0" smtClean="0"/>
          </a:p>
          <a:p>
            <a:pPr lvl="1"/>
            <a:endParaRPr lang="en-US" altLang="ko-KR" sz="2000" dirty="0" smtClean="0"/>
          </a:p>
          <a:p>
            <a:pPr lvl="1"/>
            <a:endParaRPr lang="en-US" altLang="ko-KR" sz="2000" dirty="0" smtClean="0"/>
          </a:p>
          <a:p>
            <a:endParaRPr lang="ko-KR" altLang="en-US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en-US" altLang="ko-KR" sz="3600" dirty="0" smtClean="0"/>
              <a:t>Comparison of Checking Order </a:t>
            </a:r>
            <a:br>
              <a:rPr lang="en-US" altLang="ko-KR" sz="3600" dirty="0" smtClean="0"/>
            </a:br>
            <a:r>
              <a:rPr lang="en-US" altLang="ko-KR" sz="3600" dirty="0" smtClean="0"/>
              <a:t>in MRG </a:t>
            </a:r>
            <a:r>
              <a:rPr lang="en-US" altLang="ko-KR" sz="3600" dirty="0" err="1" smtClean="0"/>
              <a:t>Cand</a:t>
            </a:r>
            <a:r>
              <a:rPr lang="en-US" altLang="ko-KR" sz="3600" dirty="0" smtClean="0"/>
              <a:t> List</a:t>
            </a:r>
            <a:endParaRPr lang="ko-KR" altLang="en-US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539552" y="1340768"/>
            <a:ext cx="786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/>
              <a:t>HEVC</a:t>
            </a:r>
            <a:endParaRPr lang="ko-KR" alt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355976" y="1340768"/>
            <a:ext cx="11897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/>
              <a:t>SCE 5.2.1</a:t>
            </a:r>
            <a:endParaRPr lang="ko-KR" alt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251934" y="1340768"/>
            <a:ext cx="1225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/>
              <a:t>Proposed</a:t>
            </a:r>
            <a:endParaRPr lang="ko-KR" altLang="en-US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323528" y="2204864"/>
            <a:ext cx="1342034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altLang="ko-KR" dirty="0" smtClean="0"/>
              <a:t>Spatial 1</a:t>
            </a:r>
          </a:p>
          <a:p>
            <a:pPr>
              <a:buFont typeface="Arial" pitchFamily="34" charset="0"/>
              <a:buChar char="•"/>
            </a:pPr>
            <a:r>
              <a:rPr lang="en-US" altLang="ko-KR" dirty="0" smtClean="0"/>
              <a:t>Spatial 2</a:t>
            </a:r>
          </a:p>
          <a:p>
            <a:pPr>
              <a:buFont typeface="Arial" pitchFamily="34" charset="0"/>
              <a:buChar char="•"/>
            </a:pPr>
            <a:r>
              <a:rPr lang="en-US" altLang="ko-KR" dirty="0" smtClean="0"/>
              <a:t>Spatial 3</a:t>
            </a:r>
          </a:p>
          <a:p>
            <a:pPr>
              <a:buFont typeface="Arial" pitchFamily="34" charset="0"/>
              <a:buChar char="•"/>
            </a:pPr>
            <a:r>
              <a:rPr lang="en-US" altLang="ko-KR" dirty="0" smtClean="0"/>
              <a:t>Spatial 4</a:t>
            </a:r>
          </a:p>
          <a:p>
            <a:pPr>
              <a:buFont typeface="Arial" pitchFamily="34" charset="0"/>
              <a:buChar char="•"/>
            </a:pPr>
            <a:r>
              <a:rPr lang="en-US" altLang="ko-KR" dirty="0" smtClean="0"/>
              <a:t>Spatial 5</a:t>
            </a:r>
          </a:p>
          <a:p>
            <a:pPr>
              <a:buFont typeface="Arial" pitchFamily="34" charset="0"/>
              <a:buChar char="•"/>
            </a:pPr>
            <a:r>
              <a:rPr lang="en-US" altLang="ko-KR" dirty="0" smtClean="0"/>
              <a:t>TMVP</a:t>
            </a:r>
          </a:p>
          <a:p>
            <a:pPr>
              <a:buFont typeface="Arial" pitchFamily="34" charset="0"/>
              <a:buChar char="•"/>
            </a:pPr>
            <a:r>
              <a:rPr lang="en-US" altLang="ko-KR" dirty="0" smtClean="0"/>
              <a:t>Combined</a:t>
            </a:r>
          </a:p>
          <a:p>
            <a:pPr>
              <a:buFont typeface="Arial" pitchFamily="34" charset="0"/>
              <a:buChar char="•"/>
            </a:pPr>
            <a:r>
              <a:rPr lang="en-US" altLang="ko-KR" dirty="0" smtClean="0"/>
              <a:t>Zero</a:t>
            </a:r>
            <a:endParaRPr lang="ko-KR" alt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051721" y="1911922"/>
            <a:ext cx="187220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altLang="ko-KR" b="1" dirty="0" smtClean="0">
                <a:solidFill>
                  <a:srgbClr val="FF0000"/>
                </a:solidFill>
              </a:rPr>
              <a:t>Scaled BL MV</a:t>
            </a:r>
          </a:p>
          <a:p>
            <a:pPr>
              <a:buFont typeface="Arial" pitchFamily="34" charset="0"/>
              <a:buChar char="•"/>
            </a:pPr>
            <a:r>
              <a:rPr lang="en-US" altLang="ko-KR" dirty="0" smtClean="0"/>
              <a:t>Spatial 1</a:t>
            </a:r>
          </a:p>
          <a:p>
            <a:pPr>
              <a:buFont typeface="Arial" pitchFamily="34" charset="0"/>
              <a:buChar char="•"/>
            </a:pPr>
            <a:r>
              <a:rPr lang="en-US" altLang="ko-KR" dirty="0" smtClean="0"/>
              <a:t>Spatial 2</a:t>
            </a:r>
          </a:p>
          <a:p>
            <a:pPr>
              <a:buFont typeface="Arial" pitchFamily="34" charset="0"/>
              <a:buChar char="•"/>
            </a:pPr>
            <a:r>
              <a:rPr lang="en-US" altLang="ko-KR" dirty="0" smtClean="0"/>
              <a:t>Spatial 3</a:t>
            </a:r>
          </a:p>
          <a:p>
            <a:pPr>
              <a:buFont typeface="Arial" pitchFamily="34" charset="0"/>
              <a:buChar char="•"/>
            </a:pPr>
            <a:r>
              <a:rPr lang="en-US" altLang="ko-KR" dirty="0" smtClean="0"/>
              <a:t>Spatial 4</a:t>
            </a:r>
          </a:p>
          <a:p>
            <a:pPr>
              <a:buFont typeface="Arial" pitchFamily="34" charset="0"/>
              <a:buChar char="•"/>
            </a:pPr>
            <a:r>
              <a:rPr lang="en-US" altLang="ko-KR" dirty="0" smtClean="0"/>
              <a:t>Spatial 5</a:t>
            </a:r>
          </a:p>
          <a:p>
            <a:pPr>
              <a:buFont typeface="Arial" pitchFamily="34" charset="0"/>
              <a:buChar char="•"/>
            </a:pPr>
            <a:r>
              <a:rPr lang="en-US" altLang="ko-KR" dirty="0" smtClean="0"/>
              <a:t>TMVP</a:t>
            </a:r>
          </a:p>
          <a:p>
            <a:pPr>
              <a:buFont typeface="Arial" pitchFamily="34" charset="0"/>
              <a:buChar char="•"/>
            </a:pPr>
            <a:r>
              <a:rPr lang="en-US" altLang="ko-KR" dirty="0" smtClean="0"/>
              <a:t>Combined</a:t>
            </a:r>
          </a:p>
          <a:p>
            <a:pPr>
              <a:buFont typeface="Arial" pitchFamily="34" charset="0"/>
              <a:buChar char="•"/>
            </a:pPr>
            <a:r>
              <a:rPr lang="en-US" altLang="ko-KR" dirty="0" smtClean="0"/>
              <a:t>Zero</a:t>
            </a:r>
          </a:p>
          <a:p>
            <a:pPr>
              <a:buFont typeface="Arial" pitchFamily="34" charset="0"/>
              <a:buChar char="•"/>
            </a:pPr>
            <a:endParaRPr lang="en-US" altLang="ko-KR" dirty="0" smtClean="0"/>
          </a:p>
          <a:p>
            <a:r>
              <a:rPr lang="en-US" altLang="ko-KR" dirty="0" smtClean="0"/>
              <a:t>Pruning btw BL and spa</a:t>
            </a:r>
            <a:endParaRPr lang="ko-KR" alt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051720" y="1340768"/>
            <a:ext cx="2010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/>
              <a:t>SHM-1.0-intraBL</a:t>
            </a:r>
            <a:endParaRPr lang="ko-KR" altLang="en-US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4211960" y="1916832"/>
            <a:ext cx="187220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altLang="ko-KR" b="1" dirty="0" smtClean="0">
                <a:solidFill>
                  <a:srgbClr val="FF0000"/>
                </a:solidFill>
              </a:rPr>
              <a:t>Scaled BL MV</a:t>
            </a:r>
          </a:p>
          <a:p>
            <a:pPr>
              <a:buFont typeface="Arial" pitchFamily="34" charset="0"/>
              <a:buChar char="•"/>
            </a:pPr>
            <a:r>
              <a:rPr lang="en-US" altLang="ko-KR" dirty="0" smtClean="0"/>
              <a:t>Spatial 1</a:t>
            </a:r>
          </a:p>
          <a:p>
            <a:pPr>
              <a:buFont typeface="Arial" pitchFamily="34" charset="0"/>
              <a:buChar char="•"/>
            </a:pPr>
            <a:r>
              <a:rPr lang="en-US" altLang="ko-KR" dirty="0" smtClean="0"/>
              <a:t>Spatial 2</a:t>
            </a:r>
          </a:p>
          <a:p>
            <a:pPr>
              <a:buFont typeface="Arial" pitchFamily="34" charset="0"/>
              <a:buChar char="•"/>
            </a:pPr>
            <a:r>
              <a:rPr lang="en-US" altLang="ko-KR" dirty="0" smtClean="0"/>
              <a:t>Spatial 3</a:t>
            </a:r>
          </a:p>
          <a:p>
            <a:pPr>
              <a:buFont typeface="Arial" pitchFamily="34" charset="0"/>
              <a:buChar char="•"/>
            </a:pPr>
            <a:r>
              <a:rPr lang="en-US" altLang="ko-KR" dirty="0" smtClean="0"/>
              <a:t>Spatial 4</a:t>
            </a:r>
          </a:p>
          <a:p>
            <a:pPr>
              <a:buFont typeface="Arial" pitchFamily="34" charset="0"/>
              <a:buChar char="•"/>
            </a:pPr>
            <a:r>
              <a:rPr lang="en-US" altLang="ko-KR" dirty="0" smtClean="0"/>
              <a:t>Spatial 5</a:t>
            </a:r>
          </a:p>
          <a:p>
            <a:pPr>
              <a:buFont typeface="Arial" pitchFamily="34" charset="0"/>
              <a:buChar char="•"/>
            </a:pPr>
            <a:r>
              <a:rPr lang="en-US" altLang="ko-KR" b="1" strike="sngStrike" dirty="0" smtClean="0">
                <a:solidFill>
                  <a:srgbClr val="FF0000"/>
                </a:solidFill>
              </a:rPr>
              <a:t>TMVP</a:t>
            </a:r>
          </a:p>
          <a:p>
            <a:pPr>
              <a:buFont typeface="Arial" pitchFamily="34" charset="0"/>
              <a:buChar char="•"/>
            </a:pPr>
            <a:r>
              <a:rPr lang="en-US" altLang="ko-KR" dirty="0" smtClean="0"/>
              <a:t>Combined</a:t>
            </a:r>
          </a:p>
          <a:p>
            <a:pPr>
              <a:buFont typeface="Arial" pitchFamily="34" charset="0"/>
              <a:buChar char="•"/>
            </a:pPr>
            <a:r>
              <a:rPr lang="en-US" altLang="ko-KR" dirty="0" smtClean="0"/>
              <a:t>Zero</a:t>
            </a:r>
          </a:p>
          <a:p>
            <a:pPr>
              <a:buFont typeface="Arial" pitchFamily="34" charset="0"/>
              <a:buChar char="•"/>
            </a:pPr>
            <a:endParaRPr lang="en-US" altLang="ko-KR" dirty="0" smtClean="0"/>
          </a:p>
          <a:p>
            <a:r>
              <a:rPr lang="en-US" altLang="ko-KR" dirty="0" smtClean="0"/>
              <a:t>Pruning btw BL and spa</a:t>
            </a:r>
            <a:endParaRPr lang="ko-KR" alt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6156176" y="2165171"/>
            <a:ext cx="2512226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altLang="ko-KR" dirty="0" smtClean="0"/>
              <a:t>Spatial 1</a:t>
            </a:r>
          </a:p>
          <a:p>
            <a:pPr>
              <a:buFont typeface="Arial" pitchFamily="34" charset="0"/>
              <a:buChar char="•"/>
            </a:pPr>
            <a:r>
              <a:rPr lang="en-US" altLang="ko-KR" dirty="0" smtClean="0"/>
              <a:t>Spatial 2</a:t>
            </a:r>
          </a:p>
          <a:p>
            <a:pPr>
              <a:buFont typeface="Arial" pitchFamily="34" charset="0"/>
              <a:buChar char="•"/>
            </a:pPr>
            <a:r>
              <a:rPr lang="en-US" altLang="ko-KR" dirty="0" smtClean="0"/>
              <a:t>Spatial 3</a:t>
            </a:r>
          </a:p>
          <a:p>
            <a:pPr>
              <a:buFont typeface="Arial" pitchFamily="34" charset="0"/>
              <a:buChar char="•"/>
            </a:pPr>
            <a:r>
              <a:rPr lang="en-US" altLang="ko-KR" dirty="0" smtClean="0"/>
              <a:t>Spatial 4</a:t>
            </a:r>
          </a:p>
          <a:p>
            <a:pPr>
              <a:buFont typeface="Arial" pitchFamily="34" charset="0"/>
              <a:buChar char="•"/>
            </a:pPr>
            <a:r>
              <a:rPr lang="en-US" altLang="ko-KR" dirty="0" smtClean="0"/>
              <a:t>Spatial 5</a:t>
            </a:r>
          </a:p>
          <a:p>
            <a:pPr>
              <a:buFont typeface="Arial" pitchFamily="34" charset="0"/>
              <a:buChar char="•"/>
            </a:pPr>
            <a:r>
              <a:rPr lang="en-US" altLang="ko-KR" b="1" strike="sngStrike" dirty="0" smtClean="0">
                <a:solidFill>
                  <a:srgbClr val="FF0000"/>
                </a:solidFill>
              </a:rPr>
              <a:t>TMVP </a:t>
            </a:r>
            <a:r>
              <a:rPr lang="en-US" altLang="ko-KR" b="1" dirty="0" smtClean="0">
                <a:solidFill>
                  <a:srgbClr val="FF0000"/>
                </a:solidFill>
              </a:rPr>
              <a:t>Scaled BL MV</a:t>
            </a:r>
          </a:p>
          <a:p>
            <a:pPr>
              <a:buFont typeface="Arial" pitchFamily="34" charset="0"/>
              <a:buChar char="•"/>
            </a:pPr>
            <a:r>
              <a:rPr lang="en-US" altLang="ko-KR" dirty="0" smtClean="0"/>
              <a:t>Combined</a:t>
            </a:r>
          </a:p>
          <a:p>
            <a:pPr>
              <a:buFont typeface="Arial" pitchFamily="34" charset="0"/>
              <a:buChar char="•"/>
            </a:pPr>
            <a:r>
              <a:rPr lang="en-US" altLang="ko-KR" dirty="0" smtClean="0"/>
              <a:t>Zero</a:t>
            </a:r>
          </a:p>
          <a:p>
            <a:pPr>
              <a:buFont typeface="Arial" pitchFamily="34" charset="0"/>
              <a:buChar char="•"/>
            </a:pPr>
            <a:endParaRPr lang="en-US" altLang="ko-KR" dirty="0" smtClean="0"/>
          </a:p>
          <a:p>
            <a:r>
              <a:rPr lang="en-US" altLang="ko-KR" b="1" dirty="0" smtClean="0">
                <a:solidFill>
                  <a:srgbClr val="FF0000"/>
                </a:solidFill>
              </a:rPr>
              <a:t>No pruning btw BL </a:t>
            </a:r>
          </a:p>
          <a:p>
            <a:r>
              <a:rPr lang="en-US" altLang="ko-KR" b="1" dirty="0" smtClean="0">
                <a:solidFill>
                  <a:srgbClr val="FF0000"/>
                </a:solidFill>
              </a:rPr>
              <a:t>and spa</a:t>
            </a:r>
            <a:endParaRPr lang="ko-KR" altLang="en-US" b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055191" y="6021288"/>
            <a:ext cx="682917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b="1" dirty="0" smtClean="0">
                <a:sym typeface="Wingdings" pitchFamily="2" charset="2"/>
              </a:rPr>
              <a:t> </a:t>
            </a:r>
            <a:r>
              <a:rPr lang="en-US" altLang="ko-KR" sz="2400" b="1" dirty="0" smtClean="0"/>
              <a:t>Proposed method is very similar as HEVC </a:t>
            </a:r>
          </a:p>
          <a:p>
            <a:r>
              <a:rPr lang="en-US" altLang="ko-KR" sz="2400" b="1" dirty="0" smtClean="0"/>
              <a:t>And no additional pruning</a:t>
            </a:r>
            <a:endParaRPr lang="ko-KR" altLang="en-US" sz="2400" b="1" dirty="0"/>
          </a:p>
        </p:txBody>
      </p:sp>
      <p:sp>
        <p:nvSpPr>
          <p:cNvPr id="12" name="왼쪽 중괄호 11"/>
          <p:cNvSpPr/>
          <p:nvPr/>
        </p:nvSpPr>
        <p:spPr>
          <a:xfrm>
            <a:off x="194502" y="2246892"/>
            <a:ext cx="273042" cy="1326124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왼쪽 중괄호 12"/>
          <p:cNvSpPr/>
          <p:nvPr/>
        </p:nvSpPr>
        <p:spPr>
          <a:xfrm>
            <a:off x="1835696" y="1988840"/>
            <a:ext cx="288032" cy="1584176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왼쪽 중괄호 13"/>
          <p:cNvSpPr/>
          <p:nvPr/>
        </p:nvSpPr>
        <p:spPr>
          <a:xfrm>
            <a:off x="3995936" y="1988840"/>
            <a:ext cx="288032" cy="1584176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왼쪽 중괄호 20"/>
          <p:cNvSpPr/>
          <p:nvPr/>
        </p:nvSpPr>
        <p:spPr>
          <a:xfrm>
            <a:off x="5868144" y="2204864"/>
            <a:ext cx="360040" cy="1368152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TextBox 22"/>
          <p:cNvSpPr txBox="1"/>
          <p:nvPr/>
        </p:nvSpPr>
        <p:spPr>
          <a:xfrm>
            <a:off x="1002945" y="5517232"/>
            <a:ext cx="76735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 smtClean="0"/>
              <a:t>represents restriction that the number of </a:t>
            </a:r>
            <a:r>
              <a:rPr lang="en-US" altLang="ko-KR" sz="2000" dirty="0" err="1" smtClean="0"/>
              <a:t>cands</a:t>
            </a:r>
            <a:r>
              <a:rPr lang="en-US" altLang="ko-KR" sz="2000" dirty="0" smtClean="0"/>
              <a:t> is not larger 4.</a:t>
            </a:r>
            <a:endParaRPr lang="ko-KR" altLang="en-US" sz="2000" dirty="0"/>
          </a:p>
        </p:txBody>
      </p:sp>
      <p:sp>
        <p:nvSpPr>
          <p:cNvPr id="24" name="왼쪽 중괄호 23"/>
          <p:cNvSpPr/>
          <p:nvPr/>
        </p:nvSpPr>
        <p:spPr>
          <a:xfrm>
            <a:off x="755576" y="5532222"/>
            <a:ext cx="159006" cy="402068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en-US" altLang="ko-KR" sz="3600" dirty="0" smtClean="0"/>
              <a:t>Comparison of Checking Order</a:t>
            </a:r>
            <a:br>
              <a:rPr lang="en-US" altLang="ko-KR" sz="3600" dirty="0" smtClean="0"/>
            </a:br>
            <a:r>
              <a:rPr lang="en-US" altLang="ko-KR" sz="3600" dirty="0" smtClean="0"/>
              <a:t>in AMVP </a:t>
            </a:r>
            <a:r>
              <a:rPr lang="en-US" altLang="ko-KR" sz="3600" dirty="0" err="1" smtClean="0"/>
              <a:t>Cand</a:t>
            </a:r>
            <a:r>
              <a:rPr lang="en-US" altLang="ko-KR" sz="3600" dirty="0" smtClean="0"/>
              <a:t> List</a:t>
            </a:r>
            <a:endParaRPr lang="ko-KR" altLang="en-US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2267744" y="1628800"/>
            <a:ext cx="868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/>
              <a:t>HEVC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0" y="1628800"/>
            <a:ext cx="1225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/>
              <a:t>Proposed</a:t>
            </a:r>
            <a:endParaRPr lang="ko-KR" altLang="en-US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123728" y="2492896"/>
            <a:ext cx="116564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altLang="ko-KR" dirty="0" smtClean="0"/>
              <a:t>Spatial 1</a:t>
            </a:r>
          </a:p>
          <a:p>
            <a:pPr>
              <a:buFont typeface="Arial" pitchFamily="34" charset="0"/>
              <a:buChar char="•"/>
            </a:pPr>
            <a:r>
              <a:rPr lang="en-US" altLang="ko-KR" dirty="0" smtClean="0"/>
              <a:t>Spatial 2</a:t>
            </a:r>
          </a:p>
          <a:p>
            <a:pPr>
              <a:buFont typeface="Arial" pitchFamily="34" charset="0"/>
              <a:buChar char="•"/>
            </a:pPr>
            <a:r>
              <a:rPr lang="en-US" altLang="ko-KR" dirty="0" smtClean="0"/>
              <a:t>TMVP</a:t>
            </a:r>
          </a:p>
          <a:p>
            <a:pPr>
              <a:buFont typeface="Arial" pitchFamily="34" charset="0"/>
              <a:buChar char="•"/>
            </a:pPr>
            <a:r>
              <a:rPr lang="en-US" altLang="ko-KR" dirty="0" smtClean="0"/>
              <a:t>Zero</a:t>
            </a:r>
            <a:endParaRPr lang="ko-KR" alt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4499992" y="2492896"/>
            <a:ext cx="2645853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altLang="ko-KR" dirty="0" smtClean="0"/>
              <a:t>Spatial 1</a:t>
            </a:r>
          </a:p>
          <a:p>
            <a:pPr>
              <a:buFont typeface="Arial" pitchFamily="34" charset="0"/>
              <a:buChar char="•"/>
            </a:pPr>
            <a:r>
              <a:rPr lang="en-US" altLang="ko-KR" dirty="0" smtClean="0"/>
              <a:t>Spatial 2</a:t>
            </a:r>
          </a:p>
          <a:p>
            <a:pPr>
              <a:buFont typeface="Arial" pitchFamily="34" charset="0"/>
              <a:buChar char="•"/>
            </a:pPr>
            <a:r>
              <a:rPr lang="en-US" altLang="ko-KR" b="1" strike="sngStrike" dirty="0" smtClean="0">
                <a:solidFill>
                  <a:srgbClr val="FF0000"/>
                </a:solidFill>
              </a:rPr>
              <a:t>TMVP </a:t>
            </a:r>
            <a:r>
              <a:rPr lang="en-US" altLang="ko-KR" b="1" dirty="0" smtClean="0">
                <a:solidFill>
                  <a:srgbClr val="FF0000"/>
                </a:solidFill>
              </a:rPr>
              <a:t>Scaled BL MV</a:t>
            </a:r>
          </a:p>
          <a:p>
            <a:pPr>
              <a:buFont typeface="Arial" pitchFamily="34" charset="0"/>
              <a:buChar char="•"/>
            </a:pPr>
            <a:r>
              <a:rPr lang="en-US" altLang="ko-KR" dirty="0" smtClean="0"/>
              <a:t>Zero</a:t>
            </a:r>
          </a:p>
          <a:p>
            <a:pPr>
              <a:buFont typeface="Arial" pitchFamily="34" charset="0"/>
              <a:buChar char="•"/>
            </a:pPr>
            <a:endParaRPr lang="en-US" altLang="ko-KR" dirty="0" smtClean="0"/>
          </a:p>
          <a:p>
            <a:r>
              <a:rPr lang="en-US" altLang="ko-KR" b="1" dirty="0" smtClean="0">
                <a:solidFill>
                  <a:srgbClr val="FF0000"/>
                </a:solidFill>
              </a:rPr>
              <a:t>No additional pruning</a:t>
            </a:r>
            <a:endParaRPr lang="ko-KR" alt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en-US" altLang="ko-KR" sz="3600" dirty="0" smtClean="0"/>
              <a:t>Results</a:t>
            </a:r>
            <a:endParaRPr lang="ko-KR" altLang="en-US" sz="3600" dirty="0"/>
          </a:p>
        </p:txBody>
      </p:sp>
      <p:graphicFrame>
        <p:nvGraphicFramePr>
          <p:cNvPr id="8" name="표 7"/>
          <p:cNvGraphicFramePr>
            <a:graphicFrameLocks noGrp="1"/>
          </p:cNvGraphicFramePr>
          <p:nvPr/>
        </p:nvGraphicFramePr>
        <p:xfrm>
          <a:off x="439637" y="1274103"/>
          <a:ext cx="8380835" cy="4082737"/>
        </p:xfrm>
        <a:graphic>
          <a:graphicData uri="http://schemas.openxmlformats.org/drawingml/2006/table">
            <a:tbl>
              <a:tblPr/>
              <a:tblGrid>
                <a:gridCol w="1253224"/>
                <a:gridCol w="722364"/>
                <a:gridCol w="1399210"/>
                <a:gridCol w="962077"/>
                <a:gridCol w="1399210"/>
                <a:gridCol w="838252"/>
                <a:gridCol w="602166"/>
                <a:gridCol w="602166"/>
                <a:gridCol w="602166"/>
              </a:tblGrid>
              <a:tr h="645888">
                <a:tc rowSpan="2">
                  <a:txBody>
                    <a:bodyPr/>
                    <a:lstStyle/>
                    <a:p>
                      <a:pPr algn="l" fontAlgn="ctr"/>
                      <a:r>
                        <a:rPr lang="ko-KR" altLang="en-US" sz="16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  <a:p>
                      <a:pPr algn="l" fontAlgn="ctr"/>
                      <a:r>
                        <a:rPr lang="ko-KR" altLang="en-US" sz="16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5582" marR="5582" marT="5582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맑은 고딕"/>
                        </a:rPr>
                        <a:t>Disable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/>
                      </a:r>
                      <a:b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</a:b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TMVP</a:t>
                      </a:r>
                    </a:p>
                  </a:txBody>
                  <a:tcPr marL="5582" marR="5582" marT="5582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맑은 고딕"/>
                        </a:rPr>
                        <a:t>Pos of BL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MV </a:t>
                      </a:r>
                      <a:b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</a:b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in MRG 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맑은 고딕"/>
                      </a:endParaRPr>
                    </a:p>
                    <a:p>
                      <a:pPr algn="ctr" fontAlgn="ctr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맑은 고딕"/>
                        </a:rPr>
                        <a:t>cand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맑은 고딕"/>
                        </a:rPr>
                        <a:t>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list</a:t>
                      </a:r>
                    </a:p>
                  </a:txBody>
                  <a:tcPr marL="5582" marR="5582" marT="55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Additional </a:t>
                      </a:r>
                      <a:b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</a:b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pruning</a:t>
                      </a:r>
                    </a:p>
                  </a:txBody>
                  <a:tcPr marL="5582" marR="5582" marT="55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맑은 고딕"/>
                        </a:rPr>
                        <a:t>Pos of BL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MV </a:t>
                      </a:r>
                      <a:b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</a:b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in AMVP 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맑은 고딕"/>
                      </a:endParaRPr>
                    </a:p>
                    <a:p>
                      <a:pPr algn="ctr" fontAlgn="ctr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맑은 고딕"/>
                        </a:rPr>
                        <a:t>cand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맑은 고딕"/>
                        </a:rPr>
                        <a:t>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list</a:t>
                      </a:r>
                    </a:p>
                  </a:txBody>
                  <a:tcPr marL="5582" marR="5582" marT="55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BL MV </a:t>
                      </a:r>
                      <a:b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</a:b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맑은 고딕"/>
                        </a:rPr>
                        <a:t>comp.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5582" marR="5582" marT="55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Average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맑은 고딕"/>
                        </a:rPr>
                        <a:t>(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RA, LD-P - 2x, 1.5x, SNR)</a:t>
                      </a:r>
                    </a:p>
                  </a:txBody>
                  <a:tcPr marL="5582" marR="5582" marT="5582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92529">
                <a:tc vMerge="1">
                  <a:txBody>
                    <a:bodyPr/>
                    <a:lstStyle/>
                    <a:p>
                      <a:pPr algn="l" fontAlgn="ctr"/>
                      <a:endParaRPr lang="ko-KR" altLang="en-US" sz="1600" b="0" i="0" u="none" strike="noStrike" dirty="0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5582" marR="5582" marT="55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Y</a:t>
                      </a:r>
                    </a:p>
                  </a:txBody>
                  <a:tcPr marL="5582" marR="5582" marT="5582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U</a:t>
                      </a:r>
                    </a:p>
                  </a:txBody>
                  <a:tcPr marL="5582" marR="5582" marT="55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V</a:t>
                      </a:r>
                    </a:p>
                  </a:txBody>
                  <a:tcPr marL="5582" marR="5582" marT="55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252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맑은 고딕"/>
                        </a:rPr>
                        <a:t>Proposed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latin typeface="맑은 고딕"/>
                        </a:rPr>
                        <a:t> 1</a:t>
                      </a:r>
                    </a:p>
                  </a:txBody>
                  <a:tcPr marL="5582" marR="5582" marT="5582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O</a:t>
                      </a:r>
                    </a:p>
                  </a:txBody>
                  <a:tcPr marL="5582" marR="5582" marT="5582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Pos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맑은 고딕"/>
                        </a:rPr>
                        <a:t>of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TMVP</a:t>
                      </a:r>
                    </a:p>
                  </a:txBody>
                  <a:tcPr marL="5582" marR="5582" marT="55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X</a:t>
                      </a:r>
                    </a:p>
                  </a:txBody>
                  <a:tcPr marL="5582" marR="5582" marT="55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unused</a:t>
                      </a:r>
                    </a:p>
                  </a:txBody>
                  <a:tcPr marL="5582" marR="5582" marT="55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맑은 고딕"/>
                        </a:rPr>
                        <a:t>comp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5582" marR="5582" marT="55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0.6%</a:t>
                      </a:r>
                    </a:p>
                  </a:txBody>
                  <a:tcPr marL="5582" marR="5582" marT="5582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0.7%</a:t>
                      </a:r>
                    </a:p>
                  </a:txBody>
                  <a:tcPr marL="5582" marR="5582" marT="55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0.7%</a:t>
                      </a:r>
                    </a:p>
                  </a:txBody>
                  <a:tcPr marL="5582" marR="5582" marT="55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252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Proposed</a:t>
                      </a:r>
                      <a:r>
                        <a:rPr lang="en-US" altLang="ko-KR" sz="16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2</a:t>
                      </a:r>
                    </a:p>
                  </a:txBody>
                  <a:tcPr marL="5582" marR="5582" marT="5582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O</a:t>
                      </a:r>
                    </a:p>
                  </a:txBody>
                  <a:tcPr marL="5582" marR="5582" marT="5582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Pos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맑은 고딕"/>
                        </a:rPr>
                        <a:t>of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TMVP</a:t>
                      </a:r>
                    </a:p>
                  </a:txBody>
                  <a:tcPr marL="5582" marR="5582" marT="55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X</a:t>
                      </a:r>
                    </a:p>
                  </a:txBody>
                  <a:tcPr marL="5582" marR="5582" marT="55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unused</a:t>
                      </a:r>
                    </a:p>
                  </a:txBody>
                  <a:tcPr marL="5582" marR="5582" marT="55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맑은 고딕"/>
                        </a:rPr>
                        <a:t>uncomp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5582" marR="5582" marT="55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0.1%</a:t>
                      </a:r>
                    </a:p>
                  </a:txBody>
                  <a:tcPr marL="5582" marR="5582" marT="5582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-0.3%</a:t>
                      </a:r>
                    </a:p>
                  </a:txBody>
                  <a:tcPr marL="5582" marR="5582" marT="55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-0.3%</a:t>
                      </a:r>
                    </a:p>
                  </a:txBody>
                  <a:tcPr marL="5582" marR="5582" marT="55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252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Proposed</a:t>
                      </a:r>
                      <a:r>
                        <a:rPr lang="en-US" altLang="ko-KR" sz="16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3</a:t>
                      </a:r>
                    </a:p>
                  </a:txBody>
                  <a:tcPr marL="5582" marR="5582" marT="5582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O</a:t>
                      </a:r>
                    </a:p>
                  </a:txBody>
                  <a:tcPr marL="5582" marR="5582" marT="5582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Pos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맑은 고딕"/>
                        </a:rPr>
                        <a:t>of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TMVP</a:t>
                      </a:r>
                    </a:p>
                  </a:txBody>
                  <a:tcPr marL="5582" marR="5582" marT="55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X</a:t>
                      </a:r>
                    </a:p>
                  </a:txBody>
                  <a:tcPr marL="5582" marR="5582" marT="55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Pos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맑은 고딕"/>
                        </a:rPr>
                        <a:t>of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TMVP</a:t>
                      </a:r>
                    </a:p>
                  </a:txBody>
                  <a:tcPr marL="5582" marR="5582" marT="55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comp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5582" marR="5582" marT="55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0.4%</a:t>
                      </a:r>
                    </a:p>
                  </a:txBody>
                  <a:tcPr marL="5582" marR="5582" marT="5582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0.5%</a:t>
                      </a:r>
                    </a:p>
                  </a:txBody>
                  <a:tcPr marL="5582" marR="5582" marT="55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0.4%</a:t>
                      </a:r>
                    </a:p>
                  </a:txBody>
                  <a:tcPr marL="5582" marR="5582" marT="55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252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Proposed</a:t>
                      </a:r>
                      <a:r>
                        <a:rPr lang="en-US" altLang="ko-KR" sz="16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4</a:t>
                      </a:r>
                    </a:p>
                  </a:txBody>
                  <a:tcPr marL="5582" marR="5582" marT="5582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O</a:t>
                      </a:r>
                    </a:p>
                  </a:txBody>
                  <a:tcPr marL="5582" marR="5582" marT="5582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Pos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맑은 고딕"/>
                        </a:rPr>
                        <a:t>of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TMVP</a:t>
                      </a:r>
                    </a:p>
                  </a:txBody>
                  <a:tcPr marL="5582" marR="5582" marT="55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X</a:t>
                      </a:r>
                    </a:p>
                  </a:txBody>
                  <a:tcPr marL="5582" marR="5582" marT="55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Pos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맑은 고딕"/>
                        </a:rPr>
                        <a:t>of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TMVP</a:t>
                      </a:r>
                    </a:p>
                  </a:txBody>
                  <a:tcPr marL="5582" marR="5582" marT="55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uncomp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5582" marR="5582" marT="55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-0.1%</a:t>
                      </a:r>
                    </a:p>
                  </a:txBody>
                  <a:tcPr marL="5582" marR="5582" marT="5582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-0.5%</a:t>
                      </a:r>
                    </a:p>
                  </a:txBody>
                  <a:tcPr marL="5582" marR="5582" marT="55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-0.6%</a:t>
                      </a:r>
                    </a:p>
                  </a:txBody>
                  <a:tcPr marL="5582" marR="5582" marT="55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252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Result 1</a:t>
                      </a:r>
                    </a:p>
                    <a:p>
                      <a:pPr algn="ctr" fontAlgn="ctr"/>
                      <a:r>
                        <a:rPr lang="en-US" altLang="ko-KR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from </a:t>
                      </a:r>
                    </a:p>
                    <a:p>
                      <a:pPr algn="ctr" fontAlgn="ctr"/>
                      <a:r>
                        <a:rPr lang="en-US" altLang="ko-KR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SCE 5.2.1</a:t>
                      </a:r>
                      <a:endParaRPr lang="en-US" altLang="ko-KR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582" marR="5582" marT="5582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O</a:t>
                      </a:r>
                    </a:p>
                  </a:txBody>
                  <a:tcPr marL="5582" marR="5582" marT="5582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the 1st pos</a:t>
                      </a:r>
                    </a:p>
                  </a:txBody>
                  <a:tcPr marL="5582" marR="5582" marT="55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O</a:t>
                      </a:r>
                    </a:p>
                  </a:txBody>
                  <a:tcPr marL="5582" marR="5582" marT="55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unused</a:t>
                      </a:r>
                    </a:p>
                  </a:txBody>
                  <a:tcPr marL="5582" marR="5582" marT="55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comp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5582" marR="5582" marT="55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0.6%</a:t>
                      </a:r>
                    </a:p>
                  </a:txBody>
                  <a:tcPr marL="5582" marR="5582" marT="5582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0.3%</a:t>
                      </a:r>
                    </a:p>
                  </a:txBody>
                  <a:tcPr marL="5582" marR="5582" marT="55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0.3%</a:t>
                      </a:r>
                    </a:p>
                  </a:txBody>
                  <a:tcPr marL="5582" marR="5582" marT="55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252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Result 2</a:t>
                      </a:r>
                    </a:p>
                    <a:p>
                      <a:pPr algn="ctr" fontAlgn="ctr"/>
                      <a:r>
                        <a:rPr lang="en-US" altLang="ko-KR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from </a:t>
                      </a:r>
                    </a:p>
                    <a:p>
                      <a:pPr algn="ctr" fontAlgn="ctr"/>
                      <a:r>
                        <a:rPr lang="en-US" altLang="ko-KR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SCE 5.2.1</a:t>
                      </a:r>
                      <a:endParaRPr lang="en-US" altLang="ko-KR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582" marR="5582" marT="5582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O</a:t>
                      </a:r>
                    </a:p>
                  </a:txBody>
                  <a:tcPr marL="5582" marR="5582" marT="5582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the 1st pos</a:t>
                      </a:r>
                    </a:p>
                  </a:txBody>
                  <a:tcPr marL="5582" marR="5582" marT="55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O</a:t>
                      </a:r>
                    </a:p>
                  </a:txBody>
                  <a:tcPr marL="5582" marR="5582" marT="55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unused</a:t>
                      </a:r>
                    </a:p>
                  </a:txBody>
                  <a:tcPr marL="5582" marR="5582" marT="55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uncomp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5582" marR="5582" marT="55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-0.2%</a:t>
                      </a:r>
                    </a:p>
                  </a:txBody>
                  <a:tcPr marL="5582" marR="5582" marT="5582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-1.0%</a:t>
                      </a:r>
                    </a:p>
                  </a:txBody>
                  <a:tcPr marL="5582" marR="5582" marT="55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-1.1%</a:t>
                      </a:r>
                    </a:p>
                  </a:txBody>
                  <a:tcPr marL="5582" marR="5582" marT="55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Conclusion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sz="2400" dirty="0" smtClean="0"/>
              <a:t>Proposals on top of SCE 5.2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altLang="ko-KR" sz="2000" dirty="0" smtClean="0"/>
              <a:t>Put BL MV candidate at the position of TMVP for MRG and AMVP </a:t>
            </a:r>
            <a:r>
              <a:rPr lang="en-US" altLang="ko-KR" sz="2000" dirty="0" err="1" smtClean="0"/>
              <a:t>cand</a:t>
            </a:r>
            <a:r>
              <a:rPr lang="en-US" altLang="ko-KR" sz="2000" dirty="0" smtClean="0"/>
              <a:t> list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altLang="ko-KR" sz="2000" dirty="0" smtClean="0"/>
              <a:t>No additional pruning compared with HEVC</a:t>
            </a:r>
          </a:p>
          <a:p>
            <a:pPr marL="514350" indent="-457200"/>
            <a:endParaRPr lang="en-US" altLang="ko-KR" sz="2400" dirty="0" smtClean="0"/>
          </a:p>
          <a:p>
            <a:pPr marL="514350" indent="-457200"/>
            <a:r>
              <a:rPr lang="en-US" altLang="ko-KR" sz="2400" dirty="0" smtClean="0"/>
              <a:t>Recommendation : further </a:t>
            </a:r>
            <a:r>
              <a:rPr lang="en-US" altLang="ko-KR" sz="2400" dirty="0" smtClean="0"/>
              <a:t>study in CE</a:t>
            </a:r>
            <a:endParaRPr lang="en-US" altLang="ko-KR" sz="2400" dirty="0" smtClean="0"/>
          </a:p>
          <a:p>
            <a:pPr marL="514350" indent="-457200">
              <a:buFont typeface="+mj-lt"/>
              <a:buAutoNum type="arabicPeriod"/>
            </a:pPr>
            <a:endParaRPr lang="en-US" altLang="ko-KR" sz="2400" dirty="0" smtClean="0"/>
          </a:p>
          <a:p>
            <a:pPr marL="1314450" lvl="2" indent="-457200"/>
            <a:endParaRPr lang="en-US" altLang="ko-KR" sz="1600" dirty="0" smtClean="0"/>
          </a:p>
          <a:p>
            <a:pPr lvl="1"/>
            <a:endParaRPr lang="en-US" altLang="ko-KR" sz="2000" dirty="0" smtClean="0"/>
          </a:p>
          <a:p>
            <a:pPr>
              <a:buNone/>
            </a:pPr>
            <a:endParaRPr lang="en-US" altLang="ko-KR" sz="2400" dirty="0" smtClean="0"/>
          </a:p>
          <a:p>
            <a:pPr lvl="1"/>
            <a:endParaRPr lang="en-US" altLang="ko-KR" sz="2000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358</Words>
  <Application>Microsoft Office PowerPoint</Application>
  <PresentationFormat>화면 슬라이드 쇼(4:3)</PresentationFormat>
  <Paragraphs>156</Paragraphs>
  <Slides>6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7" baseType="lpstr">
      <vt:lpstr>Office 테마</vt:lpstr>
      <vt:lpstr>JCTVC-M2087 Non-SCE5 : Replacement of TMVP candidates with BL MV candidates</vt:lpstr>
      <vt:lpstr>Introduction</vt:lpstr>
      <vt:lpstr>Comparison of Checking Order  in MRG Cand List</vt:lpstr>
      <vt:lpstr>Comparison of Checking Order in AMVP Cand List</vt:lpstr>
      <vt:lpstr>Results</vt:lpstr>
      <vt:lpstr>Conclusion</vt:lpstr>
    </vt:vector>
  </TitlesOfParts>
  <Company>R&amp;D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Non-SCE5 : Replacement of TMVP candidates with BL MV candidates</dc:title>
  <dc:creator>Microsoft Corporation</dc:creator>
  <cp:lastModifiedBy>jy.park</cp:lastModifiedBy>
  <cp:revision>30</cp:revision>
  <dcterms:created xsi:type="dcterms:W3CDTF">2006-10-05T04:04:58Z</dcterms:created>
  <dcterms:modified xsi:type="dcterms:W3CDTF">2013-04-19T02:30:00Z</dcterms:modified>
</cp:coreProperties>
</file>