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93" r:id="rId2"/>
    <p:sldId id="494" r:id="rId3"/>
    <p:sldId id="495" r:id="rId4"/>
    <p:sldId id="496" r:id="rId5"/>
    <p:sldId id="497" r:id="rId6"/>
    <p:sldId id="498" r:id="rId7"/>
    <p:sldId id="499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7" autoAdjust="0"/>
    <p:restoredTop sz="99893" autoAdjust="0"/>
  </p:normalViewPr>
  <p:slideViewPr>
    <p:cSldViewPr>
      <p:cViewPr>
        <p:scale>
          <a:sx n="60" d="100"/>
          <a:sy n="60" d="100"/>
        </p:scale>
        <p:origin x="-1584" y="-204"/>
      </p:cViewPr>
      <p:guideLst>
        <p:guide orient="horz" pos="2952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04" y="-64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dirty="0" smtClean="0">
                <a:latin typeface="Arial" pitchFamily="34" charset="0"/>
              </a:rPr>
              <a:t>JCTVC-M0277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E71AE-9BEE-4661-8C34-775D9FD0F013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dirty="0" smtClean="0">
                <a:cs typeface="Times New Roman" pitchFamily="18" charset="0"/>
              </a:rPr>
              <a:t>JCTVC-M0277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C577-CCDF-4732-831B-BBD36E6C293C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dirty="0" smtClean="0">
                <a:cs typeface="Times New Roman" pitchFamily="18" charset="0"/>
              </a:rPr>
              <a:t>JCTVC-M0277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2DE28-AE40-42B8-839A-89DF17E0FFB1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altLang="zh-CN" dirty="0" smtClean="0">
                <a:latin typeface="Arial" pitchFamily="34" charset="0"/>
              </a:rPr>
              <a:t>JCTVC-M0277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0FC25-094B-49B5-A06B-0178A923CA34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dirty="0" smtClean="0">
                <a:latin typeface="Arial" pitchFamily="34" charset="0"/>
              </a:rPr>
              <a:t>JCTVC-M0277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2B6E9-19A2-4DA4-9C04-0E1FEE6441B9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dirty="0" smtClean="0">
                <a:latin typeface="Arial" pitchFamily="34" charset="0"/>
              </a:rPr>
              <a:t>JCTVC-M0277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4F47D-7423-4F2E-9282-6F40A0BC028F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dirty="0" smtClean="0">
                <a:latin typeface="Arial" pitchFamily="34" charset="0"/>
              </a:rPr>
              <a:t>JCTVC-M0277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616E6-9044-4EB2-A7B6-9A2835735FB5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JCTVC-M0277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E43DF-BBD6-45DB-9597-CA1DB900E029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JCTVC-M0277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CDA22-6ACD-490B-94BE-214FEA3A11DE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JCTVC-M0277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C211A-AF3C-44C8-9839-8E60AF49D3BF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dirty="0" smtClean="0">
                <a:cs typeface="Times New Roman" pitchFamily="18" charset="0"/>
              </a:rPr>
              <a:t>JCTVC-M0277</a:t>
            </a:r>
            <a:endParaRPr lang="en-US" altLang="zh-CN" dirty="0"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4204C-7C96-496B-A2B0-439E022D173C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>
                <a:latin typeface="Arial" pitchFamily="34" charset="0"/>
              </a:rPr>
              <a:t>JCTVC-M0277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F5EF9217-459C-476B-A583-F76694DE1C03}" type="datetime1">
              <a:rPr lang="en-US" smtClean="0"/>
              <a:t>4/19/2013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5900"/>
            <a:ext cx="7772400" cy="1938992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u</a:t>
            </a:r>
            <a:r>
              <a:rPr lang="en-US" dirty="0" smtClean="0"/>
              <a:t>se case and high level syntax of SHVC: Scalability based region of interest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229100"/>
            <a:ext cx="8229600" cy="2628900"/>
          </a:xfrm>
        </p:spPr>
        <p:txBody>
          <a:bodyPr/>
          <a:lstStyle/>
          <a:p>
            <a:r>
              <a:rPr lang="en-US" dirty="0" smtClean="0"/>
              <a:t>Cheung Auyeung, Jun </a:t>
            </a:r>
            <a:r>
              <a:rPr lang="en-US" dirty="0" err="1" smtClean="0"/>
              <a:t>Xu</a:t>
            </a:r>
            <a:r>
              <a:rPr lang="en-US" dirty="0" smtClean="0"/>
              <a:t>, Ali </a:t>
            </a:r>
            <a:r>
              <a:rPr lang="en-US" dirty="0" err="1" smtClean="0"/>
              <a:t>Tabatabai</a:t>
            </a:r>
            <a:r>
              <a:rPr lang="en-US" dirty="0" smtClean="0"/>
              <a:t>, </a:t>
            </a:r>
            <a:r>
              <a:rPr lang="en-US" dirty="0" err="1" smtClean="0"/>
              <a:t>Ohji</a:t>
            </a:r>
            <a:r>
              <a:rPr lang="en-US" dirty="0" smtClean="0"/>
              <a:t> </a:t>
            </a:r>
            <a:r>
              <a:rPr lang="en-US" dirty="0" err="1" smtClean="0"/>
              <a:t>Nakagami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Sony Electronics Inc. and Sony </a:t>
            </a:r>
            <a:r>
              <a:rPr lang="en-US" dirty="0" smtClean="0"/>
              <a:t>Corporation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JCTVC-M0277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2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96865" y="6553200"/>
            <a:ext cx="20955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JCTVC-M0277</a:t>
            </a:r>
            <a:endParaRPr lang="en-US" altLang="zh-CN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4914900" y="1046162"/>
            <a:ext cx="3657600" cy="2066925"/>
            <a:chOff x="4128449" y="152400"/>
            <a:chExt cx="3657600" cy="2066544"/>
          </a:xfrm>
        </p:grpSpPr>
        <p:sp>
          <p:nvSpPr>
            <p:cNvPr id="6" name="Rectangle 5"/>
            <p:cNvSpPr>
              <a:spLocks noChangeAspect="1"/>
            </p:cNvSpPr>
            <p:nvPr/>
          </p:nvSpPr>
          <p:spPr bwMode="auto">
            <a:xfrm>
              <a:off x="4128449" y="152400"/>
              <a:ext cx="3657600" cy="2066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5042849" y="7239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1257300" y="1574800"/>
            <a:ext cx="1828800" cy="1033462"/>
            <a:chOff x="3657600" y="1138428"/>
            <a:chExt cx="1828800" cy="1033272"/>
          </a:xfrm>
        </p:grpSpPr>
        <p:sp>
          <p:nvSpPr>
            <p:cNvPr id="9" name="Rectangle 13"/>
            <p:cNvSpPr>
              <a:spLocks noChangeAspect="1"/>
            </p:cNvSpPr>
            <p:nvPr/>
          </p:nvSpPr>
          <p:spPr bwMode="auto">
            <a:xfrm>
              <a:off x="3657600" y="1138428"/>
              <a:ext cx="1828800" cy="103327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4114800" y="1424178"/>
              <a:ext cx="1028700" cy="5715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</p:grp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117600" y="2611437"/>
            <a:ext cx="2374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/>
              <a:t>Would like to get more </a:t>
            </a:r>
          </a:p>
          <a:p>
            <a:pPr eaLnBrk="1" hangingPunct="1"/>
            <a:r>
              <a:rPr lang="en-US" sz="1800" dirty="0"/>
              <a:t>detail in ROI in BL.</a:t>
            </a: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5014912" y="3146425"/>
            <a:ext cx="36565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/>
              <a:t>By providing more detail of ROI in EL.</a:t>
            </a:r>
          </a:p>
        </p:txBody>
      </p:sp>
      <p:cxnSp>
        <p:nvCxnSpPr>
          <p:cNvPr id="13" name="Straight Arrow Connector 17"/>
          <p:cNvCxnSpPr>
            <a:cxnSpLocks noChangeShapeType="1"/>
            <a:stCxn id="9" idx="3"/>
            <a:endCxn id="6" idx="1"/>
          </p:cNvCxnSpPr>
          <p:nvPr/>
        </p:nvCxnSpPr>
        <p:spPr bwMode="auto">
          <a:xfrm flipV="1">
            <a:off x="3086100" y="2079625"/>
            <a:ext cx="1828800" cy="1190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228600" y="6045200"/>
            <a:ext cx="44576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/>
              <a:t>Would like to get higher </a:t>
            </a:r>
            <a:r>
              <a:rPr lang="en-US" sz="1800" dirty="0" smtClean="0"/>
              <a:t>quality </a:t>
            </a:r>
            <a:r>
              <a:rPr lang="en-US" sz="1800" dirty="0"/>
              <a:t>in ROI in BL.</a:t>
            </a:r>
          </a:p>
        </p:txBody>
      </p:sp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5014912" y="6062662"/>
            <a:ext cx="37132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/>
              <a:t>By providing higher PSNR in ROI in EL.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387201" y="800100"/>
            <a:ext cx="3581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(a) Spatial Scalability</a:t>
            </a:r>
          </a:p>
        </p:txBody>
      </p:sp>
      <p:sp>
        <p:nvSpPr>
          <p:cNvPr id="24" name="TextBox 20"/>
          <p:cNvSpPr txBox="1">
            <a:spLocks noChangeArrowheads="1"/>
          </p:cNvSpPr>
          <p:nvPr/>
        </p:nvSpPr>
        <p:spPr bwMode="auto">
          <a:xfrm>
            <a:off x="396171" y="3477280"/>
            <a:ext cx="2804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(b) SNR Scalability</a:t>
            </a:r>
          </a:p>
        </p:txBody>
      </p:sp>
      <p:grpSp>
        <p:nvGrpSpPr>
          <p:cNvPr id="25" name="Group 2"/>
          <p:cNvGrpSpPr>
            <a:grpSpLocks/>
          </p:cNvGrpSpPr>
          <p:nvPr/>
        </p:nvGrpSpPr>
        <p:grpSpPr bwMode="auto">
          <a:xfrm>
            <a:off x="4914900" y="3990975"/>
            <a:ext cx="3657600" cy="2066925"/>
            <a:chOff x="4099874" y="152400"/>
            <a:chExt cx="3657600" cy="2066544"/>
          </a:xfrm>
        </p:grpSpPr>
        <p:sp>
          <p:nvSpPr>
            <p:cNvPr id="26" name="Rectangle 25"/>
            <p:cNvSpPr>
              <a:spLocks noChangeAspect="1"/>
            </p:cNvSpPr>
            <p:nvPr/>
          </p:nvSpPr>
          <p:spPr bwMode="auto">
            <a:xfrm>
              <a:off x="4099874" y="152400"/>
              <a:ext cx="3657600" cy="2066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5042849" y="7239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</p:grpSp>
      <p:sp>
        <p:nvSpPr>
          <p:cNvPr id="29" name="Rectangle 28"/>
          <p:cNvSpPr>
            <a:spLocks noChangeAspect="1"/>
          </p:cNvSpPr>
          <p:nvPr/>
        </p:nvSpPr>
        <p:spPr bwMode="auto">
          <a:xfrm>
            <a:off x="457200" y="4000500"/>
            <a:ext cx="3657600" cy="206692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" name="Rectangle 11"/>
          <p:cNvSpPr>
            <a:spLocks noChangeArrowheads="1"/>
          </p:cNvSpPr>
          <p:nvPr/>
        </p:nvSpPr>
        <p:spPr bwMode="auto">
          <a:xfrm>
            <a:off x="1400175" y="4572105"/>
            <a:ext cx="2057400" cy="1143211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ROI</a:t>
            </a:r>
          </a:p>
        </p:txBody>
      </p:sp>
      <p:cxnSp>
        <p:nvCxnSpPr>
          <p:cNvPr id="34" name="Straight Arrow Connector 17"/>
          <p:cNvCxnSpPr>
            <a:cxnSpLocks noChangeShapeType="1"/>
          </p:cNvCxnSpPr>
          <p:nvPr/>
        </p:nvCxnSpPr>
        <p:spPr bwMode="auto">
          <a:xfrm flipV="1">
            <a:off x="4114800" y="5029200"/>
            <a:ext cx="800100" cy="1211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023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 of Interest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/>
              <a:t>To align with SHM-1.0, this contribution proposes to define the followings:</a:t>
            </a:r>
            <a:endParaRPr lang="en-US" sz="2800" dirty="0"/>
          </a:p>
          <a:p>
            <a:pPr lvl="1"/>
            <a:r>
              <a:rPr lang="en-CA" sz="2400" dirty="0"/>
              <a:t>A ROI is a rectangular collection of coding tree units (CTU).</a:t>
            </a:r>
            <a:endParaRPr lang="en-US" sz="2400" dirty="0"/>
          </a:p>
          <a:p>
            <a:pPr lvl="1"/>
            <a:r>
              <a:rPr lang="en-CA" sz="2400" dirty="0"/>
              <a:t>An enhancement layer picture has one or more non-overlapping ROIs</a:t>
            </a:r>
            <a:r>
              <a:rPr lang="en-CA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JCTVC-M0277</a:t>
            </a:r>
            <a:endParaRPr lang="en-US" dirty="0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551392" y="3943965"/>
            <a:ext cx="3657600" cy="2066925"/>
            <a:chOff x="1905000" y="723900"/>
            <a:chExt cx="5486400" cy="3100388"/>
          </a:xfrm>
        </p:grpSpPr>
        <p:sp>
          <p:nvSpPr>
            <p:cNvPr id="7" name="Rectangle 6"/>
            <p:cNvSpPr>
              <a:spLocks noChangeAspect="1"/>
            </p:cNvSpPr>
            <p:nvPr/>
          </p:nvSpPr>
          <p:spPr bwMode="auto">
            <a:xfrm>
              <a:off x="1905000" y="723900"/>
              <a:ext cx="5486400" cy="31003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617788" y="12192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4953000" y="19812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</p:grpSp>
      <p:grpSp>
        <p:nvGrpSpPr>
          <p:cNvPr id="10" name="Group 5"/>
          <p:cNvGrpSpPr>
            <a:grpSpLocks noChangeAspect="1"/>
          </p:cNvGrpSpPr>
          <p:nvPr/>
        </p:nvGrpSpPr>
        <p:grpSpPr bwMode="auto">
          <a:xfrm>
            <a:off x="4953000" y="3924300"/>
            <a:ext cx="3657600" cy="2066925"/>
            <a:chOff x="1905000" y="723900"/>
            <a:chExt cx="5486400" cy="310038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1905000" y="723900"/>
              <a:ext cx="5486400" cy="31003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617788" y="12192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681335" y="1981200"/>
              <a:ext cx="2057400" cy="11430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600">
                  <a:latin typeface="Tahoma" pitchFamily="34" charset="0"/>
                  <a:cs typeface="Times New Roman" pitchFamily="18" charset="0"/>
                </a:rPr>
                <a:t>ROI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57200" y="6057900"/>
            <a:ext cx="38862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A picture with two well-separated </a:t>
            </a:r>
            <a:r>
              <a:rPr lang="en-US" sz="1600" dirty="0" smtClean="0">
                <a:solidFill>
                  <a:schemeClr val="tx1"/>
                </a:solidFill>
              </a:rPr>
              <a:t>ROIs.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53000" y="6057900"/>
            <a:ext cx="35814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A picture with two connected </a:t>
            </a:r>
            <a:r>
              <a:rPr lang="en-US" sz="1600" dirty="0" smtClean="0">
                <a:solidFill>
                  <a:schemeClr val="tx1"/>
                </a:solidFill>
              </a:rPr>
              <a:t>ROIs.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Signficant</a:t>
            </a:r>
            <a:r>
              <a:rPr lang="en-US" dirty="0" smtClean="0"/>
              <a:t> Slice Segment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</a:t>
            </a:r>
            <a:r>
              <a:rPr lang="en-US" sz="2800" dirty="0" smtClean="0"/>
              <a:t>wo </a:t>
            </a:r>
            <a:r>
              <a:rPr lang="en-US" sz="2800" dirty="0"/>
              <a:t>ways that can be used to support ROI </a:t>
            </a:r>
            <a:r>
              <a:rPr lang="en-US" sz="2800" dirty="0" smtClean="0"/>
              <a:t>scalability:</a:t>
            </a:r>
            <a:endParaRPr lang="en-US" sz="2800" dirty="0" smtClean="0"/>
          </a:p>
          <a:p>
            <a:pPr lvl="1"/>
            <a:r>
              <a:rPr lang="en-US" sz="2400" dirty="0"/>
              <a:t>Non-significant slice segment and the associated NAL </a:t>
            </a:r>
            <a:r>
              <a:rPr lang="en-US" sz="2400" dirty="0" smtClean="0"/>
              <a:t>type. </a:t>
            </a:r>
          </a:p>
          <a:p>
            <a:pPr lvl="2"/>
            <a:r>
              <a:rPr lang="en-US" sz="2000" dirty="0" smtClean="0"/>
              <a:t>All the CTUs within the slice segment are constructed either by copying </a:t>
            </a:r>
          </a:p>
          <a:p>
            <a:pPr lvl="3"/>
            <a:r>
              <a:rPr lang="en-US" sz="1800" dirty="0" smtClean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corresponding base layer </a:t>
            </a:r>
            <a:r>
              <a:rPr lang="en-US" sz="1800" dirty="0" smtClean="0"/>
              <a:t>in </a:t>
            </a:r>
            <a:r>
              <a:rPr lang="en-US" sz="1800" dirty="0"/>
              <a:t>case of SNR </a:t>
            </a:r>
            <a:r>
              <a:rPr lang="en-US" sz="1800" dirty="0" smtClean="0"/>
              <a:t>scalability,</a:t>
            </a:r>
          </a:p>
          <a:p>
            <a:pPr lvl="3"/>
            <a:r>
              <a:rPr lang="en-US" sz="1800" dirty="0" smtClean="0"/>
              <a:t>the </a:t>
            </a:r>
            <a:r>
              <a:rPr lang="en-US" sz="1800" dirty="0"/>
              <a:t>up-sampled version of base layer in case of spatial scalability. </a:t>
            </a:r>
          </a:p>
          <a:p>
            <a:pPr lvl="1"/>
            <a:r>
              <a:rPr lang="en-US" sz="2400" dirty="0"/>
              <a:t>Non-significant </a:t>
            </a:r>
            <a:r>
              <a:rPr lang="en-US" sz="2400" dirty="0" smtClean="0"/>
              <a:t>tile</a:t>
            </a:r>
            <a:r>
              <a:rPr lang="en-US" sz="2400" dirty="0"/>
              <a:t>.</a:t>
            </a:r>
            <a:endParaRPr lang="en-US" sz="2400" dirty="0" smtClean="0"/>
          </a:p>
          <a:p>
            <a:pPr lvl="2"/>
            <a:r>
              <a:rPr lang="en-US" sz="2000" dirty="0"/>
              <a:t>A</a:t>
            </a:r>
            <a:r>
              <a:rPr lang="en-US" sz="2000" dirty="0" smtClean="0"/>
              <a:t>ll </a:t>
            </a:r>
            <a:r>
              <a:rPr lang="en-US" sz="2000" dirty="0"/>
              <a:t>the CTUs within the tile are constructed either by </a:t>
            </a:r>
            <a:r>
              <a:rPr lang="en-US" sz="2000" dirty="0" smtClean="0"/>
              <a:t>copying</a:t>
            </a:r>
            <a:endParaRPr lang="en-US" sz="2000" dirty="0"/>
          </a:p>
          <a:p>
            <a:pPr lvl="3"/>
            <a:r>
              <a:rPr lang="en-US" sz="1800" dirty="0"/>
              <a:t>the corresponding base layer i</a:t>
            </a:r>
            <a:r>
              <a:rPr lang="en-US" sz="1800" dirty="0" smtClean="0"/>
              <a:t>n case of </a:t>
            </a:r>
            <a:r>
              <a:rPr lang="en-US" sz="1800" dirty="0"/>
              <a:t>SNR </a:t>
            </a:r>
            <a:r>
              <a:rPr lang="en-US" sz="1800" dirty="0" smtClean="0"/>
              <a:t>scalability,</a:t>
            </a:r>
          </a:p>
          <a:p>
            <a:pPr lvl="3"/>
            <a:r>
              <a:rPr lang="en-US" sz="1800" dirty="0" smtClean="0"/>
              <a:t>the </a:t>
            </a:r>
            <a:r>
              <a:rPr lang="en-US" sz="1800" dirty="0"/>
              <a:t>up-sampled version of base layer in case of spatial scalability. 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JCTVC-M0277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1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Non-Significant Slice Segment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 non-significant slice segment layer has (slice_segment_size_minus1+1) number of CTU. 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ignaled </a:t>
            </a:r>
            <a:r>
              <a:rPr lang="en-US" sz="2000" dirty="0"/>
              <a:t>in a NAL unit with a new </a:t>
            </a:r>
            <a:r>
              <a:rPr lang="en-US" sz="2000" dirty="0" err="1"/>
              <a:t>nal_unit_type</a:t>
            </a:r>
            <a:r>
              <a:rPr lang="en-US" sz="2000" dirty="0"/>
              <a:t> </a:t>
            </a:r>
            <a:r>
              <a:rPr lang="en-US" sz="2000" dirty="0" smtClean="0"/>
              <a:t>(e.g. JCTVC-L0055) indicating </a:t>
            </a:r>
            <a:r>
              <a:rPr lang="en-US" sz="2000" dirty="0"/>
              <a:t>that it carries a non-significant slice segment RBSP</a:t>
            </a:r>
            <a:r>
              <a:rPr lang="en-US" sz="2000" dirty="0" smtClean="0"/>
              <a:t>.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CTUs in ROI are signaled by regular slice segments.</a:t>
            </a:r>
          </a:p>
          <a:p>
            <a:pPr lvl="1"/>
            <a:r>
              <a:rPr lang="en-US" sz="2000" dirty="0" smtClean="0"/>
              <a:t>CTUs outside ROIs are signaled by non-significant slice segments.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JCTVC-M0277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1701"/>
              </p:ext>
            </p:extLst>
          </p:nvPr>
        </p:nvGraphicFramePr>
        <p:xfrm>
          <a:off x="1257300" y="3048000"/>
          <a:ext cx="6858000" cy="1524000"/>
        </p:xfrm>
        <a:graphic>
          <a:graphicData uri="http://schemas.openxmlformats.org/drawingml/2006/table">
            <a:tbl>
              <a:tblPr/>
              <a:tblGrid>
                <a:gridCol w="5468273"/>
                <a:gridCol w="1389727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non_significant_slice_</a:t>
                      </a:r>
                      <a:r>
                        <a:rPr lang="en-GB" sz="2000" dirty="0" err="1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segment_</a:t>
                      </a:r>
                      <a:r>
                        <a:rPr lang="en-GB" sz="2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layer_rbsp</a:t>
                      </a:r>
                      <a:r>
                        <a:rPr lang="en-GB" sz="2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2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20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slice_segment_header( )</a:t>
                      </a:r>
                      <a:endParaRPr lang="en-US" sz="2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slice_segment_size_minus1</a:t>
                      </a:r>
                      <a:endParaRPr lang="en-US" sz="2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rbsp_slice_segment_trailing_bits( )</a:t>
                      </a:r>
                      <a:endParaRPr lang="en-US" sz="2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20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689100" y="3429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06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Non-Significant 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34300" cy="1219200"/>
          </a:xfrm>
        </p:spPr>
        <p:txBody>
          <a:bodyPr/>
          <a:lstStyle/>
          <a:p>
            <a:r>
              <a:rPr lang="en-US" sz="2400" dirty="0"/>
              <a:t>C</a:t>
            </a:r>
            <a:r>
              <a:rPr lang="en-US" sz="2400" dirty="0" smtClean="0"/>
              <a:t>ombine </a:t>
            </a:r>
            <a:r>
              <a:rPr lang="en-US" sz="2400" dirty="0"/>
              <a:t>tile and non-significant slice </a:t>
            </a:r>
            <a:r>
              <a:rPr lang="en-US" sz="2400" dirty="0" smtClean="0"/>
              <a:t>segment </a:t>
            </a:r>
            <a:r>
              <a:rPr lang="en-US" sz="2400" dirty="0"/>
              <a:t>together to signal the </a:t>
            </a:r>
            <a:r>
              <a:rPr lang="en-US" sz="2400" dirty="0" smtClean="0"/>
              <a:t>ROIs as in this example: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2400" dirty="0" smtClean="0"/>
              <a:t>May combine with JCTVC-L0049 to use SEI messages to indicate that motion compensation is restricted to within a significant tile.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JCTVC-M0277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457200" y="1943100"/>
            <a:ext cx="8458200" cy="3657600"/>
            <a:chOff x="457200" y="2628900"/>
            <a:chExt cx="8458200" cy="3657600"/>
          </a:xfrm>
        </p:grpSpPr>
        <p:sp>
          <p:nvSpPr>
            <p:cNvPr id="6" name="Rectangle 5"/>
            <p:cNvSpPr/>
            <p:nvPr/>
          </p:nvSpPr>
          <p:spPr>
            <a:xfrm>
              <a:off x="457200" y="4914900"/>
              <a:ext cx="4000500" cy="685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en-US" sz="1600" dirty="0">
                  <a:solidFill>
                    <a:schemeClr val="tx1"/>
                  </a:solidFill>
                </a:rPr>
                <a:t>A</a:t>
              </a:r>
              <a:r>
                <a:rPr 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picture is divided into 16 tiles. </a:t>
              </a:r>
              <a:endParaRPr lang="en-US" sz="1600" dirty="0" smtClean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en-US" sz="1600" dirty="0" smtClean="0">
                  <a:solidFill>
                    <a:schemeClr val="tx1"/>
                  </a:solidFill>
                </a:rPr>
                <a:t>Only </a:t>
              </a:r>
              <a:r>
                <a:rPr lang="en-US" sz="1600" dirty="0">
                  <a:solidFill>
                    <a:schemeClr val="tx1"/>
                  </a:solidFill>
                </a:rPr>
                <a:t>tile 5 and tile 10 </a:t>
              </a:r>
              <a:r>
                <a:rPr lang="en-US" sz="1600" dirty="0" smtClean="0">
                  <a:solidFill>
                    <a:schemeClr val="tx1"/>
                  </a:solidFill>
                </a:rPr>
                <a:t>are significant. 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800600" y="4800600"/>
              <a:ext cx="4114800" cy="14859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600" dirty="0" smtClean="0">
                  <a:solidFill>
                    <a:schemeClr val="tx1"/>
                  </a:solidFill>
                </a:rPr>
                <a:t>Non-significant </a:t>
              </a:r>
              <a:r>
                <a:rPr lang="en-US" sz="1600" dirty="0">
                  <a:solidFill>
                    <a:schemeClr val="tx1"/>
                  </a:solidFill>
                </a:rPr>
                <a:t>tiles are signaled by non-significant slice segment layer RBSP </a:t>
              </a:r>
            </a:p>
            <a:p>
              <a:pPr marL="285750" indent="-285750" hangingPunct="0">
                <a:buFont typeface="Arial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T</a:t>
              </a:r>
              <a:r>
                <a:rPr lang="en-US" sz="1600" dirty="0" smtClean="0">
                  <a:solidFill>
                    <a:schemeClr val="tx1"/>
                  </a:solidFill>
                </a:rPr>
                <a:t>he </a:t>
              </a:r>
              <a:r>
                <a:rPr lang="en-US" sz="1600" dirty="0">
                  <a:solidFill>
                    <a:schemeClr val="tx1"/>
                  </a:solidFill>
                </a:rPr>
                <a:t>significant tiles are signaled by regular slice segment layer RBSP.</a:t>
              </a: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 bwMode="auto">
            <a:xfrm>
              <a:off x="533400" y="2628900"/>
              <a:ext cx="3657600" cy="206692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cs typeface="Arial" charset="0"/>
              </a:endParaRPr>
            </a:p>
          </p:txBody>
        </p:sp>
        <p:cxnSp>
          <p:nvCxnSpPr>
            <p:cNvPr id="9" name="Straight Connector 13"/>
            <p:cNvCxnSpPr>
              <a:cxnSpLocks noChangeShapeType="1"/>
            </p:cNvCxnSpPr>
            <p:nvPr/>
          </p:nvCxnSpPr>
          <p:spPr bwMode="auto">
            <a:xfrm>
              <a:off x="1447800" y="2628900"/>
              <a:ext cx="0" cy="20669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" name="Straight Connector 14"/>
            <p:cNvCxnSpPr>
              <a:cxnSpLocks noChangeShapeType="1"/>
            </p:cNvCxnSpPr>
            <p:nvPr/>
          </p:nvCxnSpPr>
          <p:spPr bwMode="auto">
            <a:xfrm>
              <a:off x="3505200" y="2628900"/>
              <a:ext cx="0" cy="20669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" name="Straight Connector 15"/>
            <p:cNvCxnSpPr>
              <a:cxnSpLocks noChangeShapeType="1"/>
            </p:cNvCxnSpPr>
            <p:nvPr/>
          </p:nvCxnSpPr>
          <p:spPr bwMode="auto">
            <a:xfrm>
              <a:off x="533400" y="3200400"/>
              <a:ext cx="3657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2" name="Straight Connector 16"/>
            <p:cNvCxnSpPr>
              <a:cxnSpLocks noChangeShapeType="1"/>
            </p:cNvCxnSpPr>
            <p:nvPr/>
          </p:nvCxnSpPr>
          <p:spPr bwMode="auto">
            <a:xfrm>
              <a:off x="533400" y="4343400"/>
              <a:ext cx="3657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533400" y="2628900"/>
              <a:ext cx="914400" cy="5715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Tile0</a:t>
              </a:r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1447800" y="2628900"/>
              <a:ext cx="914400" cy="5715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</a:t>
              </a:r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3505200" y="2628900"/>
              <a:ext cx="685800" cy="5715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Tile3</a:t>
              </a: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533400" y="3200400"/>
              <a:ext cx="914400" cy="58102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Tile4</a:t>
              </a:r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447800" y="3200400"/>
              <a:ext cx="914400" cy="581025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ROI Tile5</a:t>
              </a:r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3505200" y="3200400"/>
              <a:ext cx="685800" cy="59055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Tile7</a:t>
              </a:r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533400" y="4343400"/>
              <a:ext cx="914400" cy="35242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Tile12</a:t>
              </a:r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1447800" y="4340225"/>
              <a:ext cx="914400" cy="3556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Tile13</a:t>
              </a:r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3505200" y="4343400"/>
              <a:ext cx="685800" cy="35242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Tile15</a:t>
              </a:r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2362200" y="2628900"/>
              <a:ext cx="1143000" cy="5715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Tile2</a:t>
              </a:r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362200" y="3781425"/>
              <a:ext cx="1143000" cy="561975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ROI Tile10</a:t>
              </a:r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2362200" y="3200400"/>
              <a:ext cx="1143000" cy="58102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Tile6</a:t>
              </a:r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2362200" y="4340225"/>
              <a:ext cx="1143000" cy="3556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Tile14</a:t>
              </a:r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3505200" y="3790950"/>
              <a:ext cx="685800" cy="55245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Tile11</a:t>
              </a:r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533400" y="3781425"/>
              <a:ext cx="914400" cy="56515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Tile8</a:t>
              </a:r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1447800" y="3781425"/>
              <a:ext cx="914400" cy="56515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Tile9</a:t>
              </a:r>
            </a:p>
          </p:txBody>
        </p:sp>
        <p:sp>
          <p:nvSpPr>
            <p:cNvPr id="29" name="Rectangle 28"/>
            <p:cNvSpPr>
              <a:spLocks noChangeAspect="1"/>
            </p:cNvSpPr>
            <p:nvPr/>
          </p:nvSpPr>
          <p:spPr bwMode="auto">
            <a:xfrm>
              <a:off x="5105400" y="2638425"/>
              <a:ext cx="3657600" cy="206692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cs typeface="Arial" charset="0"/>
              </a:endParaRPr>
            </a:p>
          </p:txBody>
        </p:sp>
        <p:cxnSp>
          <p:nvCxnSpPr>
            <p:cNvPr id="30" name="Straight Connector 34"/>
            <p:cNvCxnSpPr>
              <a:cxnSpLocks noChangeShapeType="1"/>
            </p:cNvCxnSpPr>
            <p:nvPr/>
          </p:nvCxnSpPr>
          <p:spPr bwMode="auto">
            <a:xfrm>
              <a:off x="5105400" y="3209925"/>
              <a:ext cx="3657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1" name="Rectangle 30"/>
            <p:cNvSpPr/>
            <p:nvPr/>
          </p:nvSpPr>
          <p:spPr bwMode="auto">
            <a:xfrm>
              <a:off x="5105400" y="2638425"/>
              <a:ext cx="3657600" cy="5715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defTabSz="914400">
                <a:defRPr/>
              </a:pPr>
              <a:r>
                <a:rPr lang="en-US" sz="1200" dirty="0">
                  <a:latin typeface="Tahoma" pitchFamily="34" charset="0"/>
                  <a:cs typeface="Times New Roman" pitchFamily="18" charset="0"/>
                </a:rPr>
                <a:t>Seg0 (5 tiles)</a:t>
              </a: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5105400" y="3209925"/>
              <a:ext cx="914400" cy="5810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defTabSz="914400">
                <a:defRPr/>
              </a:pPr>
              <a:endParaRPr lang="en-US" sz="1200" dirty="0"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3" name="Rectangle 37"/>
            <p:cNvSpPr>
              <a:spLocks noChangeArrowheads="1"/>
            </p:cNvSpPr>
            <p:nvPr/>
          </p:nvSpPr>
          <p:spPr bwMode="auto">
            <a:xfrm>
              <a:off x="6019800" y="3209925"/>
              <a:ext cx="914400" cy="581025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Seg1 </a:t>
              </a:r>
            </a:p>
          </p:txBody>
        </p:sp>
        <p:sp>
          <p:nvSpPr>
            <p:cNvPr id="34" name="Rectangle 38"/>
            <p:cNvSpPr>
              <a:spLocks noChangeArrowheads="1"/>
            </p:cNvSpPr>
            <p:nvPr/>
          </p:nvSpPr>
          <p:spPr bwMode="auto">
            <a:xfrm>
              <a:off x="5105400" y="4354513"/>
              <a:ext cx="3657600" cy="34131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Seg 5 (5 tiles)</a:t>
              </a:r>
            </a:p>
          </p:txBody>
        </p:sp>
        <p:sp>
          <p:nvSpPr>
            <p:cNvPr id="35" name="Rectangle 39"/>
            <p:cNvSpPr>
              <a:spLocks noChangeArrowheads="1"/>
            </p:cNvSpPr>
            <p:nvPr/>
          </p:nvSpPr>
          <p:spPr bwMode="auto">
            <a:xfrm>
              <a:off x="6934200" y="3790950"/>
              <a:ext cx="1143000" cy="561975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Seg4</a:t>
              </a:r>
            </a:p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(1 tile)</a:t>
              </a:r>
            </a:p>
          </p:txBody>
        </p:sp>
        <p:sp>
          <p:nvSpPr>
            <p:cNvPr id="36" name="Rectangle 40"/>
            <p:cNvSpPr>
              <a:spLocks noChangeArrowheads="1"/>
            </p:cNvSpPr>
            <p:nvPr/>
          </p:nvSpPr>
          <p:spPr bwMode="auto">
            <a:xfrm>
              <a:off x="8077200" y="3790950"/>
              <a:ext cx="685800" cy="5651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914400"/>
              <a:endParaRPr lang="en-US" sz="1200"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7" name="Rectangle 41"/>
            <p:cNvSpPr>
              <a:spLocks noChangeArrowheads="1"/>
            </p:cNvSpPr>
            <p:nvPr/>
          </p:nvSpPr>
          <p:spPr bwMode="auto">
            <a:xfrm>
              <a:off x="5105400" y="3790950"/>
              <a:ext cx="1828800" cy="565150"/>
            </a:xfrm>
            <a:prstGeom prst="rect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Seg3</a:t>
              </a:r>
            </a:p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(4 tiles)</a:t>
              </a:r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6934200" y="3209925"/>
              <a:ext cx="1828800" cy="581025"/>
            </a:xfrm>
            <a:prstGeom prst="rect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endParaRPr lang="en-US" sz="1200"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9" name="Rectangle 43"/>
            <p:cNvSpPr>
              <a:spLocks noChangeArrowheads="1"/>
            </p:cNvSpPr>
            <p:nvPr/>
          </p:nvSpPr>
          <p:spPr bwMode="auto">
            <a:xfrm>
              <a:off x="6019800" y="3490913"/>
              <a:ext cx="914400" cy="300037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defTabSz="914400"/>
              <a:r>
                <a:rPr lang="en-US" sz="1200">
                  <a:latin typeface="Tahoma" pitchFamily="34" charset="0"/>
                  <a:cs typeface="Times New Roman" pitchFamily="18" charset="0"/>
                </a:rPr>
                <a:t>Seg2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00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Presented </a:t>
            </a:r>
            <a:r>
              <a:rPr lang="en-CA" dirty="0"/>
              <a:t>the idea of ROI scalability and proposed a HLS approach to support it. </a:t>
            </a:r>
            <a:endParaRPr lang="en-CA" dirty="0" smtClean="0"/>
          </a:p>
          <a:p>
            <a:r>
              <a:rPr lang="en-CA" dirty="0" smtClean="0"/>
              <a:t>Propose for further </a:t>
            </a:r>
            <a:r>
              <a:rPr lang="en-CA" dirty="0"/>
              <a:t>discussions and </a:t>
            </a:r>
            <a:r>
              <a:rPr lang="en-CA" dirty="0" smtClean="0"/>
              <a:t>studies </a:t>
            </a:r>
            <a:r>
              <a:rPr lang="en-CA" dirty="0"/>
              <a:t>on different ways to support </a:t>
            </a:r>
            <a:r>
              <a:rPr lang="en-CA" dirty="0" smtClean="0"/>
              <a:t>ROI scalability.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JCTVC-M0277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201440</TotalTime>
  <Words>470</Words>
  <Application>Microsoft Office PowerPoint</Application>
  <PresentationFormat>On-screen Show (4:3)</PresentationFormat>
  <Paragraphs>112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A use case and high level syntax of SHVC: Scalability based region of interest</vt:lpstr>
      <vt:lpstr>Use Cases</vt:lpstr>
      <vt:lpstr>Region of Interest Scalability</vt:lpstr>
      <vt:lpstr>Non-Signficant Slice Segment</vt:lpstr>
      <vt:lpstr>Non-Significant Slice Segment</vt:lpstr>
      <vt:lpstr>Non-Significant Tile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7854</cp:revision>
  <dcterms:created xsi:type="dcterms:W3CDTF">2006-02-22T01:05:12Z</dcterms:created>
  <dcterms:modified xsi:type="dcterms:W3CDTF">2013-04-19T05:34:38Z</dcterms:modified>
</cp:coreProperties>
</file>