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300" r:id="rId3"/>
    <p:sldId id="301" r:id="rId4"/>
    <p:sldId id="306" r:id="rId5"/>
    <p:sldId id="302" r:id="rId6"/>
    <p:sldId id="307" r:id="rId7"/>
    <p:sldId id="30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48" autoAdjust="0"/>
  </p:normalViewPr>
  <p:slideViewPr>
    <p:cSldViewPr>
      <p:cViewPr varScale="1">
        <p:scale>
          <a:sx n="95" d="100"/>
          <a:sy n="95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D3069-17EF-4C74-98BC-F0C4292501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22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/>
              <a:t>JCTVC-M0275: </a:t>
            </a:r>
            <a:r>
              <a:rPr lang="en-CA" b="1" dirty="0"/>
              <a:t>Non-SCE3: Simplified Generalized Residual Prediction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X. Li, J. Chen, K. Rapaka, M. </a:t>
            </a:r>
            <a:r>
              <a:rPr lang="en-CA" dirty="0"/>
              <a:t>Karczewicz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 3.3 is simplified by two ways</a:t>
            </a:r>
          </a:p>
          <a:p>
            <a:pPr lvl="1"/>
            <a:r>
              <a:rPr lang="en-US" dirty="0" smtClean="0"/>
              <a:t>Replacing the 4-tap GRP up-sampling/smoothing filter with 3-tap filter </a:t>
            </a:r>
          </a:p>
          <a:p>
            <a:pPr lvl="1"/>
            <a:r>
              <a:rPr lang="en-US" dirty="0" smtClean="0"/>
              <a:t>Further constraint on block size that GRP cannot be applied to 4x16/16x4 blocks </a:t>
            </a:r>
          </a:p>
          <a:p>
            <a:endParaRPr lang="en-US" dirty="0"/>
          </a:p>
          <a:p>
            <a:r>
              <a:rPr lang="en-US" dirty="0" smtClean="0"/>
              <a:t>Simulation results and discussions</a:t>
            </a:r>
          </a:p>
          <a:p>
            <a:pPr lvl="1" hangingPunct="0"/>
            <a:r>
              <a:rPr lang="en-US" dirty="0" smtClean="0"/>
              <a:t>Crosschecked by </a:t>
            </a:r>
            <a:r>
              <a:rPr lang="en-US" dirty="0" err="1"/>
              <a:t>MediaTek</a:t>
            </a:r>
            <a:r>
              <a:rPr lang="en-US" dirty="0"/>
              <a:t> </a:t>
            </a:r>
            <a:r>
              <a:rPr lang="en-US" dirty="0" smtClean="0"/>
              <a:t>(JCTVC-M0226) </a:t>
            </a:r>
            <a:r>
              <a:rPr lang="en-US" dirty="0"/>
              <a:t>and Intel (JCTVC-M0321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GRP simplifications based on SCE 3.3 test case 2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1017750"/>
              </p:ext>
            </p:extLst>
          </p:nvPr>
        </p:nvGraphicFramePr>
        <p:xfrm>
          <a:off x="228601" y="762000"/>
          <a:ext cx="8686799" cy="5564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3581"/>
                <a:gridCol w="1119942"/>
                <a:gridCol w="1120848"/>
                <a:gridCol w="1119942"/>
                <a:gridCol w="1120848"/>
                <a:gridCol w="1119942"/>
                <a:gridCol w="1120848"/>
                <a:gridCol w="1120848"/>
              </a:tblGrid>
              <a:tr h="127588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GRP weighting modes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Bi-linear interpolation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GRP up-sampling/ smoothing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Common GRP block size constraint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No GRP for</a:t>
                      </a:r>
                      <a:endParaRPr lang="en-US" sz="18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chroma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No GRP filtering in</a:t>
                      </a:r>
                      <a:endParaRPr lang="en-US" sz="18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SNR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CA" sz="1800" dirty="0">
                          <a:effectLst/>
                        </a:rPr>
                        <a:t>Additional ME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834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sz="1800" dirty="0" smtClean="0">
                          <a:effectLst/>
                        </a:rPr>
                        <a:t>SCE 3.3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Test </a:t>
                      </a:r>
                      <a:r>
                        <a:rPr lang="en-CA" sz="1800" dirty="0">
                          <a:effectLst/>
                        </a:rPr>
                        <a:t>case </a:t>
                      </a:r>
                      <a:r>
                        <a:rPr lang="en-CA" sz="1800" dirty="0" smtClean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0, res-0.5, 1, diff-0.5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Y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4-tap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err="1">
                          <a:effectLst/>
                        </a:rPr>
                        <a:t>Uni</a:t>
                      </a:r>
                      <a:r>
                        <a:rPr lang="en-CA" sz="1800" dirty="0">
                          <a:effectLst/>
                        </a:rPr>
                        <a:t>: 8x8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Bi: 16x16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8346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Times New Roman"/>
                          <a:ea typeface="Times New Roman"/>
                        </a:rPr>
                        <a:t>Simp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 #1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3-tap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18346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Times New Roman"/>
                          <a:ea typeface="Times New Roman"/>
                        </a:rPr>
                        <a:t>Simp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 #2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8x8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16x4/4x16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Bi: 16x16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unchanged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8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in Worst Case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392824"/>
              </p:ext>
            </p:extLst>
          </p:nvPr>
        </p:nvGraphicFramePr>
        <p:xfrm>
          <a:off x="152401" y="1219200"/>
          <a:ext cx="8839199" cy="44196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5892"/>
                <a:gridCol w="1077950"/>
                <a:gridCol w="912112"/>
                <a:gridCol w="1077950"/>
                <a:gridCol w="995033"/>
                <a:gridCol w="995033"/>
                <a:gridCol w="912112"/>
                <a:gridCol w="1193117"/>
              </a:tblGrid>
              <a:tr h="135987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Test case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err="1">
                          <a:effectLst/>
                        </a:rPr>
                        <a:t>Mul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Adds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MemBand (4x2)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MemBand (8x2)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Ref num in pred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Additional picture buffer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Size of lookup table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0199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sz="1800" dirty="0" smtClean="0">
                          <a:effectLst/>
                        </a:rPr>
                        <a:t>SCE 3.3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Test case 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76%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67%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solidFill>
                            <a:srgbClr val="FF0000"/>
                          </a:solidFill>
                          <a:effectLst/>
                        </a:rPr>
                        <a:t>108%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solidFill>
                            <a:srgbClr val="FF0000"/>
                          </a:solidFill>
                          <a:effectLst/>
                        </a:rPr>
                        <a:t>106%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180%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146</a:t>
                      </a:r>
                      <a:r>
                        <a:rPr lang="en-CA" sz="1800" dirty="0" smtClean="0">
                          <a:effectLst/>
                        </a:rPr>
                        <a:t>% </a:t>
                      </a:r>
                      <a:br>
                        <a:rPr lang="en-CA" sz="1800" dirty="0" smtClean="0">
                          <a:effectLst/>
                        </a:rPr>
                      </a:br>
                      <a:r>
                        <a:rPr lang="en-CA" sz="1800" dirty="0" smtClean="0">
                          <a:effectLst/>
                        </a:rPr>
                        <a:t>(280</a:t>
                      </a:r>
                      <a:r>
                        <a:rPr lang="en-CA" sz="1800" baseline="0" dirty="0" smtClean="0">
                          <a:effectLst/>
                        </a:rPr>
                        <a:t> Bytes)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019908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err="1">
                          <a:effectLst/>
                        </a:rPr>
                        <a:t>Simp</a:t>
                      </a:r>
                      <a:r>
                        <a:rPr lang="en-CA" sz="1800" dirty="0">
                          <a:effectLst/>
                        </a:rPr>
                        <a:t> #1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61%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49%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98%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96%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180%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0%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138</a:t>
                      </a:r>
                      <a:r>
                        <a:rPr lang="en-CA" sz="1800" dirty="0" smtClean="0">
                          <a:effectLst/>
                        </a:rPr>
                        <a:t>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(264 Bytes)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019908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err="1">
                          <a:effectLst/>
                        </a:rPr>
                        <a:t>Simp</a:t>
                      </a:r>
                      <a:r>
                        <a:rPr lang="en-CA" sz="1800" dirty="0">
                          <a:effectLst/>
                        </a:rPr>
                        <a:t> #2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76%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67%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98%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180%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0%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146</a:t>
                      </a:r>
                      <a:r>
                        <a:rPr lang="en-CA" sz="1800" dirty="0" smtClean="0">
                          <a:effectLst/>
                        </a:rPr>
                        <a:t>%</a:t>
                      </a:r>
                    </a:p>
                    <a:p>
                      <a:pPr marL="0" marR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(280 Bytes)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434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 results 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8321455"/>
              </p:ext>
            </p:extLst>
          </p:nvPr>
        </p:nvGraphicFramePr>
        <p:xfrm>
          <a:off x="304800" y="762000"/>
          <a:ext cx="8534398" cy="5410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1872"/>
                <a:gridCol w="1211579"/>
                <a:gridCol w="1211579"/>
                <a:gridCol w="1213105"/>
                <a:gridCol w="1213105"/>
                <a:gridCol w="1211579"/>
                <a:gridCol w="1211579"/>
              </a:tblGrid>
              <a:tr h="31363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Case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Conf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EncT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DecT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771">
                <a:tc row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SCE 3.3 test case 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RA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-3.9%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119%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126%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LD-P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-5.3%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125%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128%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LD-B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-3.1%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-4.6%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-4.5%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116%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dirty="0" smtClean="0">
                          <a:effectLst/>
                        </a:rPr>
                        <a:t>Aver 2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en-US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127%</a:t>
                      </a:r>
                    </a:p>
                  </a:txBody>
                  <a:tcPr marL="9525" marR="9525" marT="9525" marB="0" anchor="ctr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0" dirty="0" smtClean="0">
                          <a:effectLst/>
                        </a:rPr>
                        <a:t>Aver 3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-3.5%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-4.7%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-4.5%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120%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127%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771">
                <a:tc row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3-tap filter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RA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-3.6%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-3.8%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114%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122%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LD-P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-5.3%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-5.5%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-4.9%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123%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LD-B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-4.5%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-4.4%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111%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dirty="0" smtClean="0">
                          <a:effectLst/>
                        </a:rPr>
                        <a:t>Aver 2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123%</a:t>
                      </a:r>
                    </a:p>
                  </a:txBody>
                  <a:tcPr marL="9525" marR="9525" marT="9525" marB="0" anchor="ctr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0" dirty="0" smtClean="0">
                          <a:effectLst/>
                        </a:rPr>
                        <a:t>Aver 3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-3.4%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-4.5%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-4.4%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115%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122%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771">
                <a:tc row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No 4x16 or16x4 uni-pred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RA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-3.9%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113%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LD-P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-5.3%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-5.6%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115%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LD-B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-4.6%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-4.5%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107%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119%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dirty="0" smtClean="0">
                          <a:effectLst/>
                        </a:rPr>
                        <a:t>Aver 2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121%</a:t>
                      </a:r>
                    </a:p>
                  </a:txBody>
                  <a:tcPr marL="9525" marR="9525" marT="9525" marB="0" anchor="ctr"/>
                </a:tc>
              </a:tr>
              <a:tr h="339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0" dirty="0" smtClean="0">
                          <a:effectLst/>
                        </a:rPr>
                        <a:t>Aver 3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-3.5%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-4.6%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-4.5%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112%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effectLst/>
                        </a:rPr>
                        <a:t>120%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26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Complexity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900147"/>
              </p:ext>
            </p:extLst>
          </p:nvPr>
        </p:nvGraphicFramePr>
        <p:xfrm>
          <a:off x="381001" y="676097"/>
          <a:ext cx="8229601" cy="53437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6371"/>
                <a:gridCol w="1167893"/>
                <a:gridCol w="1169361"/>
                <a:gridCol w="1169361"/>
                <a:gridCol w="1167893"/>
                <a:gridCol w="1169361"/>
                <a:gridCol w="1169361"/>
              </a:tblGrid>
              <a:tr h="41105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Case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Conf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8b/8b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64b/256b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64b/512b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Mults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Adds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1054">
                <a:tc row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Times New Roman"/>
                        </a:rPr>
                        <a:t>Test case 2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Times New Roman"/>
                        </a:rPr>
                        <a:t>RA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120%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114%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111%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1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Times New Roman"/>
                        </a:rPr>
                        <a:t>LD-P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140%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143%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143%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130%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125%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1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Times New Roman"/>
                        </a:rPr>
                        <a:t>LD-B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130%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130%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130%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117%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1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Aver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118%</a:t>
                      </a:r>
                    </a:p>
                  </a:txBody>
                  <a:tcPr marL="68580" marR="68580" marT="0" marB="0" anchor="ctr"/>
                </a:tc>
              </a:tr>
              <a:tr h="411054">
                <a:tc row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3-tap filter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RA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108%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105%</a:t>
                      </a:r>
                    </a:p>
                  </a:txBody>
                  <a:tcPr marL="68580" marR="68580" marT="0" marB="0" anchor="ctr"/>
                </a:tc>
              </a:tr>
              <a:tr h="411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LD-P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110%</a:t>
                      </a:r>
                    </a:p>
                  </a:txBody>
                  <a:tcPr marL="68580" marR="68580" marT="0" marB="0" anchor="ctr"/>
                </a:tc>
              </a:tr>
              <a:tr h="411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LD-B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107%</a:t>
                      </a:r>
                    </a:p>
                  </a:txBody>
                  <a:tcPr marL="68580" marR="68580" marT="0" marB="0" anchor="ctr"/>
                </a:tc>
              </a:tr>
              <a:tr h="411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Aver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107%</a:t>
                      </a:r>
                    </a:p>
                  </a:txBody>
                  <a:tcPr marL="68580" marR="68580" marT="0" marB="0" anchor="ctr"/>
                </a:tc>
              </a:tr>
              <a:tr h="411054">
                <a:tc row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No 4x16 or16x4 uni-pred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RA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111%</a:t>
                      </a:r>
                    </a:p>
                  </a:txBody>
                  <a:tcPr marL="68580" marR="68580" marT="0" marB="0" anchor="ctr"/>
                </a:tc>
              </a:tr>
              <a:tr h="411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LD-P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140%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143%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143%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125%</a:t>
                      </a:r>
                    </a:p>
                  </a:txBody>
                  <a:tcPr marL="68580" marR="68580" marT="0" marB="0" anchor="ctr"/>
                </a:tc>
              </a:tr>
              <a:tr h="411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LD-B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117%</a:t>
                      </a:r>
                    </a:p>
                  </a:txBody>
                  <a:tcPr marL="68580" marR="68580" marT="0" marB="0" anchor="ctr"/>
                </a:tc>
              </a:tr>
              <a:tr h="411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Aver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121%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118%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806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SCE3.3 test case 2 is further simplified by two different ways</a:t>
            </a:r>
          </a:p>
          <a:p>
            <a:pPr lvl="1"/>
            <a:r>
              <a:rPr lang="en-US" dirty="0" smtClean="0"/>
              <a:t>Replacing the 4-tap GRP filter to 3-tap</a:t>
            </a:r>
          </a:p>
          <a:p>
            <a:pPr lvl="1"/>
            <a:r>
              <a:rPr lang="en-US" dirty="0" smtClean="0"/>
              <a:t>Restricting the GRP cannot be applied to 4x16/16x4 blocks</a:t>
            </a:r>
          </a:p>
          <a:p>
            <a:pPr lvl="1"/>
            <a:endParaRPr lang="en-US" dirty="0"/>
          </a:p>
          <a:p>
            <a:r>
              <a:rPr lang="en-US" dirty="0" smtClean="0"/>
              <a:t>The worst-case complexity of the two simplifications are both lower than that of HEVC single layer coding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Thanks </a:t>
            </a:r>
            <a:r>
              <a:rPr lang="en-US" dirty="0" err="1" smtClean="0"/>
              <a:t>MediaTek</a:t>
            </a:r>
            <a:r>
              <a:rPr lang="en-US" dirty="0" smtClean="0"/>
              <a:t> and Intel for the crosschecking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3058</TotalTime>
  <Words>678</Words>
  <Application>Microsoft Office PowerPoint</Application>
  <PresentationFormat>On-screen Show (4:3)</PresentationFormat>
  <Paragraphs>281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QCT2008_PPT_Master_ConfdProp</vt:lpstr>
      <vt:lpstr>JCTVC-M0275: Non-SCE3: Simplified Generalized Residual Prediction </vt:lpstr>
      <vt:lpstr>Overview</vt:lpstr>
      <vt:lpstr>GRP simplifications based on SCE 3.3 test case 2</vt:lpstr>
      <vt:lpstr>Complexity in Worst Case</vt:lpstr>
      <vt:lpstr>RD results </vt:lpstr>
      <vt:lpstr>Average Complexity </vt:lpstr>
      <vt:lpstr>Conclusions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Xiang Li</cp:lastModifiedBy>
  <cp:revision>137</cp:revision>
  <dcterms:created xsi:type="dcterms:W3CDTF">2012-03-19T15:53:13Z</dcterms:created>
  <dcterms:modified xsi:type="dcterms:W3CDTF">2013-04-19T01:04:26Z</dcterms:modified>
</cp:coreProperties>
</file>