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</p:sldMasterIdLst>
  <p:notesMasterIdLst>
    <p:notesMasterId r:id="rId12"/>
  </p:notesMasterIdLst>
  <p:handoutMasterIdLst>
    <p:handoutMasterId r:id="rId13"/>
  </p:handoutMasterIdLst>
  <p:sldIdLst>
    <p:sldId id="256" r:id="rId2"/>
    <p:sldId id="380" r:id="rId3"/>
    <p:sldId id="420" r:id="rId4"/>
    <p:sldId id="421" r:id="rId5"/>
    <p:sldId id="431" r:id="rId6"/>
    <p:sldId id="422" r:id="rId7"/>
    <p:sldId id="432" r:id="rId8"/>
    <p:sldId id="427" r:id="rId9"/>
    <p:sldId id="283" r:id="rId10"/>
    <p:sldId id="430" r:id="rId11"/>
  </p:sldIdLst>
  <p:sldSz cx="9144000" cy="5143500" type="screen16x9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lasny, Daryl" initials="HD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FFFFCC"/>
    <a:srgbClr val="CCECFF"/>
    <a:srgbClr val="CCFFFF"/>
    <a:srgbClr val="CCFFCC"/>
    <a:srgbClr val="FFCCFF"/>
    <a:srgbClr val="006600"/>
    <a:srgbClr val="663300"/>
    <a:srgbClr val="FF5050"/>
    <a:srgbClr val="728E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52" autoAdjust="0"/>
    <p:restoredTop sz="76975" autoAdjust="0"/>
  </p:normalViewPr>
  <p:slideViewPr>
    <p:cSldViewPr>
      <p:cViewPr>
        <p:scale>
          <a:sx n="100" d="100"/>
          <a:sy n="100" d="100"/>
        </p:scale>
        <p:origin x="-1194" y="-804"/>
      </p:cViewPr>
      <p:guideLst>
        <p:guide orient="horz" pos="1627"/>
        <p:guide pos="2880"/>
      </p:guideLst>
    </p:cSldViewPr>
  </p:slideViewPr>
  <p:outlineViewPr>
    <p:cViewPr>
      <p:scale>
        <a:sx n="33" d="100"/>
        <a:sy n="33" d="100"/>
      </p:scale>
      <p:origin x="0" y="3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-3780" y="-78"/>
      </p:cViewPr>
      <p:guideLst>
        <p:guide orient="horz" pos="2928"/>
        <p:guide pos="22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n-US"/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31265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5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F781F78A-6DA5-4E5C-B7DA-CC0FBB00C99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3340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n-US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11175" y="511175"/>
            <a:ext cx="6040438" cy="3397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72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87828" y="4376060"/>
            <a:ext cx="6259286" cy="4419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972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1265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972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5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14BF4540-F070-4ED6-A048-E38C81298C3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6477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11175" y="511175"/>
            <a:ext cx="6040438" cy="33972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4540-F070-4ED6-A048-E38C81298C3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8464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11175" y="511175"/>
            <a:ext cx="6040438" cy="33972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4540-F070-4ED6-A048-E38C81298C3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136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SLATITLEPAGE.jpg copy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0539" y="845202"/>
            <a:ext cx="8262922" cy="1102519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lang="en-US" sz="3600" b="1" baseline="0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903402" y="3375921"/>
            <a:ext cx="5337199" cy="1075292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lang="en-US" sz="18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Presenter Information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30078" y="2198903"/>
            <a:ext cx="8283844" cy="926702"/>
          </a:xfrm>
        </p:spPr>
        <p:txBody>
          <a:bodyPr/>
          <a:lstStyle>
            <a:lvl1pPr marL="0" indent="0" algn="ctr">
              <a:spcBef>
                <a:spcPts val="0"/>
              </a:spcBef>
              <a:buNone/>
              <a:defRPr lang="en-US" sz="2400" b="1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Subtitle</a:t>
            </a:r>
            <a:endParaRPr lang="en-US" dirty="0"/>
          </a:p>
        </p:txBody>
      </p:sp>
      <p:pic>
        <p:nvPicPr>
          <p:cNvPr id="7" name="Picture 6" descr="SLA Logo Vertical110728 copy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657598" y="4589879"/>
            <a:ext cx="1828804" cy="470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601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idx="1"/>
          </p:nvPr>
        </p:nvSpPr>
        <p:spPr bwMode="auto">
          <a:xfrm>
            <a:off x="572293" y="942268"/>
            <a:ext cx="8152608" cy="3650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" name="Tit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40263309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5776" y="936198"/>
            <a:ext cx="3800474" cy="3692281"/>
          </a:xfrm>
        </p:spPr>
        <p:txBody>
          <a:bodyPr/>
          <a:lstStyle>
            <a:lvl1pPr>
              <a:defRPr sz="2400" baseline="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752976" y="945714"/>
            <a:ext cx="3819525" cy="36922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35931296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461267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pic>
        <p:nvPicPr>
          <p:cNvPr id="5" name="Picture 13" descr="SLATITLEPAGE.jpg copy.png"/>
          <p:cNvPicPr>
            <a:picLocks noChangeAspect="1"/>
          </p:cNvPicPr>
          <p:nvPr userDrawn="1"/>
        </p:nvPicPr>
        <p:blipFill>
          <a:blip r:embed="rId2" cstate="print"/>
          <a:srcRect l="15042" r="12174"/>
          <a:stretch>
            <a:fillRect/>
          </a:stretch>
        </p:blipFill>
        <p:spPr bwMode="auto">
          <a:xfrm>
            <a:off x="0" y="-961611"/>
            <a:ext cx="9144000" cy="7066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SLA Logo Vertical110728 copy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262267" y="2234495"/>
            <a:ext cx="2619466" cy="6745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1" y="1084846"/>
            <a:ext cx="3838575" cy="34876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8227" y="1084846"/>
            <a:ext cx="3840163" cy="34876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xfrm>
            <a:off x="228600" y="4934144"/>
            <a:ext cx="1905000" cy="228389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011489" y="4934144"/>
            <a:ext cx="3798887" cy="228389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40563" y="4934144"/>
            <a:ext cx="1143000" cy="228389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DDDACF-1741-487C-B6C1-64395A471A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139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SLATITLEPAGE.jpg copy.png"/>
          <p:cNvPicPr>
            <a:picLocks noChangeAspect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916837"/>
            <a:ext cx="9144000" cy="22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26" name="Rectangle 14"/>
          <p:cNvSpPr>
            <a:spLocks noChangeArrowheads="1"/>
          </p:cNvSpPr>
          <p:nvPr userDrawn="1"/>
        </p:nvSpPr>
        <p:spPr bwMode="auto">
          <a:xfrm>
            <a:off x="0" y="1"/>
            <a:ext cx="9144000" cy="610245"/>
          </a:xfrm>
          <a:prstGeom prst="rect">
            <a:avLst/>
          </a:prstGeom>
          <a:solidFill>
            <a:srgbClr val="000066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9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1032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title</a:t>
            </a:r>
          </a:p>
        </p:txBody>
      </p:sp>
      <p:sp>
        <p:nvSpPr>
          <p:cNvPr id="103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2293" y="770812"/>
            <a:ext cx="8152608" cy="3835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1" name="Picture 10" descr="SLA Logo Horizontal 110728 copy.png"/>
          <p:cNvPicPr>
            <a:picLocks noChangeAspect="1"/>
          </p:cNvPicPr>
          <p:nvPr userDrawn="1"/>
        </p:nvPicPr>
        <p:blipFill>
          <a:blip r:embed="rId9" cstate="print"/>
          <a:srcRect l="3013"/>
          <a:stretch>
            <a:fillRect/>
          </a:stretch>
        </p:blipFill>
        <p:spPr>
          <a:xfrm>
            <a:off x="69528" y="4947551"/>
            <a:ext cx="2291120" cy="171516"/>
          </a:xfrm>
          <a:prstGeom prst="rect">
            <a:avLst/>
          </a:prstGeom>
        </p:spPr>
      </p:pic>
      <p:sp>
        <p:nvSpPr>
          <p:cNvPr id="13" name="Footer Placeholder 3"/>
          <p:cNvSpPr txBox="1">
            <a:spLocks/>
          </p:cNvSpPr>
          <p:nvPr userDrawn="1"/>
        </p:nvSpPr>
        <p:spPr>
          <a:xfrm>
            <a:off x="1981200" y="4929344"/>
            <a:ext cx="7162801" cy="214156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600" b="1" kern="1200">
                <a:solidFill>
                  <a:srgbClr val="000066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/>
              <a:t>JCTVC-M0258 Modified</a:t>
            </a:r>
            <a:r>
              <a:rPr lang="en-US" sz="800" baseline="0" dirty="0" smtClean="0"/>
              <a:t> motion vector signalling and prediction under reference index based SHVC | </a:t>
            </a:r>
            <a:fld id="{95F343B4-3827-46CB-BBEB-8360B6C13ADE}" type="slidenum">
              <a:rPr lang="en-US" sz="700" kern="0" smtClean="0"/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r>
              <a:rPr lang="en-US" sz="700" kern="0" dirty="0" smtClean="0"/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68" r:id="rId2"/>
    <p:sldLayoutId id="2147483696" r:id="rId3"/>
    <p:sldLayoutId id="2147483669" r:id="rId4"/>
    <p:sldLayoutId id="2147483699" r:id="rId5"/>
    <p:sldLayoutId id="2147483701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+mj-ea"/>
          <a:cs typeface="Calibri" pitchFamily="34" charset="0"/>
        </a:defRPr>
      </a:lvl1pPr>
      <a:lvl2pPr algn="l" defTabSz="871538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2pPr>
      <a:lvl3pPr algn="l" defTabSz="871538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3pPr>
      <a:lvl4pPr algn="l" defTabSz="871538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4pPr>
      <a:lvl5pPr algn="l" defTabSz="871538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5pPr>
      <a:lvl6pPr marL="4572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6pPr>
      <a:lvl7pPr marL="9144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7pPr>
      <a:lvl8pPr marL="13716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8pPr>
      <a:lvl9pPr marL="18288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9pPr>
    </p:titleStyle>
    <p:bodyStyle>
      <a:lvl1pPr marL="325438" indent="-325438" algn="l" defTabSz="871538" rtl="0" eaLnBrk="0" fontAlgn="base" hangingPunct="0">
        <a:spcBef>
          <a:spcPct val="20000"/>
        </a:spcBef>
        <a:spcAft>
          <a:spcPct val="0"/>
        </a:spcAft>
        <a:buClr>
          <a:schemeClr val="bg1">
            <a:lumMod val="50000"/>
          </a:schemeClr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706438" indent="-269875" algn="l" defTabSz="871538" rtl="0" eaLnBrk="0" fontAlgn="base" hangingPunct="0">
        <a:spcBef>
          <a:spcPct val="20000"/>
        </a:spcBef>
        <a:spcAft>
          <a:spcPct val="0"/>
        </a:spcAft>
        <a:buClr>
          <a:schemeClr val="bg1">
            <a:lumMod val="50000"/>
          </a:schemeClr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Calibri" pitchFamily="34" charset="0"/>
          <a:cs typeface="Calibri" pitchFamily="34" charset="0"/>
        </a:defRPr>
      </a:lvl2pPr>
      <a:lvl3pPr marL="1087438" indent="-215900" algn="l" defTabSz="871538" rtl="0" eaLnBrk="0" fontAlgn="base" hangingPunct="0">
        <a:spcBef>
          <a:spcPct val="20000"/>
        </a:spcBef>
        <a:spcAft>
          <a:spcPct val="0"/>
        </a:spcAft>
        <a:buClr>
          <a:schemeClr val="bg1">
            <a:lumMod val="50000"/>
          </a:schemeClr>
        </a:buClr>
        <a:buSzPct val="50000"/>
        <a:buFont typeface="Wingdings" pitchFamily="2" charset="2"/>
        <a:buChar char="n"/>
        <a:defRPr sz="2200">
          <a:solidFill>
            <a:schemeClr val="tx1"/>
          </a:solidFill>
          <a:latin typeface="Calibri" pitchFamily="34" charset="0"/>
          <a:cs typeface="Calibri" pitchFamily="34" charset="0"/>
        </a:defRPr>
      </a:lvl3pPr>
      <a:lvl4pPr marL="1524000" indent="-217488" algn="l" defTabSz="871538" rtl="0" eaLnBrk="0" fontAlgn="base" hangingPunct="0">
        <a:spcBef>
          <a:spcPct val="20000"/>
        </a:spcBef>
        <a:spcAft>
          <a:spcPct val="0"/>
        </a:spcAft>
        <a:buClr>
          <a:schemeClr val="bg1">
            <a:lumMod val="50000"/>
          </a:schemeClr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  <a:cs typeface="Calibri" pitchFamily="34" charset="0"/>
        </a:defRPr>
      </a:lvl4pPr>
      <a:lvl5pPr marL="1960563" indent="-217488" algn="l" defTabSz="871538" rtl="0" eaLnBrk="0" fontAlgn="base" hangingPunct="0">
        <a:spcBef>
          <a:spcPct val="20000"/>
        </a:spcBef>
        <a:spcAft>
          <a:spcPct val="0"/>
        </a:spcAft>
        <a:buClr>
          <a:schemeClr val="bg1">
            <a:lumMod val="50000"/>
          </a:schemeClr>
        </a:buClr>
        <a:buSzPct val="50000"/>
        <a:buFont typeface="Wingdings" pitchFamily="2" charset="2"/>
        <a:buChar char="n"/>
        <a:defRPr sz="1800">
          <a:solidFill>
            <a:schemeClr val="tx1"/>
          </a:solidFill>
          <a:latin typeface="Calibri" pitchFamily="34" charset="0"/>
          <a:cs typeface="Calibri" pitchFamily="34" charset="0"/>
        </a:defRPr>
      </a:lvl5pPr>
      <a:lvl6pPr marL="24177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6pPr>
      <a:lvl7pPr marL="28749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7pPr>
      <a:lvl8pPr marL="33321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8pPr>
      <a:lvl9pPr marL="37893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smtClean="0"/>
              <a:t>Modified motion vector signalling and prediction under reference index based SHVC</a:t>
            </a:r>
            <a:endParaRPr lang="en-US" sz="4000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3402" y="3429000"/>
            <a:ext cx="5337199" cy="1075292"/>
          </a:xfrm>
        </p:spPr>
        <p:txBody>
          <a:bodyPr/>
          <a:lstStyle/>
          <a:p>
            <a:r>
              <a:rPr lang="en-US" dirty="0" smtClean="0"/>
              <a:t>Kiran Misra, Jie Zhao, Andrew Segall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81000" y="2419350"/>
            <a:ext cx="8283844" cy="926702"/>
          </a:xfrm>
        </p:spPr>
        <p:txBody>
          <a:bodyPr/>
          <a:lstStyle/>
          <a:p>
            <a:r>
              <a:rPr lang="en-US" dirty="0" smtClean="0"/>
              <a:t>(JCTVC-M0258)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666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666750"/>
            <a:ext cx="8152608" cy="3650794"/>
          </a:xfrm>
        </p:spPr>
        <p:txBody>
          <a:bodyPr/>
          <a:lstStyle/>
          <a:p>
            <a:pPr marL="325438" lvl="1" indent="-325438">
              <a:buSzPct val="60000"/>
            </a:pPr>
            <a:r>
              <a:rPr lang="en-US" dirty="0" smtClean="0"/>
              <a:t>BD rate improvement for zero motion vector infer only as reported in JCTVC-L0251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Supplemental data (JCTVC-L0251)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0457518"/>
              </p:ext>
            </p:extLst>
          </p:nvPr>
        </p:nvGraphicFramePr>
        <p:xfrm>
          <a:off x="685800" y="1428750"/>
          <a:ext cx="5715000" cy="1036320"/>
        </p:xfrm>
        <a:graphic>
          <a:graphicData uri="http://schemas.openxmlformats.org/drawingml/2006/table">
            <a:tbl>
              <a:tblPr firstRow="1" firstCol="1" bandRow="1"/>
              <a:tblGrid>
                <a:gridCol w="838200"/>
                <a:gridCol w="1015314"/>
                <a:gridCol w="695068"/>
                <a:gridCol w="772297"/>
                <a:gridCol w="772297"/>
                <a:gridCol w="849527"/>
                <a:gridCol w="772297"/>
              </a:tblGrid>
              <a:tr h="152400">
                <a:tc>
                  <a:txBody>
                    <a:bodyPr/>
                    <a:lstStyle/>
                    <a:p>
                      <a:endParaRPr lang="en-US" sz="10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AI HEVC 2x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AI HEVC 1.5x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(EL+BL)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Overall (EL)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2792723"/>
              </p:ext>
            </p:extLst>
          </p:nvPr>
        </p:nvGraphicFramePr>
        <p:xfrm>
          <a:off x="685800" y="2615985"/>
          <a:ext cx="8153399" cy="1022565"/>
        </p:xfrm>
        <a:graphic>
          <a:graphicData uri="http://schemas.openxmlformats.org/drawingml/2006/table">
            <a:tbl>
              <a:tblPr firstRow="1" firstCol="1" bandRow="1"/>
              <a:tblGrid>
                <a:gridCol w="857990"/>
                <a:gridCol w="816213"/>
                <a:gridCol w="799377"/>
                <a:gridCol w="816213"/>
                <a:gridCol w="816213"/>
                <a:gridCol w="799377"/>
                <a:gridCol w="816213"/>
                <a:gridCol w="816213"/>
                <a:gridCol w="799377"/>
                <a:gridCol w="816213"/>
              </a:tblGrid>
              <a:tr h="14964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 HEVC 2x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 HEVC 1.5x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 HEVC SNR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964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64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-0.8%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-0.8%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-0.8%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964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-0.4%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-0.5%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36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(EL+BL)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-0.5%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964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Overall (EL)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-0.9%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-0.9%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-0.8%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-0.8%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6531105"/>
              </p:ext>
            </p:extLst>
          </p:nvPr>
        </p:nvGraphicFramePr>
        <p:xfrm>
          <a:off x="685800" y="3790950"/>
          <a:ext cx="8153399" cy="1036320"/>
        </p:xfrm>
        <a:graphic>
          <a:graphicData uri="http://schemas.openxmlformats.org/drawingml/2006/table">
            <a:tbl>
              <a:tblPr firstRow="1" firstCol="1" bandRow="1"/>
              <a:tblGrid>
                <a:gridCol w="854223"/>
                <a:gridCol w="815512"/>
                <a:gridCol w="800028"/>
                <a:gridCol w="816372"/>
                <a:gridCol w="816372"/>
                <a:gridCol w="800888"/>
                <a:gridCol w="816372"/>
                <a:gridCol w="816372"/>
                <a:gridCol w="800888"/>
                <a:gridCol w="816372"/>
              </a:tblGrid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LD-P HEVC 2x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LD-P HEVC 1.5x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LD-P HEVC SNR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-0.4%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-0.4%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0.3%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(EL+BL)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-0.4%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Overall (EL)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MS Mincho"/>
                        </a:rPr>
                        <a:t>-0.5%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MS Mincho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MS Mincho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MS Mincho"/>
                        </a:rPr>
                        <a:t>-0.4%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MS Mincho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MS Mincho"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MS Mincho"/>
                        </a:rPr>
                        <a:t>-0.5%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MS Mincho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7F7F7F"/>
                          </a:solidFill>
                          <a:effectLst/>
                          <a:latin typeface="Arial"/>
                          <a:ea typeface="MS Mincho"/>
                        </a:rPr>
                        <a:t>0.1%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638300" y="21097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49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857251" y="1084846"/>
            <a:ext cx="7808285" cy="3487683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Introduction</a:t>
            </a:r>
            <a:endParaRPr lang="en-US" dirty="0"/>
          </a:p>
          <a:p>
            <a:pPr>
              <a:defRPr/>
            </a:pPr>
            <a:r>
              <a:rPr lang="en-US" dirty="0" smtClean="0"/>
              <a:t>Proposed changes</a:t>
            </a:r>
          </a:p>
          <a:p>
            <a:pPr>
              <a:defRPr/>
            </a:pPr>
            <a:r>
              <a:rPr lang="en-US" dirty="0" smtClean="0"/>
              <a:t>Results</a:t>
            </a:r>
          </a:p>
          <a:p>
            <a:pPr>
              <a:defRPr/>
            </a:pPr>
            <a:r>
              <a:rPr lang="en-US" dirty="0" smtClean="0"/>
              <a:t>Conclusion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679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JCTVC-L0251:</a:t>
            </a:r>
          </a:p>
          <a:p>
            <a:pPr lvl="1"/>
            <a:r>
              <a:rPr lang="en-CA" dirty="0" smtClean="0"/>
              <a:t>Skip motion </a:t>
            </a:r>
            <a:r>
              <a:rPr lang="en-CA" dirty="0"/>
              <a:t>vector predictor flag and motion vector difference </a:t>
            </a:r>
            <a:r>
              <a:rPr lang="en-CA" dirty="0" smtClean="0"/>
              <a:t>when referencing base layer picture</a:t>
            </a:r>
          </a:p>
          <a:p>
            <a:r>
              <a:rPr lang="en-CA" dirty="0" smtClean="0"/>
              <a:t>In JCTVC-K0031</a:t>
            </a:r>
          </a:p>
          <a:p>
            <a:pPr lvl="1"/>
            <a:r>
              <a:rPr lang="en-CA" dirty="0"/>
              <a:t>If the temporally collocated prediction unit refers their collocated base layer picture then an alternative </a:t>
            </a:r>
            <a:r>
              <a:rPr lang="en-CA" dirty="0" smtClean="0"/>
              <a:t>scaled motion </a:t>
            </a:r>
            <a:r>
              <a:rPr lang="en-CA" dirty="0"/>
              <a:t>vector predictor is obtained from the current base layer </a:t>
            </a:r>
            <a:r>
              <a:rPr lang="en-CA" dirty="0" smtClean="0"/>
              <a:t>picture</a:t>
            </a:r>
            <a:endParaRPr lang="en-CA" dirty="0"/>
          </a:p>
          <a:p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001000" y="4933950"/>
            <a:ext cx="1143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7DDDACF-1741-487C-B6C1-64395A471AC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630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72293" y="942268"/>
            <a:ext cx="4075907" cy="365079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In reference index based SHVC (SHM-1.0):</a:t>
            </a:r>
          </a:p>
          <a:p>
            <a:r>
              <a:rPr lang="en-US" dirty="0" smtClean="0"/>
              <a:t>Infer zero motion vector when referencing co-located BL picture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change: Infer zero MV 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3371133"/>
              </p:ext>
            </p:extLst>
          </p:nvPr>
        </p:nvGraphicFramePr>
        <p:xfrm>
          <a:off x="5486400" y="641824"/>
          <a:ext cx="2514600" cy="42921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Visio" r:id="rId3" imgW="1960578" imgH="3347085" progId="Visio.Drawing.11">
                  <p:embed/>
                </p:oleObj>
              </mc:Choice>
              <mc:Fallback>
                <p:oleObj name="Visio" r:id="rId3" imgW="1960578" imgH="3347085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486400" y="641824"/>
                        <a:ext cx="2514600" cy="42921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734513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742950"/>
            <a:ext cx="6248400" cy="3650794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In reference index based SHVC (SHM-1.0):</a:t>
            </a:r>
          </a:p>
          <a:p>
            <a:r>
              <a:rPr lang="en-US" dirty="0" smtClean="0"/>
              <a:t>Use </a:t>
            </a:r>
            <a:r>
              <a:rPr lang="en-US" dirty="0"/>
              <a:t>scaled BL motion of current picture if temporal collocated MVP references its BL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change: Alternate motion candidate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3622953"/>
              </p:ext>
            </p:extLst>
          </p:nvPr>
        </p:nvGraphicFramePr>
        <p:xfrm>
          <a:off x="6303963" y="742950"/>
          <a:ext cx="2763837" cy="41974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Visio" r:id="rId3" imgW="2077926" imgH="3156728" progId="Visio.Drawing.11">
                  <p:embed/>
                </p:oleObj>
              </mc:Choice>
              <mc:Fallback>
                <p:oleObj name="Visio" r:id="rId3" imgW="2077926" imgH="3156728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303963" y="742950"/>
                        <a:ext cx="2763837" cy="41974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6074481"/>
              </p:ext>
            </p:extLst>
          </p:nvPr>
        </p:nvGraphicFramePr>
        <p:xfrm>
          <a:off x="1524000" y="2495550"/>
          <a:ext cx="4225925" cy="23797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Visio" r:id="rId5" imgW="3117723" imgH="1756553" progId="Visio.Drawing.11">
                  <p:embed/>
                </p:oleObj>
              </mc:Choice>
              <mc:Fallback>
                <p:oleObj name="Visio" r:id="rId5" imgW="3117723" imgH="1756553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24000" y="2495550"/>
                        <a:ext cx="4225925" cy="23797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61650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666750"/>
            <a:ext cx="8152608" cy="3650794"/>
          </a:xfrm>
        </p:spPr>
        <p:txBody>
          <a:bodyPr/>
          <a:lstStyle/>
          <a:p>
            <a:r>
              <a:rPr lang="en-US" dirty="0" smtClean="0"/>
              <a:t>Anchor: SHM-1.0 reference index framework</a:t>
            </a:r>
          </a:p>
          <a:p>
            <a:r>
              <a:rPr lang="en-US" dirty="0" err="1" smtClean="0"/>
              <a:t>Luma</a:t>
            </a:r>
            <a:r>
              <a:rPr lang="en-US" dirty="0" smtClean="0"/>
              <a:t> BD rate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5494508"/>
              </p:ext>
            </p:extLst>
          </p:nvPr>
        </p:nvGraphicFramePr>
        <p:xfrm>
          <a:off x="1961405" y="1773019"/>
          <a:ext cx="5068789" cy="1463040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{073A0DAA-6AF3-43AB-8588-CEC1D06C72B9}</a:tableStyleId>
              </a:tblPr>
              <a:tblGrid>
                <a:gridCol w="1716316"/>
                <a:gridCol w="1170215"/>
                <a:gridCol w="1001654"/>
                <a:gridCol w="1180604"/>
              </a:tblGrid>
              <a:tr h="17081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EL+BL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</a:tr>
              <a:tr h="17081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2x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1.5x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SNR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All-intra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-0.1%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-0.1%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Random</a:t>
                      </a:r>
                      <a:r>
                        <a:rPr lang="en-US" sz="1600" baseline="0" dirty="0" smtClean="0">
                          <a:effectLst/>
                          <a:latin typeface="Times New Roman"/>
                          <a:ea typeface="Times New Roman"/>
                        </a:rPr>
                        <a:t> access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-0.8%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-0.6%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-0.6%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70815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Low delay</a:t>
                      </a:r>
                      <a:r>
                        <a:rPr lang="en-US" sz="1600" baseline="0" dirty="0" smtClean="0">
                          <a:effectLst/>
                          <a:latin typeface="Times New Roman"/>
                          <a:ea typeface="Times New Roman"/>
                        </a:rPr>
                        <a:t> P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-0.4%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-0.1%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0.0%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70815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Low delay B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-0.4%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-0.1%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0.0%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114800" y="4476750"/>
            <a:ext cx="4881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  <a:cs typeface="Calibri" pitchFamily="34" charset="0"/>
              </a:rPr>
              <a:t>Cross-check: JCTVC-M0365 (Thanks to </a:t>
            </a:r>
            <a:r>
              <a:rPr lang="en-US" sz="1800" dirty="0" err="1" smtClean="0">
                <a:latin typeface="Calibri" pitchFamily="34" charset="0"/>
                <a:cs typeface="Calibri" pitchFamily="34" charset="0"/>
              </a:rPr>
              <a:t>Interdigital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)</a:t>
            </a:r>
            <a:endParaRPr lang="en-US" sz="1800" dirty="0" smtClean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215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742950"/>
            <a:ext cx="6248400" cy="3650794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In reference index based SHVC (SHM-1.0):</a:t>
            </a:r>
          </a:p>
          <a:p>
            <a:r>
              <a:rPr lang="en-US" sz="2400" dirty="0" smtClean="0"/>
              <a:t>Replace mapped BL motion information with motion information from EL, if EL motion does not reference its BL.</a:t>
            </a:r>
          </a:p>
          <a:p>
            <a:r>
              <a:rPr lang="en-US" sz="2400" dirty="0" smtClean="0"/>
              <a:t>Does not require block-level changes</a:t>
            </a:r>
          </a:p>
          <a:p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Performance versus SHM-1.0 anchor (reference index framework):</a:t>
            </a:r>
          </a:p>
          <a:p>
            <a:pPr marL="0" indent="0">
              <a:buNone/>
            </a:pPr>
            <a:r>
              <a:rPr lang="en-US" sz="2400" dirty="0" smtClean="0"/>
              <a:t>RA: -0.4% (2x) / -0.2% (1.5x) / </a:t>
            </a:r>
            <a:r>
              <a:rPr lang="en-US" sz="2400" dirty="0" err="1" smtClean="0"/>
              <a:t>x.xx</a:t>
            </a:r>
            <a:r>
              <a:rPr lang="en-US" sz="2400" dirty="0" smtClean="0"/>
              <a:t>% </a:t>
            </a:r>
            <a:r>
              <a:rPr lang="en-US" sz="2400" dirty="0" smtClean="0"/>
              <a:t>(SNR)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Alternate motion candidate (as a buffer update)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28091"/>
              </p:ext>
            </p:extLst>
          </p:nvPr>
        </p:nvGraphicFramePr>
        <p:xfrm>
          <a:off x="6303963" y="742950"/>
          <a:ext cx="2763837" cy="41974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Visio" r:id="rId3" imgW="2257282" imgH="3190065" progId="Visio.Drawing.11">
                  <p:embed/>
                </p:oleObj>
              </mc:Choice>
              <mc:Fallback>
                <p:oleObj name="Visio" r:id="rId3" imgW="2257282" imgH="3190065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303963" y="742950"/>
                        <a:ext cx="2763837" cy="41974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961021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742950"/>
            <a:ext cx="8152608" cy="3650794"/>
          </a:xfrm>
        </p:spPr>
        <p:txBody>
          <a:bodyPr/>
          <a:lstStyle/>
          <a:p>
            <a:r>
              <a:rPr lang="en-US" sz="1800" dirty="0" smtClean="0"/>
              <a:t>Zero motion vector is inferred when referencing co-located base layer picture.</a:t>
            </a:r>
          </a:p>
          <a:p>
            <a:r>
              <a:rPr lang="en-US" sz="1800" dirty="0" smtClean="0"/>
              <a:t>Use </a:t>
            </a:r>
            <a:r>
              <a:rPr lang="en-US" sz="1800" dirty="0"/>
              <a:t>scaled BL motion of current picture if temporal collocated MVP references its BL</a:t>
            </a:r>
          </a:p>
          <a:p>
            <a:r>
              <a:rPr lang="en-CA" sz="1800" dirty="0" smtClean="0"/>
              <a:t>The </a:t>
            </a:r>
            <a:r>
              <a:rPr lang="en-CA" sz="1800" dirty="0"/>
              <a:t>proposed </a:t>
            </a:r>
            <a:r>
              <a:rPr lang="en-CA" sz="1800" dirty="0" smtClean="0"/>
              <a:t>changes achieves </a:t>
            </a:r>
            <a:r>
              <a:rPr lang="en-CA" sz="1800" dirty="0"/>
              <a:t>the following average </a:t>
            </a:r>
            <a:r>
              <a:rPr lang="en-CA" sz="1800" dirty="0" err="1"/>
              <a:t>luma</a:t>
            </a:r>
            <a:r>
              <a:rPr lang="en-CA" sz="1800" dirty="0"/>
              <a:t> BD rate improvements with </a:t>
            </a:r>
            <a:r>
              <a:rPr lang="en-CA" sz="1800" dirty="0" smtClean="0"/>
              <a:t>SHM-1.0 reference index framework as </a:t>
            </a:r>
            <a:r>
              <a:rPr lang="en-CA" sz="1800" dirty="0"/>
              <a:t>anchors</a:t>
            </a:r>
            <a:r>
              <a:rPr lang="en-CA" sz="1800" dirty="0" smtClean="0"/>
              <a:t>:</a:t>
            </a:r>
          </a:p>
          <a:p>
            <a:pPr marL="0" indent="0">
              <a:buNone/>
            </a:pPr>
            <a:r>
              <a:rPr lang="en-CA" sz="1800" dirty="0" smtClean="0"/>
              <a:t>	-0.1%/-0.1%		(AI 2x/AI 1.5x)</a:t>
            </a:r>
          </a:p>
          <a:p>
            <a:pPr marL="0" indent="0">
              <a:buNone/>
            </a:pPr>
            <a:r>
              <a:rPr lang="en-CA" sz="1800" dirty="0" smtClean="0"/>
              <a:t>	-</a:t>
            </a:r>
            <a:r>
              <a:rPr lang="en-CA" sz="1800" dirty="0"/>
              <a:t>0.8%/-0.6%/-0.6</a:t>
            </a:r>
            <a:r>
              <a:rPr lang="en-CA" sz="1800" dirty="0" smtClean="0"/>
              <a:t>% 	(RA 2x/RA 1.5x/RA SNR)</a:t>
            </a:r>
          </a:p>
          <a:p>
            <a:pPr marL="0" indent="0">
              <a:buNone/>
            </a:pPr>
            <a:r>
              <a:rPr lang="en-CA" sz="1800" dirty="0"/>
              <a:t>	</a:t>
            </a:r>
            <a:r>
              <a:rPr lang="en-CA" sz="1800" dirty="0" smtClean="0"/>
              <a:t>-0.4%/-0.1%/-0.1%	(LDP 2x/LDP 1.5x/LDP SNR)</a:t>
            </a:r>
          </a:p>
          <a:p>
            <a:pPr marL="0" indent="0">
              <a:buNone/>
            </a:pPr>
            <a:r>
              <a:rPr lang="en-CA" sz="1800" dirty="0"/>
              <a:t>	-0.4%/-0.1%/-0.1%	(</a:t>
            </a:r>
            <a:r>
              <a:rPr lang="en-CA" sz="1800" dirty="0" smtClean="0"/>
              <a:t>LDB 2x/LDB 1.5x/LDB </a:t>
            </a:r>
            <a:r>
              <a:rPr lang="en-CA" sz="1800" dirty="0"/>
              <a:t>SNR</a:t>
            </a:r>
            <a:r>
              <a:rPr lang="en-CA" sz="1800" dirty="0" smtClean="0"/>
              <a:t>)</a:t>
            </a:r>
          </a:p>
          <a:p>
            <a:r>
              <a:rPr lang="en-CA" sz="1800" dirty="0" smtClean="0"/>
              <a:t>Proposed a mapped BL motion buffer update mechanism:</a:t>
            </a:r>
          </a:p>
          <a:p>
            <a:pPr marL="0" indent="0">
              <a:buNone/>
            </a:pPr>
            <a:r>
              <a:rPr lang="en-CA" sz="1800" dirty="0" smtClean="0"/>
              <a:t>	-0.4%/-0.2</a:t>
            </a:r>
            <a:r>
              <a:rPr lang="en-CA" sz="1800" dirty="0" smtClean="0"/>
              <a:t>%/</a:t>
            </a:r>
            <a:r>
              <a:rPr lang="en-CA" sz="1800" dirty="0" err="1" smtClean="0"/>
              <a:t>x.xx</a:t>
            </a:r>
            <a:r>
              <a:rPr lang="en-CA" sz="1800" dirty="0" smtClean="0"/>
              <a:t>%</a:t>
            </a:r>
            <a:r>
              <a:rPr lang="en-CA" sz="1800" dirty="0" smtClean="0"/>
              <a:t>	</a:t>
            </a:r>
            <a:r>
              <a:rPr lang="en-CA" sz="1800" dirty="0" smtClean="0"/>
              <a:t>	(</a:t>
            </a:r>
            <a:r>
              <a:rPr lang="en-CA" sz="1800" dirty="0"/>
              <a:t>RA </a:t>
            </a:r>
            <a:r>
              <a:rPr lang="en-CA" sz="1800" dirty="0" smtClean="0"/>
              <a:t>2x/RA </a:t>
            </a:r>
            <a:r>
              <a:rPr lang="en-CA" sz="1800" dirty="0"/>
              <a:t>1.5x/RA SNR)</a:t>
            </a:r>
            <a:endParaRPr lang="en-CA" sz="1800" dirty="0" smtClean="0"/>
          </a:p>
          <a:p>
            <a:pPr marL="0" indent="0">
              <a:buNone/>
            </a:pPr>
            <a:endParaRPr lang="en-CA" sz="1800" dirty="0" smtClean="0"/>
          </a:p>
          <a:p>
            <a:pPr marL="0" indent="0">
              <a:buNone/>
            </a:pPr>
            <a:r>
              <a:rPr lang="en-CA" sz="1800" dirty="0" smtClean="0"/>
              <a:t>Recommend: Adopt to SHVC test model</a:t>
            </a:r>
            <a:endParaRPr lang="en-CA" sz="1800" dirty="0"/>
          </a:p>
          <a:p>
            <a:pPr marL="0" indent="0">
              <a:buNone/>
            </a:pPr>
            <a:r>
              <a:rPr lang="en-CA" sz="1800" dirty="0"/>
              <a:t>	</a:t>
            </a:r>
            <a:endParaRPr lang="en-CA" sz="1800" dirty="0" smtClean="0"/>
          </a:p>
          <a:p>
            <a:endParaRPr lang="en-CA" sz="1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310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1441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ST July Monthly Dept Meeting 073008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ST July Monthly Dept Meeting 073008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1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1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  <a:cs typeface="Calibri" pitchFamily="34" charset="0"/>
          </a:defRPr>
        </a:defPPr>
      </a:lstStyle>
    </a:txDef>
  </a:objectDefaults>
  <a:extraClrSchemeLst>
    <a:extraClrScheme>
      <a:clrScheme name="CST July Monthly Dept Meeting 073008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T July Monthly Dept Meeting 073008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T July Monthly Dept Meeting 073008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CST July Monthly Dept Meeting 073008</Template>
  <TotalTime>18775</TotalTime>
  <Words>664</Words>
  <Application>Microsoft Office PowerPoint</Application>
  <PresentationFormat>On-screen Show (16:9)</PresentationFormat>
  <Paragraphs>212</Paragraphs>
  <Slides>10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CST July Monthly Dept Meeting 073008</vt:lpstr>
      <vt:lpstr>Visio</vt:lpstr>
      <vt:lpstr>Modified motion vector signalling and prediction under reference index based SHVC</vt:lpstr>
      <vt:lpstr>Organization</vt:lpstr>
      <vt:lpstr>Introduction</vt:lpstr>
      <vt:lpstr>Proposed change: Infer zero MV </vt:lpstr>
      <vt:lpstr>Proposed change: Alternate motion candidate</vt:lpstr>
      <vt:lpstr>Experimental Results</vt:lpstr>
      <vt:lpstr>Alternate motion candidate (as a buffer update)</vt:lpstr>
      <vt:lpstr>Conclusion</vt:lpstr>
      <vt:lpstr>PowerPoint Presentation</vt:lpstr>
      <vt:lpstr>Supplemental data (JCTVC-L0251)</vt:lpstr>
    </vt:vector>
  </TitlesOfParts>
  <Company>Sharp Labs of America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 Overview Nov 2011</dc:title>
  <dc:creator>Larry Meixner</dc:creator>
  <dc:description>Letter Paper size
Meets sharp Logo Reqt. 2007</dc:description>
  <cp:lastModifiedBy>Kiran Misra</cp:lastModifiedBy>
  <cp:revision>356</cp:revision>
  <cp:lastPrinted>2012-05-17T23:57:45Z</cp:lastPrinted>
  <dcterms:created xsi:type="dcterms:W3CDTF">2008-07-29T15:54:01Z</dcterms:created>
  <dcterms:modified xsi:type="dcterms:W3CDTF">2013-04-18T03:09:21Z</dcterms:modified>
</cp:coreProperties>
</file>