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0" r:id="rId3"/>
    <p:sldId id="420" r:id="rId4"/>
    <p:sldId id="421" r:id="rId5"/>
    <p:sldId id="431" r:id="rId6"/>
    <p:sldId id="422" r:id="rId7"/>
    <p:sldId id="432" r:id="rId8"/>
    <p:sldId id="427" r:id="rId9"/>
    <p:sldId id="283" r:id="rId10"/>
    <p:sldId id="430" r:id="rId11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CC"/>
    <a:srgbClr val="CCECFF"/>
    <a:srgbClr val="CCFFFF"/>
    <a:srgbClr val="CCFFCC"/>
    <a:srgbClr val="FFCCFF"/>
    <a:srgbClr val="006600"/>
    <a:srgbClr val="663300"/>
    <a:srgbClr val="FF5050"/>
    <a:srgbClr val="728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1224" y="-83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3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4934144"/>
            <a:ext cx="1905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11489" y="4934144"/>
            <a:ext cx="3798887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0563" y="4934144"/>
            <a:ext cx="1143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DDACF-1741-487C-B6C1-64395A47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3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9" cstate="print"/>
          <a:srcRect l="3013"/>
          <a:stretch>
            <a:fillRect/>
          </a:stretch>
        </p:blipFill>
        <p:spPr>
          <a:xfrm>
            <a:off x="69528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929344"/>
            <a:ext cx="7162801" cy="214156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/>
              <a:t>JCTVC-M0258 Modified</a:t>
            </a:r>
            <a:r>
              <a:rPr lang="en-US" sz="800" baseline="0" dirty="0" smtClean="0"/>
              <a:t> motion vector signalling and prediction under reference index based SHVC | </a:t>
            </a:r>
            <a:fld id="{95F343B4-3827-46CB-BBEB-8360B6C13ADE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  <p:sldLayoutId id="2147483701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Modified motion vector signalling and prediction under reference index based SHVC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429000"/>
            <a:ext cx="5337199" cy="1075292"/>
          </a:xfrm>
        </p:spPr>
        <p:txBody>
          <a:bodyPr/>
          <a:lstStyle/>
          <a:p>
            <a:r>
              <a:rPr lang="en-US" dirty="0" smtClean="0"/>
              <a:t>Kiran Misra, Jie Zhao, Andrew Segall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844" cy="926702"/>
          </a:xfrm>
        </p:spPr>
        <p:txBody>
          <a:bodyPr/>
          <a:lstStyle/>
          <a:p>
            <a:r>
              <a:rPr lang="en-US" dirty="0" smtClean="0"/>
              <a:t>(JCTVC-M0258)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pPr marL="325438" lvl="1" indent="-325438">
              <a:buSzPct val="60000"/>
            </a:pPr>
            <a:r>
              <a:rPr lang="en-US" dirty="0" smtClean="0"/>
              <a:t>BD rate improvement for zero motion vector infer only as reported in JCTVC-L0251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Supplemental data (JCTVC-L0251)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457518"/>
              </p:ext>
            </p:extLst>
          </p:nvPr>
        </p:nvGraphicFramePr>
        <p:xfrm>
          <a:off x="685800" y="1428750"/>
          <a:ext cx="5715000" cy="1036320"/>
        </p:xfrm>
        <a:graphic>
          <a:graphicData uri="http://schemas.openxmlformats.org/drawingml/2006/table">
            <a:tbl>
              <a:tblPr firstRow="1" firstCol="1" bandRow="1"/>
              <a:tblGrid>
                <a:gridCol w="838200"/>
                <a:gridCol w="1015314"/>
                <a:gridCol w="695068"/>
                <a:gridCol w="772297"/>
                <a:gridCol w="772297"/>
                <a:gridCol w="849527"/>
                <a:gridCol w="772297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792723"/>
              </p:ext>
            </p:extLst>
          </p:nvPr>
        </p:nvGraphicFramePr>
        <p:xfrm>
          <a:off x="685800" y="2615985"/>
          <a:ext cx="8153399" cy="1022565"/>
        </p:xfrm>
        <a:graphic>
          <a:graphicData uri="http://schemas.openxmlformats.org/drawingml/2006/table">
            <a:tbl>
              <a:tblPr firstRow="1" firstCol="1" bandRow="1"/>
              <a:tblGrid>
                <a:gridCol w="857990"/>
                <a:gridCol w="816213"/>
                <a:gridCol w="799377"/>
                <a:gridCol w="816213"/>
                <a:gridCol w="816213"/>
                <a:gridCol w="799377"/>
                <a:gridCol w="816213"/>
                <a:gridCol w="816213"/>
                <a:gridCol w="799377"/>
                <a:gridCol w="816213"/>
              </a:tblGrid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3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531105"/>
              </p:ext>
            </p:extLst>
          </p:nvPr>
        </p:nvGraphicFramePr>
        <p:xfrm>
          <a:off x="685800" y="3790950"/>
          <a:ext cx="8153399" cy="1036320"/>
        </p:xfrm>
        <a:graphic>
          <a:graphicData uri="http://schemas.openxmlformats.org/drawingml/2006/table">
            <a:tbl>
              <a:tblPr firstRow="1" firstCol="1" bandRow="1"/>
              <a:tblGrid>
                <a:gridCol w="854223"/>
                <a:gridCol w="815512"/>
                <a:gridCol w="800028"/>
                <a:gridCol w="816372"/>
                <a:gridCol w="816372"/>
                <a:gridCol w="800888"/>
                <a:gridCol w="816372"/>
                <a:gridCol w="816372"/>
                <a:gridCol w="800888"/>
                <a:gridCol w="816372"/>
              </a:tblGrid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0.3%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38300" y="2109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4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7808285" cy="348768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Introduction</a:t>
            </a:r>
            <a:endParaRPr lang="en-US" dirty="0"/>
          </a:p>
          <a:p>
            <a:pPr>
              <a:defRPr/>
            </a:pPr>
            <a:r>
              <a:rPr lang="en-US" dirty="0" smtClean="0"/>
              <a:t>Proposed changes</a:t>
            </a:r>
          </a:p>
          <a:p>
            <a:pPr>
              <a:defRPr/>
            </a:pPr>
            <a:r>
              <a:rPr lang="en-US" dirty="0" smtClean="0"/>
              <a:t>Results</a:t>
            </a:r>
          </a:p>
          <a:p>
            <a:pPr>
              <a:defRPr/>
            </a:pPr>
            <a:r>
              <a:rPr lang="en-US" dirty="0" smtClean="0"/>
              <a:t>Conclusion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7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JCTVC-L0251:</a:t>
            </a:r>
          </a:p>
          <a:p>
            <a:pPr lvl="1"/>
            <a:r>
              <a:rPr lang="en-CA" dirty="0" smtClean="0"/>
              <a:t>Skip motion </a:t>
            </a:r>
            <a:r>
              <a:rPr lang="en-CA" dirty="0"/>
              <a:t>vector predictor flag and motion vector difference </a:t>
            </a:r>
            <a:r>
              <a:rPr lang="en-CA" dirty="0" smtClean="0"/>
              <a:t>when referencing base layer picture</a:t>
            </a:r>
          </a:p>
          <a:p>
            <a:r>
              <a:rPr lang="en-CA" dirty="0" smtClean="0"/>
              <a:t>In JCTVC-K0031</a:t>
            </a:r>
          </a:p>
          <a:p>
            <a:pPr lvl="1"/>
            <a:r>
              <a:rPr lang="en-CA" dirty="0"/>
              <a:t>If the temporally collocated prediction unit refers their collocated base layer picture then an alternative </a:t>
            </a:r>
            <a:r>
              <a:rPr lang="en-CA" dirty="0" smtClean="0"/>
              <a:t>scaled motion </a:t>
            </a:r>
            <a:r>
              <a:rPr lang="en-CA" dirty="0"/>
              <a:t>vector predictor is obtained from the current base layer </a:t>
            </a:r>
            <a:r>
              <a:rPr lang="en-CA" dirty="0" smtClean="0"/>
              <a:t>picture</a:t>
            </a:r>
            <a:endParaRPr lang="en-CA" dirty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001000" y="4933950"/>
            <a:ext cx="1143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7DDDACF-1741-487C-B6C1-64395A471AC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30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2293" y="942268"/>
            <a:ext cx="4075907" cy="365079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 reference index based SHVC (SHM-1.0):</a:t>
            </a:r>
          </a:p>
          <a:p>
            <a:r>
              <a:rPr lang="en-US" dirty="0" smtClean="0"/>
              <a:t>Infer zero motion vector when referencing co-located BL picture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change: Infer zero MV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371133"/>
              </p:ext>
            </p:extLst>
          </p:nvPr>
        </p:nvGraphicFramePr>
        <p:xfrm>
          <a:off x="5486400" y="641824"/>
          <a:ext cx="2514600" cy="4292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Visio" r:id="rId3" imgW="1960578" imgH="3347085" progId="Visio.Drawing.11">
                  <p:embed/>
                </p:oleObj>
              </mc:Choice>
              <mc:Fallback>
                <p:oleObj name="Visio" r:id="rId3" imgW="1960578" imgH="334708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86400" y="641824"/>
                        <a:ext cx="2514600" cy="42921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3451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42950"/>
            <a:ext cx="6248400" cy="365079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reference index based SHVC (SHM-1.0):</a:t>
            </a:r>
          </a:p>
          <a:p>
            <a:r>
              <a:rPr lang="en-US" dirty="0" smtClean="0"/>
              <a:t>Use </a:t>
            </a:r>
            <a:r>
              <a:rPr lang="en-US" dirty="0"/>
              <a:t>scaled BL motion of current picture if temporal collocated MVP references its BL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change: Alternate motion candidate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622953"/>
              </p:ext>
            </p:extLst>
          </p:nvPr>
        </p:nvGraphicFramePr>
        <p:xfrm>
          <a:off x="6303963" y="742950"/>
          <a:ext cx="2763837" cy="4197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Visio" r:id="rId3" imgW="2077926" imgH="3156728" progId="Visio.Drawing.11">
                  <p:embed/>
                </p:oleObj>
              </mc:Choice>
              <mc:Fallback>
                <p:oleObj name="Visio" r:id="rId3" imgW="2077926" imgH="315672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03963" y="742950"/>
                        <a:ext cx="2763837" cy="41974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074481"/>
              </p:ext>
            </p:extLst>
          </p:nvPr>
        </p:nvGraphicFramePr>
        <p:xfrm>
          <a:off x="1524000" y="2495550"/>
          <a:ext cx="4225925" cy="2379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Visio" r:id="rId5" imgW="3117723" imgH="1756553" progId="Visio.Drawing.11">
                  <p:embed/>
                </p:oleObj>
              </mc:Choice>
              <mc:Fallback>
                <p:oleObj name="Visio" r:id="rId5" imgW="3117723" imgH="175655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4000" y="2495550"/>
                        <a:ext cx="4225925" cy="2379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1650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r>
              <a:rPr lang="en-US" dirty="0" smtClean="0"/>
              <a:t>Anchor: SHM-1.0 reference index framework</a:t>
            </a:r>
          </a:p>
          <a:p>
            <a:r>
              <a:rPr lang="en-US" dirty="0" err="1" smtClean="0"/>
              <a:t>Luma</a:t>
            </a:r>
            <a:r>
              <a:rPr lang="en-US" dirty="0" smtClean="0"/>
              <a:t> BD rate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494508"/>
              </p:ext>
            </p:extLst>
          </p:nvPr>
        </p:nvGraphicFramePr>
        <p:xfrm>
          <a:off x="1961405" y="1773019"/>
          <a:ext cx="5068789" cy="14630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716316"/>
                <a:gridCol w="1170215"/>
                <a:gridCol w="1001654"/>
                <a:gridCol w="1180604"/>
              </a:tblGrid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EL+BL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1.5x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SNR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All-intra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Random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access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Low delay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P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Low delay B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14800" y="4476750"/>
            <a:ext cx="4881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Cross-check: JCTVC-M0365 (Thanks to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Interdigital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)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1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42950"/>
            <a:ext cx="6248400" cy="365079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In reference index based SHVC (SHM-1.0):</a:t>
            </a:r>
          </a:p>
          <a:p>
            <a:r>
              <a:rPr lang="en-US" sz="2400" dirty="0" smtClean="0"/>
              <a:t>Replace mapped BL motion information with motion information from EL, if EL motion does not reference its BL.</a:t>
            </a:r>
          </a:p>
          <a:p>
            <a:r>
              <a:rPr lang="en-US" sz="2400" dirty="0" smtClean="0"/>
              <a:t>Does not require block-level changes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Performance versus SHM-1.0 anchor (reference index framework):</a:t>
            </a:r>
          </a:p>
          <a:p>
            <a:pPr marL="0" indent="0">
              <a:buNone/>
            </a:pPr>
            <a:r>
              <a:rPr lang="en-US" sz="2400" dirty="0" smtClean="0"/>
              <a:t>RA: -0.4% (2x) / -0.2% (1.5x) / </a:t>
            </a:r>
            <a:r>
              <a:rPr lang="en-US" sz="2400" dirty="0" smtClean="0"/>
              <a:t>-0.2% </a:t>
            </a:r>
            <a:r>
              <a:rPr lang="en-US" sz="2400" dirty="0" smtClean="0"/>
              <a:t>(SNR)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motion candidate (as a buffer update)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8091"/>
              </p:ext>
            </p:extLst>
          </p:nvPr>
        </p:nvGraphicFramePr>
        <p:xfrm>
          <a:off x="6303963" y="742950"/>
          <a:ext cx="2763837" cy="4197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Visio" r:id="rId3" imgW="2257282" imgH="3190065" progId="Visio.Drawing.11">
                  <p:embed/>
                </p:oleObj>
              </mc:Choice>
              <mc:Fallback>
                <p:oleObj name="Visio" r:id="rId3" imgW="2257282" imgH="319006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03963" y="742950"/>
                        <a:ext cx="2763837" cy="41974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6102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742950"/>
            <a:ext cx="8152608" cy="3650794"/>
          </a:xfrm>
        </p:spPr>
        <p:txBody>
          <a:bodyPr/>
          <a:lstStyle/>
          <a:p>
            <a:r>
              <a:rPr lang="en-US" sz="1800" dirty="0" smtClean="0"/>
              <a:t>Zero motion vector is inferred when referencing co-located base layer picture.</a:t>
            </a:r>
          </a:p>
          <a:p>
            <a:r>
              <a:rPr lang="en-US" sz="1800" dirty="0" smtClean="0"/>
              <a:t>Use </a:t>
            </a:r>
            <a:r>
              <a:rPr lang="en-US" sz="1800" dirty="0"/>
              <a:t>scaled BL motion of current picture if temporal collocated MVP references its BL</a:t>
            </a:r>
          </a:p>
          <a:p>
            <a:r>
              <a:rPr lang="en-CA" sz="1800" dirty="0" smtClean="0"/>
              <a:t>The </a:t>
            </a:r>
            <a:r>
              <a:rPr lang="en-CA" sz="1800" dirty="0"/>
              <a:t>proposed </a:t>
            </a:r>
            <a:r>
              <a:rPr lang="en-CA" sz="1800" dirty="0" smtClean="0"/>
              <a:t>changes achieves </a:t>
            </a:r>
            <a:r>
              <a:rPr lang="en-CA" sz="1800" dirty="0"/>
              <a:t>the following average </a:t>
            </a:r>
            <a:r>
              <a:rPr lang="en-CA" sz="1800" dirty="0" err="1"/>
              <a:t>luma</a:t>
            </a:r>
            <a:r>
              <a:rPr lang="en-CA" sz="1800" dirty="0"/>
              <a:t> BD rate improvements with </a:t>
            </a:r>
            <a:r>
              <a:rPr lang="en-CA" sz="1800" dirty="0" smtClean="0"/>
              <a:t>SHM-1.0 reference index framework as </a:t>
            </a:r>
            <a:r>
              <a:rPr lang="en-CA" sz="1800" dirty="0"/>
              <a:t>anchors</a:t>
            </a:r>
            <a:r>
              <a:rPr lang="en-CA" sz="1800" dirty="0" smtClean="0"/>
              <a:t>:</a:t>
            </a:r>
          </a:p>
          <a:p>
            <a:pPr marL="0" indent="0">
              <a:buNone/>
            </a:pPr>
            <a:r>
              <a:rPr lang="en-CA" sz="1800" dirty="0" smtClean="0"/>
              <a:t>	-0.1%/-0.1%		(AI 2x/AI 1.5x)</a:t>
            </a:r>
          </a:p>
          <a:p>
            <a:pPr marL="0" indent="0">
              <a:buNone/>
            </a:pPr>
            <a:r>
              <a:rPr lang="en-CA" sz="1800" dirty="0" smtClean="0"/>
              <a:t>	-</a:t>
            </a:r>
            <a:r>
              <a:rPr lang="en-CA" sz="1800" dirty="0"/>
              <a:t>0.8%/-0.6%/-0.6</a:t>
            </a:r>
            <a:r>
              <a:rPr lang="en-CA" sz="1800" dirty="0" smtClean="0"/>
              <a:t>% 	(RA 2x/RA 1.5x/RA SNR)</a:t>
            </a:r>
          </a:p>
          <a:p>
            <a:pPr marL="0" indent="0">
              <a:buNone/>
            </a:pPr>
            <a:r>
              <a:rPr lang="en-CA" sz="1800" dirty="0"/>
              <a:t>	</a:t>
            </a:r>
            <a:r>
              <a:rPr lang="en-CA" sz="1800" dirty="0" smtClean="0"/>
              <a:t>-0.4%/-0.1%/-0.1%	(LDP 2x/LDP 1.5x/LDP SNR)</a:t>
            </a:r>
          </a:p>
          <a:p>
            <a:pPr marL="0" indent="0">
              <a:buNone/>
            </a:pPr>
            <a:r>
              <a:rPr lang="en-CA" sz="1800" dirty="0"/>
              <a:t>	-0.4%/-0.1%/-0.1%	(</a:t>
            </a:r>
            <a:r>
              <a:rPr lang="en-CA" sz="1800" dirty="0" smtClean="0"/>
              <a:t>LDB 2x/LDB 1.5x/LDB </a:t>
            </a:r>
            <a:r>
              <a:rPr lang="en-CA" sz="1800" dirty="0"/>
              <a:t>SNR</a:t>
            </a:r>
            <a:r>
              <a:rPr lang="en-CA" sz="1800" dirty="0" smtClean="0"/>
              <a:t>)</a:t>
            </a:r>
          </a:p>
          <a:p>
            <a:r>
              <a:rPr lang="en-CA" sz="1800" dirty="0" smtClean="0"/>
              <a:t>Proposed a mapped BL motion buffer update mechanism:</a:t>
            </a:r>
          </a:p>
          <a:p>
            <a:pPr marL="0" indent="0">
              <a:buNone/>
            </a:pPr>
            <a:r>
              <a:rPr lang="en-CA" sz="1800" dirty="0" smtClean="0"/>
              <a:t>	-0.4%/-0.2</a:t>
            </a:r>
            <a:r>
              <a:rPr lang="en-CA" sz="1800" dirty="0" smtClean="0"/>
              <a:t>%/-0.2%</a:t>
            </a:r>
            <a:r>
              <a:rPr lang="en-CA" sz="1800" dirty="0" smtClean="0"/>
              <a:t>	</a:t>
            </a:r>
            <a:r>
              <a:rPr lang="en-CA" sz="1800" dirty="0" smtClean="0"/>
              <a:t>(</a:t>
            </a:r>
            <a:r>
              <a:rPr lang="en-CA" sz="1800" dirty="0"/>
              <a:t>RA </a:t>
            </a:r>
            <a:r>
              <a:rPr lang="en-CA" sz="1800" dirty="0" smtClean="0"/>
              <a:t>2x/RA </a:t>
            </a:r>
            <a:r>
              <a:rPr lang="en-CA" sz="1800" dirty="0"/>
              <a:t>1.5x/RA SNR)</a:t>
            </a:r>
            <a:endParaRPr lang="en-CA" sz="1800" dirty="0" smtClean="0"/>
          </a:p>
          <a:p>
            <a:pPr marL="0" indent="0">
              <a:buNone/>
            </a:pPr>
            <a:endParaRPr lang="en-CA" sz="1800" dirty="0" smtClean="0"/>
          </a:p>
          <a:p>
            <a:pPr marL="0" indent="0">
              <a:buNone/>
            </a:pPr>
            <a:r>
              <a:rPr lang="en-CA" sz="1800" dirty="0" smtClean="0"/>
              <a:t>Recommend: Adopt to SHVC test model</a:t>
            </a:r>
            <a:endParaRPr lang="en-CA" sz="1800" dirty="0"/>
          </a:p>
          <a:p>
            <a:pPr marL="0" indent="0">
              <a:buNone/>
            </a:pPr>
            <a:r>
              <a:rPr lang="en-CA" sz="1800" dirty="0"/>
              <a:t>	</a:t>
            </a:r>
            <a:endParaRPr lang="en-CA" sz="1800" dirty="0" smtClean="0"/>
          </a:p>
          <a:p>
            <a:endParaRPr lang="en-CA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1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44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18775</TotalTime>
  <Words>665</Words>
  <Application>Microsoft Office PowerPoint</Application>
  <PresentationFormat>On-screen Show (16:9)</PresentationFormat>
  <Paragraphs>212</Paragraphs>
  <Slides>10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CST July Monthly Dept Meeting 073008</vt:lpstr>
      <vt:lpstr>Visio</vt:lpstr>
      <vt:lpstr>Modified motion vector signalling and prediction under reference index based SHVC</vt:lpstr>
      <vt:lpstr>Organization</vt:lpstr>
      <vt:lpstr>Introduction</vt:lpstr>
      <vt:lpstr>Proposed change: Infer zero MV </vt:lpstr>
      <vt:lpstr>Proposed change: Alternate motion candidate</vt:lpstr>
      <vt:lpstr>Experimental Results</vt:lpstr>
      <vt:lpstr>Alternate motion candidate (as a buffer update)</vt:lpstr>
      <vt:lpstr>Conclusion</vt:lpstr>
      <vt:lpstr>PowerPoint Presentation</vt:lpstr>
      <vt:lpstr>Supplemental data (JCTVC-L0251)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Kiran Misra</cp:lastModifiedBy>
  <cp:revision>357</cp:revision>
  <cp:lastPrinted>2012-05-17T23:57:45Z</cp:lastPrinted>
  <dcterms:created xsi:type="dcterms:W3CDTF">2008-07-29T15:54:01Z</dcterms:created>
  <dcterms:modified xsi:type="dcterms:W3CDTF">2013-04-18T16:40:46Z</dcterms:modified>
</cp:coreProperties>
</file>