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21" r:id="rId2"/>
    <p:sldId id="430" r:id="rId3"/>
    <p:sldId id="428" r:id="rId4"/>
    <p:sldId id="429" r:id="rId5"/>
    <p:sldId id="425" r:id="rId6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DDDDDD"/>
    <a:srgbClr val="9BCBFF"/>
    <a:srgbClr val="7C7570"/>
    <a:srgbClr val="678D32"/>
    <a:srgbClr val="89B259"/>
    <a:srgbClr val="6699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567" autoAdjust="0"/>
    <p:restoredTop sz="98417" autoAdjust="0"/>
  </p:normalViewPr>
  <p:slideViewPr>
    <p:cSldViewPr snapToGrid="0">
      <p:cViewPr varScale="1">
        <p:scale>
          <a:sx n="87" d="100"/>
          <a:sy n="87" d="100"/>
        </p:scale>
        <p:origin x="-213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32DF28A-1BB9-4DC3-92E8-8B51AB8C8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32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0075"/>
            <a:ext cx="51308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C7796C0D-8FDA-41D9-8105-12B4227C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57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96C0D-8FDA-41D9-8105-12B4227CC39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62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>
                <a:solidFill>
                  <a:srgbClr val="6685A2"/>
                </a:solidFill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>
                <a:solidFill>
                  <a:schemeClr val="accent1"/>
                </a:solidFill>
              </a:rPr>
              <a:t>PAGE </a:t>
            </a:r>
            <a:fld id="{3D82726C-E694-4142-BD13-4072A0CF65B1}" type="slidenum">
              <a:rPr lang="en-US" sz="700">
                <a:solidFill>
                  <a:schemeClr val="accent1"/>
                </a:solidFill>
              </a:rPr>
              <a:pPr>
                <a:defRPr/>
              </a:pPr>
              <a:t>‹#›</a:t>
            </a:fld>
            <a:endParaRPr lang="en-US" sz="700">
              <a:solidFill>
                <a:schemeClr val="accent1"/>
              </a:solidFill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/>
              <a:t>One Line Section Title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>
                <a:solidFill>
                  <a:schemeClr val="bg1"/>
                </a:solidFill>
              </a:rPr>
              <a:t>PAGE </a:t>
            </a:r>
            <a:fld id="{B66EC4C4-6F66-489F-8C67-33029D3FC0C5}" type="slidenum">
              <a:rPr lang="en-US" sz="70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>
                <a:solidFill>
                  <a:schemeClr val="bg1"/>
                </a:solidFill>
              </a:rPr>
              <a:t>|</a:t>
            </a:r>
            <a:r>
              <a:rPr lang="en-US" sz="700" b="1"/>
              <a:t>     </a:t>
            </a:r>
            <a:r>
              <a:rPr lang="en-US" sz="700">
                <a:solidFill>
                  <a:schemeClr val="bg1"/>
                </a:solidFill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73038" indent="-1730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 Rate Control - HM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63512" y="910548"/>
                <a:ext cx="4735059" cy="2529341"/>
              </a:xfrm>
            </p:spPr>
            <p:txBody>
              <a:bodyPr/>
              <a:lstStyle/>
              <a:p>
                <a:r>
                  <a:rPr lang="en-US" dirty="0" smtClean="0"/>
                  <a:t>Determine λ value at picture level.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CA" i="1">
                          <a:latin typeface="Cambria Math"/>
                        </a:rPr>
                        <m:t>𝜆</m:t>
                      </m:r>
                      <m:r>
                        <a:rPr lang="en-CA" i="1">
                          <a:latin typeface="Cambria Math"/>
                        </a:rPr>
                        <m:t>=</m:t>
                      </m:r>
                      <m:r>
                        <a:rPr lang="en-CA" i="1">
                          <a:latin typeface="Cambria Math"/>
                        </a:rPr>
                        <m:t>𝛼</m:t>
                      </m:r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CA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CA" i="1">
                              <a:latin typeface="Cambria Math"/>
                            </a:rPr>
                            <m:t>𝑡𝑎𝑟𝑔𝑒𝑡</m:t>
                          </m:r>
                        </m:sub>
                        <m:sup>
                          <m:r>
                            <a:rPr lang="en-CA" i="1">
                              <a:latin typeface="Cambria Math"/>
                            </a:rPr>
                            <m:t>𝛽</m:t>
                          </m:r>
                        </m:sup>
                      </m:sSubSup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Use </a:t>
                </a:r>
                <a:r>
                  <a:rPr lang="en-US" dirty="0"/>
                  <a:t>the determined λ value for </a:t>
                </a:r>
                <a:r>
                  <a:rPr lang="en-US" dirty="0" smtClean="0"/>
                  <a:t>encoding.</a:t>
                </a:r>
                <a:endParaRPr lang="en-US" dirty="0"/>
              </a:p>
              <a:p>
                <a:r>
                  <a:rPr lang="en-US" dirty="0"/>
                  <a:t>Update α and β with real encoded bits and </a:t>
                </a:r>
                <a:r>
                  <a:rPr lang="en-US" dirty="0" smtClean="0"/>
                  <a:t>λ.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3512" y="910548"/>
                <a:ext cx="4735059" cy="2529341"/>
              </a:xfrm>
              <a:blipFill rotWithShape="1">
                <a:blip r:embed="rId3"/>
                <a:stretch>
                  <a:fillRect l="-1158" t="-1687" r="-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0" y="3450767"/>
            <a:ext cx="3894364" cy="29207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578" y="3450766"/>
            <a:ext cx="3894364" cy="2920773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627453"/>
              </p:ext>
            </p:extLst>
          </p:nvPr>
        </p:nvGraphicFramePr>
        <p:xfrm>
          <a:off x="5018315" y="868661"/>
          <a:ext cx="3505200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956"/>
                <a:gridCol w="1177076"/>
                <a:gridCol w="1144168"/>
              </a:tblGrid>
              <a:tr h="91440">
                <a:tc>
                  <a:txBody>
                    <a:bodyPr/>
                    <a:lstStyle/>
                    <a:p>
                      <a:endParaRPr lang="en-US" sz="15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Reset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Update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A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94.46%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8.48%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71.67%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4.1%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C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124.13%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23.47%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154.76%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26.86%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ClassE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24.37%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1.33%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ClassF</a:t>
                      </a:r>
                      <a:endParaRPr lang="en-US" sz="150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Arial" pitchFamily="34" charset="0"/>
                          <a:cs typeface="Arial" pitchFamily="34" charset="0"/>
                        </a:rPr>
                        <a:t>74.68%</a:t>
                      </a:r>
                      <a:endParaRPr lang="en-US" sz="15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16.1%</a:t>
                      </a:r>
                      <a:endParaRPr lang="en-US" sz="15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Overall: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>
                          <a:effectLst/>
                          <a:latin typeface="Arial" pitchFamily="34" charset="0"/>
                          <a:cs typeface="Arial" pitchFamily="34" charset="0"/>
                        </a:rPr>
                        <a:t>92.59%</a:t>
                      </a:r>
                      <a:endParaRPr lang="en-US" sz="15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13.5%</a:t>
                      </a:r>
                      <a:endParaRPr lang="en-US" sz="15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1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JCTVC-M0257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3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Proposed Method - Constant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/>
                      </a:rPr>
                      <m:t>𝜆</m:t>
                    </m:r>
                    <m:r>
                      <a:rPr lang="en-CA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per Frame (Mode 1)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117" t="-20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sz="1800" dirty="0" smtClean="0"/>
                  <a:t>Complexity C of the frame added to the model: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1800" i="1">
                          <a:latin typeface="Cambria Math"/>
                        </a:rPr>
                        <m:t>𝜆</m:t>
                      </m:r>
                      <m:r>
                        <a:rPr lang="en-CA" sz="1800" i="1">
                          <a:latin typeface="Cambria Math"/>
                        </a:rPr>
                        <m:t>=</m:t>
                      </m:r>
                      <m:r>
                        <a:rPr lang="en-CA" sz="1800" i="1">
                          <a:latin typeface="Cambria Math"/>
                        </a:rPr>
                        <m:t>𝛼</m:t>
                      </m:r>
                      <m:sSup>
                        <m:sSupPr>
                          <m:ctrlPr>
                            <a:rPr lang="en-US" sz="1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CA" sz="1800" i="1">
                                      <a:latin typeface="Cambria Math"/>
                                    </a:rPr>
                                    <m:t>𝐶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CA" sz="1800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CA" sz="1800" i="1">
                                          <a:latin typeface="Cambria Math"/>
                                        </a:rPr>
                                        <m:t>𝑡𝑎𝑟𝑔𝑒𝑡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CA" sz="1800" i="1">
                              <a:latin typeface="Cambria Math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r>
                  <a:rPr lang="en-US" sz="1800" dirty="0"/>
                  <a:t>Complexity measure is based on </a:t>
                </a:r>
                <a:r>
                  <a:rPr lang="en-US" sz="1800" dirty="0" smtClean="0"/>
                  <a:t>SATD: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𝑆𝐴𝑇𝐷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  <m:r>
                            <a:rPr lang="en-US" sz="18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𝑁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  <m:r>
                        <a:rPr lang="en-US" sz="1800" i="1">
                          <a:latin typeface="Cambria Math"/>
                        </a:rPr>
                        <m:t>,  </m:t>
                      </m:r>
                      <m:r>
                        <a:rPr lang="en-US" sz="1800" i="1">
                          <a:latin typeface="Cambria Math"/>
                        </a:rPr>
                        <m:t>𝑁</m:t>
                      </m:r>
                      <m:r>
                        <a:rPr lang="en-US" sz="1800" i="1"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en-US" sz="1800" dirty="0" smtClean="0"/>
              </a:p>
              <a:p>
                <a:r>
                  <a:rPr lang="en-US" sz="1800" dirty="0"/>
                  <a:t>To take into account usage of intra prediction two modified measures are introduced: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𝑆𝐴𝑇𝐷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𝑆𝐴𝑇𝐷</m:t>
                    </m:r>
                    <m:r>
                      <a:rPr lang="en-US" sz="1800" i="1">
                        <a:latin typeface="Cambria Math"/>
                      </a:rPr>
                      <m:t>−</m:t>
                    </m:r>
                    <m:d>
                      <m:dPr>
                        <m:begChr m:val="|"/>
                        <m:endChr m:val="|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 smtClean="0"/>
                  <a:t>, </a:t>
                </a:r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𝑆𝐴𝑇𝐷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  <m:r>
                            <a:rPr lang="en-US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𝑁</m:t>
                          </m:r>
                          <m:r>
                            <a:rPr lang="en-US" sz="1800" i="1">
                              <a:latin typeface="Cambria Math"/>
                            </a:rPr>
                            <m:t>−1</m:t>
                          </m:r>
                        </m:sup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r>
                  <a:rPr lang="en-US" sz="1800" dirty="0" smtClean="0"/>
                  <a:t>Parameters update: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CA" sz="1800" i="1">
                        <a:latin typeface="Cambria Math"/>
                      </a:rPr>
                      <m:t>𝛼</m:t>
                    </m:r>
                    <m:r>
                      <a:rPr lang="en-CA" sz="1800" i="1">
                        <a:latin typeface="Cambria Math"/>
                      </a:rPr>
                      <m:t>=</m:t>
                    </m:r>
                    <m:r>
                      <a:rPr lang="en-CA" sz="1800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en-US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CA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CA" sz="1800">
                            <a:latin typeface="Cambria Math"/>
                          </a:rPr>
                          <m:t>Δ</m:t>
                        </m:r>
                        <m:r>
                          <a:rPr lang="en-CA" sz="1800" i="1">
                            <a:latin typeface="Cambria Math"/>
                          </a:rPr>
                          <m:t>𝜆</m:t>
                        </m:r>
                      </m:sup>
                    </m:sSup>
                  </m:oMath>
                </a14:m>
                <a:r>
                  <a:rPr lang="en-US" sz="1800" dirty="0" smtClean="0"/>
                  <a:t>, </a:t>
                </a:r>
                <a14:m>
                  <m:oMath xmlns:m="http://schemas.openxmlformats.org/officeDocument/2006/math">
                    <m:r>
                      <a:rPr lang="en-CA" sz="1800" i="1">
                        <a:latin typeface="Cambria Math"/>
                      </a:rPr>
                      <m:t>𝛽</m:t>
                    </m:r>
                    <m:r>
                      <a:rPr lang="en-CA" sz="1800" i="1">
                        <a:latin typeface="Cambria Math"/>
                      </a:rPr>
                      <m:t>=</m:t>
                    </m:r>
                    <m:r>
                      <a:rPr lang="en-CA" sz="1800" i="1">
                        <a:latin typeface="Cambria Math"/>
                      </a:rPr>
                      <m:t>𝛽</m:t>
                    </m:r>
                    <m:r>
                      <a:rPr lang="en-CA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1800">
                            <a:latin typeface="Cambria Math"/>
                          </a:rPr>
                          <m:t>Δ</m:t>
                        </m:r>
                        <m:r>
                          <a:rPr lang="en-CA" sz="1800" i="1">
                            <a:latin typeface="Cambria Math"/>
                          </a:rPr>
                          <m:t>𝜆</m:t>
                        </m:r>
                      </m:num>
                      <m:den>
                        <m:r>
                          <a:rPr lang="en-CA" sz="1800" i="1">
                            <a:latin typeface="Cambria Math"/>
                          </a:rPr>
                          <m:t>𝑙𝑛</m:t>
                        </m:r>
                        <m:d>
                          <m:d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CA" sz="1800" i="1">
                                    <a:latin typeface="Cambria Math"/>
                                  </a:rPr>
                                  <m:t>𝐶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18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CA" sz="1800" i="1">
                                        <a:latin typeface="Cambria Math"/>
                                      </a:rPr>
                                      <m:t>𝑎𝑐𝑡𝑢𝑎𝑙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sz="1800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CA" sz="1800">
                          <a:latin typeface="Cambria Math"/>
                        </a:rPr>
                        <m:t>Δ</m:t>
                      </m:r>
                      <m:r>
                        <a:rPr lang="en-CA" sz="1800" i="1">
                          <a:latin typeface="Cambria Math"/>
                        </a:rPr>
                        <m:t>𝜆</m:t>
                      </m:r>
                      <m:r>
                        <a:rPr lang="en-CA" sz="1800" i="1">
                          <a:latin typeface="Cambria Math"/>
                        </a:rPr>
                        <m:t>=</m:t>
                      </m:r>
                      <m:r>
                        <a:rPr lang="en-CA" sz="1800" i="1">
                          <a:latin typeface="Cambria Math"/>
                        </a:rPr>
                        <m:t>𝛿𝛽</m:t>
                      </m:r>
                      <m:d>
                        <m:dPr>
                          <m:ctrlPr>
                            <a:rPr lang="en-US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CA" sz="1800" i="1">
                              <a:latin typeface="Cambria Math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sz="1800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1800" i="1">
                                      <a:latin typeface="Cambria Math"/>
                                    </a:rPr>
                                    <m:t>𝑎𝑐𝑡𝑢𝑎𝑙</m:t>
                                  </m:r>
                                </m:sub>
                              </m:sSub>
                            </m:e>
                          </m:d>
                          <m:r>
                            <a:rPr lang="en-CA" sz="1800" i="1">
                              <a:latin typeface="Cambria Math"/>
                            </a:rPr>
                            <m:t>−</m:t>
                          </m:r>
                          <m:r>
                            <a:rPr lang="en-CA" sz="1800" i="1">
                              <a:latin typeface="Cambria Math"/>
                            </a:rPr>
                            <m:t>𝑙𝑛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CA" sz="1800" i="1">
                                      <a:latin typeface="Cambria Math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CA" sz="1800" i="1">
                                      <a:latin typeface="Cambria Math"/>
                                    </a:rPr>
                                    <m:t>𝑡𝑎𝑟𝑔𝑒𝑡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90" t="-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746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Proposed Method </a:t>
                </a:r>
                <a:r>
                  <a:rPr lang="en-US" dirty="0" smtClean="0"/>
                  <a:t>– Varying </a:t>
                </a:r>
                <a14:m>
                  <m:oMath xmlns:m="http://schemas.openxmlformats.org/officeDocument/2006/math">
                    <m:r>
                      <a:rPr lang="en-CA" i="1">
                        <a:latin typeface="Cambria Math"/>
                      </a:rPr>
                      <m:t>𝜆</m:t>
                    </m:r>
                    <m:r>
                      <a:rPr lang="en-CA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(</a:t>
                </a:r>
                <a:r>
                  <a:rPr lang="en-US" dirty="0"/>
                  <a:t>Mode </a:t>
                </a:r>
                <a:r>
                  <a:rPr lang="en-US" dirty="0" smtClean="0"/>
                  <a:t>2)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1117" t="-20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dirty="0"/>
                  <a:t>bits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𝑡𝑎𝑟𝑔𝑒𝑡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𝐿𝐶𝑈</m:t>
                        </m:r>
                      </m:sup>
                    </m:sSubSup>
                    <m:r>
                      <a:rPr lang="en-US" i="1">
                        <a:latin typeface="Cambria Math"/>
                      </a:rPr>
                      <m:t>(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en-US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are allocated </a:t>
                </a:r>
                <a:r>
                  <a:rPr lang="en-US" dirty="0"/>
                  <a:t>to </a:t>
                </a:r>
                <a:r>
                  <a:rPr lang="en-US" i="1" dirty="0" err="1"/>
                  <a:t>i</a:t>
                </a:r>
                <a:r>
                  <a:rPr lang="en-US" dirty="0" err="1"/>
                  <a:t>th</a:t>
                </a:r>
                <a:r>
                  <a:rPr lang="en-US" dirty="0"/>
                  <a:t> </a:t>
                </a:r>
                <a:r>
                  <a:rPr lang="en-US" dirty="0" smtClean="0"/>
                  <a:t>CTU: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𝑡𝑎𝑟𝑔𝑒𝑡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𝐶𝑇𝑈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𝜔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  <m:acc>
                            <m:accPr>
                              <m:chr m:val="̃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𝑙𝑒𝑓𝑡</m:t>
                          </m:r>
                        </m:sub>
                      </m:sSub>
                    </m:oMath>
                  </m:oMathPara>
                </a14:m>
                <a:endParaRPr lang="en-US" b="0" i="0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𝜔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𝐶𝑇𝑈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𝐶𝑇𝑈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Calculation of the modified </a:t>
                </a:r>
                <a:r>
                  <a:rPr lang="en-US" dirty="0"/>
                  <a:t>remaining bits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𝑙𝑒𝑓𝑡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𝑖𝑛𝑖𝑡𝑇𝑎𝑟𝑔𝑒𝑡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𝐶𝑇𝑈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𝐶𝑇𝑈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𝑖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𝑀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−1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𝐶𝑇𝑈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e>
                              </m:d>
                            </m:e>
                          </m:nary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𝑡𝑎𝑟𝑔𝑒𝑡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𝑙𝑒𝑓𝑡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𝑙𝑒𝑓𝑡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𝑙𝑒𝑓𝑡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nary>
                                    <m:naryPr>
                                      <m:chr m:val="∑"/>
                                      <m:limLoc m:val="undOvr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𝑀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𝑖𝑛𝑖𝑡𝑇𝑎𝑟𝑔𝑒𝑡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𝐶𝑇𝑈</m:t>
                                          </m:r>
                                        </m:sup>
                                      </m:sSubSup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e>
                                      </m:d>
                                    </m:e>
                                  </m:nary>
                                </m:e>
                              </m:d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𝑀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𝑊</m:t>
                              </m:r>
                            </m:den>
                          </m:f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630" t="-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3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233928"/>
              </p:ext>
            </p:extLst>
          </p:nvPr>
        </p:nvGraphicFramePr>
        <p:xfrm>
          <a:off x="380999" y="1465996"/>
          <a:ext cx="3799113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3388"/>
                <a:gridCol w="904179"/>
                <a:gridCol w="957368"/>
                <a:gridCol w="904178"/>
              </a:tblGrid>
              <a:tr h="91440"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HM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Mode 1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Mode 2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Class A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94.5%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29.2%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6.5%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B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71.7%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18.2%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1.6%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C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124.1%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14.4%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2.2%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Class D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154.8%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15.3%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2.29%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ClassE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24.4%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11.6%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1.9%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ClassF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74.7%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16.1%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  <a:latin typeface="+mn-lt"/>
                        </a:rPr>
                        <a:t>6.8%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>
                          <a:effectLst/>
                          <a:latin typeface="+mn-lt"/>
                        </a:rPr>
                        <a:t>Overall:</a:t>
                      </a:r>
                      <a:endParaRPr lang="en-US" sz="15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 smtClean="0">
                          <a:effectLst/>
                          <a:latin typeface="+mn-lt"/>
                        </a:rPr>
                        <a:t>92.6%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 smtClean="0">
                          <a:effectLst/>
                          <a:latin typeface="+mn-lt"/>
                        </a:rPr>
                        <a:t>17.7%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 smtClean="0">
                          <a:effectLst/>
                          <a:latin typeface="+mn-lt"/>
                        </a:rPr>
                        <a:t>3.5%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04293"/>
              </p:ext>
            </p:extLst>
          </p:nvPr>
        </p:nvGraphicFramePr>
        <p:xfrm>
          <a:off x="4722812" y="1487768"/>
          <a:ext cx="385513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9480"/>
                <a:gridCol w="927108"/>
                <a:gridCol w="979714"/>
                <a:gridCol w="968828"/>
              </a:tblGrid>
              <a:tr h="91440"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HM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Mode 1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Mode 2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Class A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8.5%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1.8%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0.4%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Class B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4.1%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1.5%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0.4%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Class C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23.5%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1.4%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0.6%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Class D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26.9%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1.4%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0.5%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ClassE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1.3%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1.1%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0.3%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</a:rPr>
                        <a:t>ClassF</a:t>
                      </a:r>
                      <a:endParaRPr lang="en-US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</a:rPr>
                        <a:t>16.1%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3.3%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smtClean="0">
                          <a:effectLst/>
                        </a:rPr>
                        <a:t>2.3%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>
                          <a:effectLst/>
                        </a:rPr>
                        <a:t>Overall:</a:t>
                      </a:r>
                      <a:endParaRPr lang="en-US" sz="15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</a:rPr>
                        <a:t>13.5%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 smtClean="0">
                          <a:effectLst/>
                        </a:rPr>
                        <a:t>1.8%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 smtClean="0">
                          <a:effectLst/>
                        </a:rPr>
                        <a:t>0.7%</a:t>
                      </a:r>
                      <a:endParaRPr lang="en-US" sz="15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390493"/>
              </p:ext>
            </p:extLst>
          </p:nvPr>
        </p:nvGraphicFramePr>
        <p:xfrm>
          <a:off x="455615" y="4198324"/>
          <a:ext cx="377893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5730"/>
                <a:gridCol w="892628"/>
                <a:gridCol w="947057"/>
                <a:gridCol w="903515"/>
              </a:tblGrid>
              <a:tr h="91440"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HM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Mode 1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Mode 2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Class A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0.0%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0.1%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0.9%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B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0.0%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-0.8%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3.2%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C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0.3%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-1.0%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0.4%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D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-0.1%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-0.5%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0.4%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ClassE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0.3%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0.3%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3.8%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Overall: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0.1%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-0.5%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1.8%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ClassF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0.6%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-2.9%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b="1" dirty="0">
                          <a:effectLst/>
                          <a:latin typeface="+mn-lt"/>
                        </a:rPr>
                        <a:t>-1.9%</a:t>
                      </a:r>
                      <a:endParaRPr lang="en-US" sz="15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201092"/>
              </p:ext>
            </p:extLst>
          </p:nvPr>
        </p:nvGraphicFramePr>
        <p:xfrm>
          <a:off x="4722813" y="4209218"/>
          <a:ext cx="3855129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3958"/>
                <a:gridCol w="914400"/>
                <a:gridCol w="957943"/>
                <a:gridCol w="968828"/>
              </a:tblGrid>
              <a:tr h="91440">
                <a:tc>
                  <a:txBody>
                    <a:bodyPr/>
                    <a:lstStyle/>
                    <a:p>
                      <a:endParaRPr lang="en-US" sz="15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HM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Mode 1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Mode 2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Class A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0.4%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1.7%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B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0.3%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0.2%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3.1%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C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-0.4%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-0.8%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0.5%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 D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-0.2%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-0.6%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0.3%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ClassE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0.6%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0.5%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3.8%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Overall: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0.1%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-0.1%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1.9%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9144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ClassF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0.0%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>
                          <a:effectLst/>
                          <a:latin typeface="+mn-lt"/>
                        </a:rPr>
                        <a:t>-4.1%</a:t>
                      </a:r>
                      <a:endParaRPr lang="en-US" sz="15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>
                          <a:effectLst/>
                          <a:latin typeface="+mn-lt"/>
                        </a:rPr>
                        <a:t>-2.5%</a:t>
                      </a:r>
                      <a:endParaRPr lang="en-US" sz="15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2323" y="1030719"/>
            <a:ext cx="773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Rate control target rate deviation of the HM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dirty="0" smtClean="0"/>
              <a:t>proposed </a:t>
            </a:r>
            <a:r>
              <a:rPr lang="en-US" dirty="0"/>
              <a:t>rate </a:t>
            </a:r>
            <a:r>
              <a:rPr lang="en-US" dirty="0" smtClean="0"/>
              <a:t>control</a:t>
            </a:r>
            <a:r>
              <a:rPr lang="en-CA" dirty="0" smtClean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3303" y="3816439"/>
            <a:ext cx="616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R-D </a:t>
            </a:r>
            <a:r>
              <a:rPr lang="en-US" dirty="0"/>
              <a:t>performance of the HM </a:t>
            </a:r>
            <a:r>
              <a:rPr lang="en-US" dirty="0" smtClean="0"/>
              <a:t>and </a:t>
            </a:r>
            <a:r>
              <a:rPr lang="en-US" dirty="0"/>
              <a:t>the proposed rate </a:t>
            </a:r>
            <a:r>
              <a:rPr lang="en-US" dirty="0" smtClean="0"/>
              <a:t>control.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55024" y="3323607"/>
            <a:ext cx="360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α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i="1" dirty="0"/>
              <a:t>β </a:t>
            </a:r>
            <a:r>
              <a:rPr lang="en-CA" dirty="0" smtClean="0"/>
              <a:t>updated </a:t>
            </a:r>
            <a:r>
              <a:rPr lang="en-CA" dirty="0"/>
              <a:t>after </a:t>
            </a:r>
            <a:r>
              <a:rPr lang="en-CA" dirty="0" smtClean="0"/>
              <a:t>each </a:t>
            </a:r>
            <a:r>
              <a:rPr lang="en-CA" dirty="0"/>
              <a:t>frame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1019" y="3264958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α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i="1" dirty="0"/>
              <a:t>β </a:t>
            </a:r>
            <a:r>
              <a:rPr lang="en-CA" dirty="0" smtClean="0"/>
              <a:t>reset after each </a:t>
            </a:r>
            <a:r>
              <a:rPr lang="en-CA" dirty="0"/>
              <a:t>frame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55024" y="6012449"/>
            <a:ext cx="360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α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i="1" dirty="0"/>
              <a:t>β </a:t>
            </a:r>
            <a:r>
              <a:rPr lang="en-CA" dirty="0" smtClean="0"/>
              <a:t>updated </a:t>
            </a:r>
            <a:r>
              <a:rPr lang="en-CA" dirty="0"/>
              <a:t>after </a:t>
            </a:r>
            <a:r>
              <a:rPr lang="en-CA" dirty="0" smtClean="0"/>
              <a:t>each </a:t>
            </a:r>
            <a:r>
              <a:rPr lang="en-CA" dirty="0"/>
              <a:t>frame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51019" y="5953800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α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i="1" dirty="0"/>
              <a:t>β </a:t>
            </a:r>
            <a:r>
              <a:rPr lang="en-CA" dirty="0" smtClean="0"/>
              <a:t>reset after each </a:t>
            </a:r>
            <a:r>
              <a:rPr lang="en-CA" dirty="0"/>
              <a:t>frame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dirty="0" smtClean="0"/>
              <a:t>Results - Intra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5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QCT2008_PPT_Master_ConfdProp</Template>
  <TotalTime>15539</TotalTime>
  <Words>707</Words>
  <Application>Microsoft Office PowerPoint</Application>
  <PresentationFormat>On-screen Show (4:3)</PresentationFormat>
  <Paragraphs>181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QCT2008_PPT_Master_ConfdProp</vt:lpstr>
      <vt:lpstr>Intra Rate Control - HM</vt:lpstr>
      <vt:lpstr>JCTVC-M0257</vt:lpstr>
      <vt:lpstr>Proposed Method - Constant λ per Frame (Mode 1)</vt:lpstr>
      <vt:lpstr>Proposed Method – Varying λ (Mode 2)</vt:lpstr>
      <vt:lpstr>Results - Intra</vt:lpstr>
    </vt:vector>
  </TitlesOfParts>
  <Company>Qualcomm,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Qualcomm</dc:creator>
  <cp:lastModifiedBy>Karczewicz, Marta</cp:lastModifiedBy>
  <cp:revision>1109</cp:revision>
  <cp:lastPrinted>2005-08-27T17:58:21Z</cp:lastPrinted>
  <dcterms:created xsi:type="dcterms:W3CDTF">2008-04-23T06:37:43Z</dcterms:created>
  <dcterms:modified xsi:type="dcterms:W3CDTF">2013-04-24T23:53:04Z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1921103293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martak@qti.qualcomm.com</vt:lpwstr>
  </property>
  <property fmtid="{D5CDD505-2E9C-101B-9397-08002B2CF9AE}" pid="6" name="_AuthorEmailDisplayName">
    <vt:lpwstr>Karczewicz, Marta</vt:lpwstr>
  </property>
</Properties>
</file>