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3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99" r:id="rId2"/>
    <p:sldId id="548" r:id="rId3"/>
    <p:sldId id="550" r:id="rId4"/>
    <p:sldId id="549" r:id="rId5"/>
    <p:sldId id="545" r:id="rId6"/>
    <p:sldId id="551" r:id="rId7"/>
    <p:sldId id="552" r:id="rId8"/>
    <p:sldId id="553" r:id="rId9"/>
    <p:sldId id="554" r:id="rId10"/>
    <p:sldId id="547" r:id="rId11"/>
    <p:sldId id="429" r:id="rId12"/>
  </p:sldIdLst>
  <p:sldSz cx="9144000" cy="6858000" type="screen4x3"/>
  <p:notesSz cx="7315200" cy="96012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99"/>
    <a:srgbClr val="205885"/>
    <a:srgbClr val="006EBC"/>
    <a:srgbClr val="ED6D00"/>
    <a:srgbClr val="CCECFF"/>
    <a:srgbClr val="66CCFF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5" autoAdjust="0"/>
    <p:restoredTop sz="95674" autoAdjust="0"/>
  </p:normalViewPr>
  <p:slideViewPr>
    <p:cSldViewPr snapToObjects="1">
      <p:cViewPr>
        <p:scale>
          <a:sx n="100" d="100"/>
          <a:sy n="100" d="100"/>
        </p:scale>
        <p:origin x="-984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483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483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483" y="1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475" y="4561342"/>
            <a:ext cx="5364252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483" y="9121140"/>
            <a:ext cx="3170717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10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7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Non-SCE4: Inter-layer switchable </a:t>
            </a:r>
            <a:r>
              <a:rPr lang="en-CA" dirty="0" err="1" smtClean="0"/>
              <a:t>upsampling</a:t>
            </a:r>
            <a:r>
              <a:rPr lang="en-CA" dirty="0" smtClean="0"/>
              <a:t> filters for spatial scalability</a:t>
            </a:r>
            <a:endParaRPr lang="en-US" dirty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JCTVC-M0233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Shan Liu</a:t>
            </a:r>
          </a:p>
          <a:p>
            <a:pPr algn="r" fontAlgn="ctr">
              <a:spcBef>
                <a:spcPct val="20000"/>
              </a:spcBef>
            </a:pPr>
            <a:r>
              <a:rPr lang="en-US" sz="1400" dirty="0" smtClean="0">
                <a:ea typeface="SimHei" pitchFamily="2" charset="-122"/>
              </a:rPr>
              <a:t>13</a:t>
            </a:r>
            <a:r>
              <a:rPr lang="en-US" sz="1400" baseline="30000" dirty="0" smtClean="0">
                <a:ea typeface="SimHei" pitchFamily="2" charset="-122"/>
              </a:rPr>
              <a:t>th</a:t>
            </a:r>
            <a:r>
              <a:rPr lang="en-US" sz="1400" dirty="0" smtClean="0">
                <a:ea typeface="SimHei" pitchFamily="2" charset="-122"/>
              </a:rPr>
              <a:t>  JCT Meeting in </a:t>
            </a:r>
            <a:r>
              <a:rPr lang="en-US" sz="1400" dirty="0" err="1" smtClean="0">
                <a:ea typeface="SimHei" pitchFamily="2" charset="-122"/>
              </a:rPr>
              <a:t>Incheon</a:t>
            </a:r>
            <a:endParaRPr lang="en-US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 smtClean="0">
                <a:ea typeface="SimHei" pitchFamily="2" charset="-122"/>
              </a:rPr>
              <a:t>18-26 April 2013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309563" y="3933229"/>
            <a:ext cx="8524875" cy="1223963"/>
          </a:xfrm>
        </p:spPr>
        <p:txBody>
          <a:bodyPr/>
          <a:lstStyle/>
          <a:p>
            <a:r>
              <a:rPr lang="en-US" sz="2000" dirty="0" smtClean="0"/>
              <a:t>Zhenzhong Chen, PoLin Lai, Ximin Zhang, Shan Liu, Shawmin Lei</a:t>
            </a:r>
            <a:endParaRPr lang="en-US" altLang="zh-TW" sz="2000" dirty="0" smtClean="0">
              <a:ea typeface="SimHei" pitchFamily="2" charset="-122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000" dirty="0" smtClean="0"/>
              <a:t>Inter-layer switchable up-sampling filters for spatial scalability.</a:t>
            </a:r>
          </a:p>
          <a:p>
            <a:r>
              <a:rPr lang="en-US" sz="2000" dirty="0" smtClean="0"/>
              <a:t>Results are reported compared with SHM1.0 </a:t>
            </a:r>
            <a:r>
              <a:rPr lang="en-US" sz="2000" dirty="0" smtClean="0"/>
              <a:t>anchor (</a:t>
            </a:r>
            <a:r>
              <a:rPr lang="en-US" sz="2000" dirty="0" err="1" smtClean="0"/>
              <a:t>Intra_BL</a:t>
            </a:r>
            <a:r>
              <a:rPr lang="en-US" sz="2000" dirty="0" smtClean="0"/>
              <a:t>).</a:t>
            </a:r>
            <a:endParaRPr lang="en-US" sz="2000" dirty="0" smtClean="0"/>
          </a:p>
          <a:p>
            <a:pPr lvl="1"/>
            <a:r>
              <a:rPr lang="en-US" sz="1800" dirty="0" smtClean="0"/>
              <a:t>BD rate reduction</a:t>
            </a:r>
          </a:p>
          <a:p>
            <a:pPr lvl="2"/>
            <a:r>
              <a:rPr lang="en-CA" dirty="0" smtClean="0"/>
              <a:t>-0.2% (AI 2x), -0.0% (AI 1.5x), -0.2% (RA 2x), +0.1% (RA 1.5x), -0.8% (LD-P 2x), -0.3% (LD-P 1.5x).</a:t>
            </a:r>
          </a:p>
          <a:p>
            <a:pPr lvl="1"/>
            <a:r>
              <a:rPr lang="en-US" sz="1800" dirty="0" smtClean="0"/>
              <a:t>Enc time</a:t>
            </a:r>
          </a:p>
          <a:p>
            <a:pPr lvl="2"/>
            <a:r>
              <a:rPr lang="en-US" sz="1600" dirty="0" smtClean="0"/>
              <a:t>113.9%</a:t>
            </a:r>
            <a:r>
              <a:rPr lang="en-CA" sz="1600" dirty="0" smtClean="0"/>
              <a:t> (AI 2x), </a:t>
            </a:r>
            <a:r>
              <a:rPr lang="en-US" sz="1600" dirty="0" smtClean="0"/>
              <a:t>112.1% </a:t>
            </a:r>
            <a:r>
              <a:rPr lang="en-CA" sz="1600" dirty="0" smtClean="0"/>
              <a:t>(AI 1.5x), </a:t>
            </a:r>
            <a:r>
              <a:rPr lang="en-US" sz="1600" dirty="0" smtClean="0"/>
              <a:t>103.9% </a:t>
            </a:r>
            <a:r>
              <a:rPr lang="en-CA" sz="1600" dirty="0" smtClean="0"/>
              <a:t>(RA 2x), </a:t>
            </a:r>
            <a:r>
              <a:rPr lang="en-US" sz="1600" dirty="0" smtClean="0"/>
              <a:t>103.2% </a:t>
            </a:r>
            <a:r>
              <a:rPr lang="en-CA" sz="1600" dirty="0" smtClean="0"/>
              <a:t>(RA 1.5x), </a:t>
            </a:r>
            <a:r>
              <a:rPr lang="en-US" sz="1600" dirty="0" smtClean="0"/>
              <a:t>104.2% </a:t>
            </a:r>
            <a:r>
              <a:rPr lang="en-CA" sz="1600" dirty="0" smtClean="0"/>
              <a:t>(LD-P 2x), </a:t>
            </a:r>
            <a:r>
              <a:rPr lang="en-US" sz="1600" dirty="0" smtClean="0"/>
              <a:t>103.4% </a:t>
            </a:r>
            <a:r>
              <a:rPr lang="en-CA" sz="1600" dirty="0" smtClean="0"/>
              <a:t>(LD-P 1.5x).</a:t>
            </a:r>
          </a:p>
          <a:p>
            <a:pPr lvl="1"/>
            <a:r>
              <a:rPr lang="en-CA" sz="1800" dirty="0" smtClean="0"/>
              <a:t>Dec time</a:t>
            </a:r>
          </a:p>
          <a:p>
            <a:pPr lvl="2"/>
            <a:r>
              <a:rPr lang="en-US" sz="1600" dirty="0" smtClean="0"/>
              <a:t>94.5%</a:t>
            </a:r>
            <a:r>
              <a:rPr lang="en-CA" sz="1600" dirty="0" smtClean="0"/>
              <a:t> (AI 2x), </a:t>
            </a:r>
            <a:r>
              <a:rPr lang="en-US" sz="1600" dirty="0" smtClean="0"/>
              <a:t>94.8%</a:t>
            </a:r>
            <a:r>
              <a:rPr lang="en-CA" sz="1600" dirty="0" smtClean="0"/>
              <a:t>(AI 1.5x), </a:t>
            </a:r>
            <a:r>
              <a:rPr lang="en-US" sz="1600" dirty="0" smtClean="0"/>
              <a:t>83.0%</a:t>
            </a:r>
            <a:r>
              <a:rPr lang="en-CA" sz="1600" dirty="0" smtClean="0"/>
              <a:t> (RA 2x), </a:t>
            </a:r>
            <a:r>
              <a:rPr lang="en-US" sz="1600" dirty="0" smtClean="0"/>
              <a:t>84.0% </a:t>
            </a:r>
            <a:r>
              <a:rPr lang="en-CA" sz="1600" dirty="0" smtClean="0"/>
              <a:t>(RA 1.5x), </a:t>
            </a:r>
            <a:r>
              <a:rPr lang="en-US" sz="1600" dirty="0" smtClean="0"/>
              <a:t>82.4% </a:t>
            </a:r>
            <a:r>
              <a:rPr lang="en-CA" sz="1600" dirty="0" smtClean="0"/>
              <a:t>(LD-P 2x), </a:t>
            </a:r>
            <a:r>
              <a:rPr lang="en-US" sz="1600" dirty="0" smtClean="0"/>
              <a:t>83.7% </a:t>
            </a:r>
            <a:r>
              <a:rPr lang="en-CA" sz="1600" dirty="0" smtClean="0"/>
              <a:t>(LD-P 1.5x).</a:t>
            </a:r>
          </a:p>
          <a:p>
            <a:pPr lvl="2"/>
            <a:r>
              <a:rPr lang="en-CA" sz="1600" dirty="0" smtClean="0">
                <a:solidFill>
                  <a:srgbClr val="00B0F0"/>
                </a:solidFill>
              </a:rPr>
              <a:t>Performing </a:t>
            </a:r>
            <a:r>
              <a:rPr lang="en-CA" sz="1600" dirty="0" err="1" smtClean="0">
                <a:solidFill>
                  <a:srgbClr val="00B0F0"/>
                </a:solidFill>
              </a:rPr>
              <a:t>upsampling</a:t>
            </a:r>
            <a:r>
              <a:rPr lang="en-CA" sz="1600" dirty="0" smtClean="0">
                <a:solidFill>
                  <a:srgbClr val="00B0F0"/>
                </a:solidFill>
              </a:rPr>
              <a:t> on INTRA_BL block only.</a:t>
            </a:r>
          </a:p>
          <a:p>
            <a:pPr lvl="2"/>
            <a:r>
              <a:rPr lang="en-CA" sz="1600" dirty="0" smtClean="0">
                <a:solidFill>
                  <a:srgbClr val="00B0F0"/>
                </a:solidFill>
              </a:rPr>
              <a:t>Shorter tap </a:t>
            </a:r>
            <a:r>
              <a:rPr lang="en-CA" sz="1600" dirty="0" err="1" smtClean="0">
                <a:solidFill>
                  <a:srgbClr val="00B0F0"/>
                </a:solidFill>
              </a:rPr>
              <a:t>upsampling</a:t>
            </a:r>
            <a:r>
              <a:rPr lang="en-CA" sz="1600" dirty="0" smtClean="0">
                <a:solidFill>
                  <a:srgbClr val="00B0F0"/>
                </a:solidFill>
              </a:rPr>
              <a:t> results in lower </a:t>
            </a:r>
            <a:r>
              <a:rPr lang="en-CA" sz="1600" dirty="0" err="1" smtClean="0">
                <a:solidFill>
                  <a:srgbClr val="00B0F0"/>
                </a:solidFill>
              </a:rPr>
              <a:t>dec</a:t>
            </a:r>
            <a:r>
              <a:rPr lang="en-CA" sz="1600" dirty="0" smtClean="0">
                <a:solidFill>
                  <a:srgbClr val="00B0F0"/>
                </a:solidFill>
              </a:rPr>
              <a:t> time.</a:t>
            </a:r>
          </a:p>
          <a:p>
            <a:r>
              <a:rPr lang="en-CA" sz="2000" dirty="0" smtClean="0"/>
              <a:t>Supplementary </a:t>
            </a:r>
            <a:r>
              <a:rPr lang="en-CA" sz="2000" dirty="0" err="1" smtClean="0"/>
              <a:t>RefIdx</a:t>
            </a:r>
            <a:r>
              <a:rPr lang="en-CA" sz="2000" dirty="0" smtClean="0"/>
              <a:t> results are also reported</a:t>
            </a:r>
          </a:p>
          <a:p>
            <a:endParaRPr lang="en-CA" sz="2000" dirty="0" smtClean="0"/>
          </a:p>
          <a:p>
            <a:r>
              <a:rPr lang="en-CA" sz="2000" dirty="0" smtClean="0">
                <a:solidFill>
                  <a:srgbClr val="FF0000"/>
                </a:solidFill>
              </a:rPr>
              <a:t>Thank Sony for Crosscheck (JCTVC-M0400).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 Level Switchable Up-sampling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Current approach in SHM1.0</a:t>
            </a:r>
          </a:p>
          <a:p>
            <a:pPr lvl="1"/>
            <a:r>
              <a:rPr lang="en-US" dirty="0" smtClean="0"/>
              <a:t>8 tap </a:t>
            </a:r>
            <a:r>
              <a:rPr lang="en-US" dirty="0" err="1" smtClean="0"/>
              <a:t>Luma</a:t>
            </a:r>
            <a:r>
              <a:rPr lang="en-US" dirty="0" smtClean="0"/>
              <a:t> </a:t>
            </a:r>
            <a:r>
              <a:rPr lang="en-US" dirty="0" err="1" smtClean="0"/>
              <a:t>upsampling</a:t>
            </a:r>
            <a:r>
              <a:rPr lang="en-US" dirty="0" smtClean="0"/>
              <a:t> filter and 4 tap </a:t>
            </a:r>
            <a:r>
              <a:rPr lang="en-US" dirty="0" err="1" smtClean="0"/>
              <a:t>Chroma</a:t>
            </a:r>
            <a:r>
              <a:rPr lang="en-US" dirty="0" smtClean="0"/>
              <a:t> </a:t>
            </a:r>
            <a:r>
              <a:rPr lang="en-US" dirty="0" err="1" smtClean="0"/>
              <a:t>upsampling</a:t>
            </a:r>
            <a:r>
              <a:rPr lang="en-US" dirty="0" smtClean="0"/>
              <a:t> filter.</a:t>
            </a:r>
          </a:p>
          <a:p>
            <a:r>
              <a:rPr lang="en-US" dirty="0" smtClean="0"/>
              <a:t>However, a long-tap filter may include outliers from the adjacent object</a:t>
            </a:r>
          </a:p>
          <a:p>
            <a:pPr>
              <a:buNone/>
            </a:pPr>
            <a:endParaRPr lang="en-CA" altLang="zh-TW" dirty="0" smtClean="0"/>
          </a:p>
          <a:p>
            <a:endParaRPr lang="en-CA" altLang="zh-TW" dirty="0" smtClean="0"/>
          </a:p>
          <a:p>
            <a:endParaRPr lang="en-CA" altLang="zh-TW" dirty="0" smtClean="0"/>
          </a:p>
          <a:p>
            <a:endParaRPr lang="en-US" altLang="zh-TW" dirty="0" smtClean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69" name="Object 1"/>
          <p:cNvPicPr>
            <a:picLocks noChangeArrowheads="1"/>
          </p:cNvPicPr>
          <p:nvPr/>
        </p:nvPicPr>
        <p:blipFill>
          <a:blip r:embed="rId2" cstate="print"/>
          <a:srcRect l="-1248" t="-5788" r="-447" b="-4176"/>
          <a:stretch>
            <a:fillRect/>
          </a:stretch>
        </p:blipFill>
        <p:spPr bwMode="auto">
          <a:xfrm>
            <a:off x="1619672" y="3468633"/>
            <a:ext cx="5486400" cy="139065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993504" y="5183614"/>
            <a:ext cx="511256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Fig. 1. Illustration of interpolation of pixel close to the object boundary.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 Level Switchable Up-sampling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sz="2000" dirty="0" smtClean="0"/>
              <a:t>Switch between long- and short-tap filters</a:t>
            </a:r>
          </a:p>
          <a:p>
            <a:pPr lvl="1"/>
            <a:r>
              <a:rPr lang="en-US" altLang="zh-TW" sz="1800" dirty="0" smtClean="0"/>
              <a:t>Additional </a:t>
            </a:r>
            <a:r>
              <a:rPr lang="en-US" altLang="zh-TW" sz="1800" dirty="0" err="1" smtClean="0"/>
              <a:t>Luma</a:t>
            </a:r>
            <a:r>
              <a:rPr lang="en-US" altLang="zh-TW" sz="1800" dirty="0" smtClean="0"/>
              <a:t> filter</a:t>
            </a:r>
          </a:p>
          <a:p>
            <a:pPr lvl="2"/>
            <a:r>
              <a:rPr lang="en-US" altLang="zh-TW" sz="1600" dirty="0" smtClean="0"/>
              <a:t>Reuse the existing 4-tap </a:t>
            </a:r>
            <a:r>
              <a:rPr lang="en-US" altLang="zh-TW" sz="1600" dirty="0" err="1" smtClean="0"/>
              <a:t>Chroma</a:t>
            </a:r>
            <a:r>
              <a:rPr lang="en-US" altLang="zh-TW" sz="1600" dirty="0" smtClean="0"/>
              <a:t> filters</a:t>
            </a:r>
          </a:p>
          <a:p>
            <a:pPr lvl="1"/>
            <a:r>
              <a:rPr lang="en-US" altLang="zh-TW" sz="1800" dirty="0" smtClean="0"/>
              <a:t>Additional </a:t>
            </a:r>
            <a:r>
              <a:rPr lang="en-US" altLang="zh-TW" sz="1800" dirty="0" err="1" smtClean="0"/>
              <a:t>Chroma</a:t>
            </a:r>
            <a:r>
              <a:rPr lang="en-US" altLang="zh-TW" sz="1800" dirty="0" smtClean="0"/>
              <a:t> filter</a:t>
            </a:r>
          </a:p>
          <a:p>
            <a:pPr lvl="2"/>
            <a:r>
              <a:rPr lang="en-US" altLang="zh-TW" sz="1600" dirty="0" smtClean="0"/>
              <a:t>2-Tap DCT up-sampling filters</a:t>
            </a:r>
          </a:p>
          <a:p>
            <a:pPr lvl="2"/>
            <a:endParaRPr lang="en-US" altLang="zh-TW" sz="1600" dirty="0" smtClean="0"/>
          </a:p>
          <a:p>
            <a:pPr lvl="2"/>
            <a:endParaRPr lang="en-US" altLang="zh-TW" sz="1600" dirty="0" smtClean="0"/>
          </a:p>
          <a:p>
            <a:pPr lvl="2"/>
            <a:endParaRPr lang="en-US" altLang="zh-TW" sz="1600" dirty="0" smtClean="0"/>
          </a:p>
          <a:p>
            <a:pPr lvl="2"/>
            <a:endParaRPr lang="en-US" altLang="zh-TW" sz="1600" dirty="0" smtClean="0"/>
          </a:p>
          <a:p>
            <a:pPr lvl="2"/>
            <a:endParaRPr lang="en-US" altLang="zh-TW" sz="1600" dirty="0" smtClean="0"/>
          </a:p>
          <a:p>
            <a:pPr lvl="2"/>
            <a:endParaRPr lang="en-US" altLang="zh-TW" sz="1600" dirty="0" smtClean="0"/>
          </a:p>
          <a:p>
            <a:pPr lvl="2"/>
            <a:endParaRPr lang="en-US" altLang="zh-TW" sz="1600" dirty="0" smtClean="0"/>
          </a:p>
          <a:p>
            <a:pPr lvl="1"/>
            <a:r>
              <a:rPr lang="en-US" altLang="zh-TW" sz="1800" dirty="0" smtClean="0"/>
              <a:t>CU-level Switch with On/Off flag on INTRA_BL framework.</a:t>
            </a:r>
          </a:p>
          <a:p>
            <a:pPr lvl="1"/>
            <a:r>
              <a:rPr lang="en-US" sz="1800" dirty="0" smtClean="0"/>
              <a:t>A 3-tap Gaussian filter {7, 50, 7} applied for the zero-phase position pixel when CU is </a:t>
            </a:r>
            <a:r>
              <a:rPr lang="en-US" sz="1800" dirty="0" err="1" smtClean="0"/>
              <a:t>upsampled</a:t>
            </a:r>
            <a:r>
              <a:rPr lang="en-US" sz="1800" dirty="0" smtClean="0"/>
              <a:t> by the shorter tap filter (flag = On).</a:t>
            </a:r>
          </a:p>
          <a:p>
            <a:pPr lvl="2"/>
            <a:r>
              <a:rPr lang="en-US" sz="1600" dirty="0" smtClean="0"/>
              <a:t>Not introduce additional filtering step. </a:t>
            </a:r>
            <a:endParaRPr lang="en-US" altLang="zh-TW" sz="1600" dirty="0" smtClean="0"/>
          </a:p>
          <a:p>
            <a:pPr>
              <a:buNone/>
            </a:pPr>
            <a:endParaRPr lang="en-CA" altLang="zh-TW" dirty="0" smtClean="0"/>
          </a:p>
          <a:p>
            <a:pPr>
              <a:buNone/>
            </a:pPr>
            <a:endParaRPr lang="en-CA" altLang="zh-TW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35696" y="2780928"/>
          <a:ext cx="3477158" cy="1935480"/>
        </p:xfrm>
        <a:graphic>
          <a:graphicData uri="http://schemas.openxmlformats.org/drawingml/2006/table">
            <a:tbl>
              <a:tblPr/>
              <a:tblGrid>
                <a:gridCol w="1350528"/>
                <a:gridCol w="2126630"/>
              </a:tblGrid>
              <a:tr h="1193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Calibri"/>
                        </a:rPr>
                        <a:t>Phase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Filter coefficients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5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1/4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{ 49, 15},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1/3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{ 44, 20},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3/8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{ 41, 23},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5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1/2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{ 32, 32},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7/12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{ 26, 38},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2/3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{ 20, 44},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15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7/8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{ 7, 57},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Calibri"/>
                        </a:rPr>
                        <a:t>11/12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  <a:cs typeface="Calibri"/>
                        </a:rPr>
                        <a:t>{ 4, 60}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INTRA_BL framework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(Anchor: SHM1.0)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/>
        </p:nvGraphicFramePr>
        <p:xfrm>
          <a:off x="622300" y="1628800"/>
          <a:ext cx="7915920" cy="324463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19320"/>
                <a:gridCol w="1319320"/>
                <a:gridCol w="1319320"/>
                <a:gridCol w="1319320"/>
                <a:gridCol w="1319320"/>
                <a:gridCol w="1319320"/>
              </a:tblGrid>
              <a:tr h="387877"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switchable </a:t>
                      </a:r>
                      <a:r>
                        <a:rPr lang="en-US" sz="1200" dirty="0" err="1" smtClean="0">
                          <a:latin typeface="Arial" pitchFamily="34" charset="0"/>
                          <a:cs typeface="Arial" pitchFamily="34" charset="0"/>
                        </a:rPr>
                        <a:t>upsampling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 filter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87877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EL + BL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endParaRPr lang="en-US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AI-2x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-0.2%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-0.1%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113.9%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94.5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AI-1.5x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112.1%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94.8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RA-2x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-0.2%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103.9%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83.0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RA-1.5x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103.2%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84.0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LDP-2x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-0.8%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-0.6%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-0.6%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104.2%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82.4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LDP-1.5x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-0.3%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-0.4%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-0.3%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103.4%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83.7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LDP-2x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-0.3%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-0.3%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-0.4%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103.0%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81.6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LDP-1.5x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-0.2%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-0.2%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102.8%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82.6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(Anchor: SHM1.0)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5288" y="1130495"/>
            <a:ext cx="5978525" cy="494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Summary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Worst case: same as Anchor.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Assessment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666914" y="1268760"/>
          <a:ext cx="5577496" cy="4064006"/>
        </p:xfrm>
        <a:graphic>
          <a:graphicData uri="http://schemas.openxmlformats.org/drawingml/2006/table">
            <a:tbl>
              <a:tblPr/>
              <a:tblGrid>
                <a:gridCol w="801624"/>
                <a:gridCol w="462909"/>
                <a:gridCol w="508072"/>
                <a:gridCol w="429038"/>
                <a:gridCol w="485490"/>
                <a:gridCol w="462909"/>
                <a:gridCol w="508072"/>
                <a:gridCol w="462909"/>
                <a:gridCol w="462909"/>
                <a:gridCol w="496782"/>
                <a:gridCol w="496782"/>
              </a:tblGrid>
              <a:tr h="1611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LD-P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LD-P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LD_B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LD-B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RefIdx</a:t>
            </a:r>
            <a:r>
              <a:rPr lang="en-US" dirty="0" smtClean="0"/>
              <a:t> framework</a:t>
            </a:r>
          </a:p>
          <a:p>
            <a:pPr lvl="1"/>
            <a:r>
              <a:rPr lang="en-US" dirty="0" smtClean="0"/>
              <a:t>Picture-level On/Off flag</a:t>
            </a:r>
          </a:p>
          <a:p>
            <a:pPr lvl="1"/>
            <a:r>
              <a:rPr lang="en-US" dirty="0" smtClean="0"/>
              <a:t>“On” for shorter-tap filters determined by both SATD and SAD.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Results (</a:t>
            </a:r>
            <a:r>
              <a:rPr lang="en-US" dirty="0" err="1" smtClean="0"/>
              <a:t>RefIdx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/>
        </p:nvGraphicFramePr>
        <p:xfrm>
          <a:off x="622300" y="2488622"/>
          <a:ext cx="7915920" cy="324463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19320"/>
                <a:gridCol w="1319320"/>
                <a:gridCol w="1319320"/>
                <a:gridCol w="1319320"/>
                <a:gridCol w="1319320"/>
                <a:gridCol w="1319320"/>
              </a:tblGrid>
              <a:tr h="387877"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switchable </a:t>
                      </a:r>
                      <a:r>
                        <a:rPr lang="en-US" sz="1200" dirty="0" err="1" smtClean="0">
                          <a:latin typeface="Arial" pitchFamily="34" charset="0"/>
                          <a:cs typeface="Arial" pitchFamily="34" charset="0"/>
                        </a:rPr>
                        <a:t>upsampling</a:t>
                      </a: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 filter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87877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EL + BL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Enc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endParaRPr lang="en-US" sz="1200" b="1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AI-2x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101.4%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99.5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AI-1.5x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101.1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100.4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RA-2x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-0.1%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100.5%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99.9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RA-1.5x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100.5%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99.8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LDP-2x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0.3%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100.6%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99.9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LDP-1.5x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100.7%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101.8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LDP-2x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100.1%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98.2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255169"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LDP-1.5x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1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0.0%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100.1%</a:t>
                      </a:r>
                      <a:endParaRPr lang="en-US" altLang="zh-TW" sz="1200" b="0" i="0" u="none" strike="noStrike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0" i="0" u="none" strike="noStrike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98.2</a:t>
                      </a:r>
                      <a:r>
                        <a:rPr lang="en-US" altLang="zh-TW" sz="1200" b="0" i="0" u="none" strike="noStrike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en-US" altLang="zh-TW" sz="1200" b="0" i="0" u="none" strike="noStrike" kern="1200" dirty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Results (</a:t>
            </a:r>
            <a:r>
              <a:rPr lang="en-US" dirty="0" err="1" smtClean="0"/>
              <a:t>RefIdx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23950"/>
            <a:ext cx="5934075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Complexity Assessment</a:t>
            </a:r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Worst case: same as Anchor.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Results (</a:t>
            </a:r>
            <a:r>
              <a:rPr lang="en-US" dirty="0" err="1" smtClean="0"/>
              <a:t>RefIdx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3395" y="1412776"/>
          <a:ext cx="5705069" cy="4064006"/>
        </p:xfrm>
        <a:graphic>
          <a:graphicData uri="http://schemas.openxmlformats.org/drawingml/2006/table">
            <a:tbl>
              <a:tblPr/>
              <a:tblGrid>
                <a:gridCol w="819960"/>
                <a:gridCol w="473497"/>
                <a:gridCol w="519693"/>
                <a:gridCol w="438852"/>
                <a:gridCol w="496595"/>
                <a:gridCol w="473497"/>
                <a:gridCol w="519693"/>
                <a:gridCol w="473497"/>
                <a:gridCol w="473497"/>
                <a:gridCol w="508144"/>
                <a:gridCol w="508144"/>
              </a:tblGrid>
              <a:tr h="1611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LD-P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LD-P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LD_B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LD-B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8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6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27845</TotalTime>
  <Words>1246</Words>
  <Application>Microsoft Office PowerPoint</Application>
  <PresentationFormat>On-screen Show (4:3)</PresentationFormat>
  <Paragraphs>577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Corporate ppt templatel_Confidential A</vt:lpstr>
      <vt:lpstr>Non-SCE4: Inter-layer switchable upsampling filters for spatial scalability</vt:lpstr>
      <vt:lpstr>CU Level Switchable Up-sampling</vt:lpstr>
      <vt:lpstr>CU Level Switchable Up-sampling</vt:lpstr>
      <vt:lpstr>Results (Anchor: SHM1.0)</vt:lpstr>
      <vt:lpstr>Results (Anchor: SHM1.0)</vt:lpstr>
      <vt:lpstr>Complexity Assessment</vt:lpstr>
      <vt:lpstr>Supplementary Results (RefIdx)</vt:lpstr>
      <vt:lpstr>Supplementary Results (RefIdx)</vt:lpstr>
      <vt:lpstr>Supplementary Results (RefIdx)</vt:lpstr>
      <vt:lpstr>Conclusion</vt:lpstr>
      <vt:lpstr>Slide 10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CE9: 4.4 Evaluation of Partial (CU) Merge And Proposed Method for Improvements</dc:title>
  <dc:creator>Zhenzhong Chen</dc:creator>
  <cp:keywords>Confidential A</cp:keywords>
  <dc:description>Confidential A</dc:description>
  <cp:lastModifiedBy>mtk30271</cp:lastModifiedBy>
  <cp:revision>2814</cp:revision>
  <dcterms:created xsi:type="dcterms:W3CDTF">2008-02-20T09:40:59Z</dcterms:created>
  <dcterms:modified xsi:type="dcterms:W3CDTF">2013-04-19T07:47:56Z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472460644</vt:i4>
  </property>
  <property fmtid="{D5CDD505-2E9C-101B-9397-08002B2CF9AE}" pid="3" name="_NewReviewCycle">
    <vt:lpwstr/>
  </property>
  <property fmtid="{D5CDD505-2E9C-101B-9397-08002B2CF9AE}" pid="4" name="_EmailSubject">
    <vt:lpwstr>JCTVC-L0283 package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  <property fmtid="{D5CDD505-2E9C-101B-9397-08002B2CF9AE}" pid="7" name="_PreviousAdHocReviewCycleID">
    <vt:i4>1044605442</vt:i4>
  </property>
</Properties>
</file>